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4"/>
  </p:sldMasterIdLst>
  <p:notesMasterIdLst>
    <p:notesMasterId r:id="rId24"/>
  </p:notesMasterIdLst>
  <p:handoutMasterIdLst>
    <p:handoutMasterId r:id="rId25"/>
  </p:handoutMasterIdLst>
  <p:sldIdLst>
    <p:sldId id="265" r:id="rId15"/>
    <p:sldId id="291" r:id="rId16"/>
    <p:sldId id="287" r:id="rId17"/>
    <p:sldId id="292" r:id="rId18"/>
    <p:sldId id="293" r:id="rId19"/>
    <p:sldId id="295" r:id="rId20"/>
    <p:sldId id="294" r:id="rId21"/>
    <p:sldId id="296" r:id="rId22"/>
    <p:sldId id="281" r:id="rId23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0" autoAdjust="0"/>
    <p:restoredTop sz="93059" autoAdjust="0"/>
  </p:normalViewPr>
  <p:slideViewPr>
    <p:cSldViewPr snapToGrid="0">
      <p:cViewPr varScale="1">
        <p:scale>
          <a:sx n="59" d="100"/>
          <a:sy n="59" d="100"/>
        </p:scale>
        <p:origin x="36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ustomXml" Target="../customXml/item9.xml"/><Relationship Id="rId20" Type="http://schemas.openxmlformats.org/officeDocument/2006/relationships/slide" Target="slides/slide6.xml"/><Relationship Id="rId21" Type="http://schemas.openxmlformats.org/officeDocument/2006/relationships/slide" Target="slides/slide7.xml"/><Relationship Id="rId22" Type="http://schemas.openxmlformats.org/officeDocument/2006/relationships/slide" Target="slides/slide8.xml"/><Relationship Id="rId23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customXml" Target="../customXml/item10.xml"/><Relationship Id="rId11" Type="http://schemas.openxmlformats.org/officeDocument/2006/relationships/customXml" Target="../customXml/item11.xml"/><Relationship Id="rId12" Type="http://schemas.openxmlformats.org/officeDocument/2006/relationships/customXml" Target="../customXml/item12.xml"/><Relationship Id="rId13" Type="http://schemas.openxmlformats.org/officeDocument/2006/relationships/customXml" Target="../customXml/item13.xml"/><Relationship Id="rId14" Type="http://schemas.openxmlformats.org/officeDocument/2006/relationships/slideMaster" Target="slideMasters/slideMaster1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slide" Target="slides/slide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customXml" Target="../customXml/item6.xml"/><Relationship Id="rId7" Type="http://schemas.openxmlformats.org/officeDocument/2006/relationships/customXml" Target="../customXml/item7.xml"/><Relationship Id="rId8" Type="http://schemas.openxmlformats.org/officeDocument/2006/relationships/customXml" Target="../customXml/item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7588F9C6-AFE5-498B-B296-884F60EEE67C}" type="datetimeFigureOut">
              <a:rPr lang="en-US" smtClean="0"/>
              <a:t>1/20/17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1E289CE3-0D80-4B9A-881A-77AE01F98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37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79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9804C70A-2DB7-41BC-BD37-4A1F1BDCF98E}" type="datetimeFigureOut">
              <a:rPr lang="en-US" smtClean="0"/>
              <a:t>1/20/17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69988"/>
            <a:ext cx="5616575" cy="3159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79"/>
            <a:ext cx="5661660" cy="3686711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8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2AFCA866-4AFF-448F-9ABE-0ECC69D86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CA866-4AFF-448F-9ABE-0ECC69D867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7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2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3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6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5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1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6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0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8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0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3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9CD5-78FA-4E58-852B-DC372DDCE727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0C1C2-9B40-4071-AD2E-3613D5F9C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9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091" y="797169"/>
            <a:ext cx="10961077" cy="5838093"/>
          </a:xfrm>
        </p:spPr>
        <p:txBody>
          <a:bodyPr>
            <a:normAutofit/>
          </a:bodyPr>
          <a:lstStyle/>
          <a:p>
            <a:r>
              <a:rPr lang="en-US" dirty="0"/>
              <a:t>WHERE IS THE MONEY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WATER RESOURCE DEVELOPMENT ACT (WRDA)</a:t>
            </a:r>
            <a:br>
              <a:rPr lang="en-US" sz="2700" dirty="0"/>
            </a:br>
            <a:r>
              <a:rPr lang="en-US" sz="2700" dirty="0"/>
              <a:t>&amp;</a:t>
            </a:r>
            <a:br>
              <a:rPr lang="en-US" sz="2700" dirty="0"/>
            </a:br>
            <a:r>
              <a:rPr lang="en-US" sz="2700" dirty="0"/>
              <a:t>WATER INFRSTRUCTURE FINANCE INOVATION ACT (WIFIA)</a:t>
            </a:r>
            <a:br>
              <a:rPr lang="en-US" sz="2700" dirty="0"/>
            </a:br>
            <a:r>
              <a:rPr lang="en-US" sz="2700" dirty="0"/>
              <a:t>&amp;</a:t>
            </a:r>
            <a:br>
              <a:rPr lang="en-US" sz="2700" dirty="0"/>
            </a:br>
            <a:r>
              <a:rPr lang="en-US" sz="2700" dirty="0"/>
              <a:t>WATER INFRASTRUCTUR IMPROVEMENTS for the NATION Act (WIIN)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8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3" r="2838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>
            <a:solidFill>
              <a:srgbClr val="6451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65430" y="304800"/>
            <a:ext cx="6586491" cy="1610628"/>
          </a:xfrm>
        </p:spPr>
        <p:txBody>
          <a:bodyPr anchor="b">
            <a:noAutofit/>
          </a:bodyPr>
          <a:lstStyle/>
          <a:p>
            <a:pPr>
              <a:lnSpc>
                <a:spcPct val="70000"/>
              </a:lnSpc>
            </a:pPr>
            <a:r>
              <a:rPr lang="en-US" sz="5400" b="1" dirty="0"/>
              <a:t>WATER RESOURCE</a:t>
            </a:r>
            <a:br>
              <a:rPr lang="en-US" sz="5400" b="1" dirty="0"/>
            </a:br>
            <a:r>
              <a:rPr lang="en-US" sz="5400" b="1" dirty="0"/>
              <a:t>DEVELOPMENT ACT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/>
              <a:t>Passed the Senate</a:t>
            </a:r>
          </a:p>
          <a:p>
            <a:r>
              <a:rPr lang="en-US" sz="2000" dirty="0"/>
              <a:t>Did not pass the House of Representatives</a:t>
            </a:r>
          </a:p>
          <a:p>
            <a:r>
              <a:rPr lang="en-US" sz="2000" dirty="0"/>
              <a:t>DOA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862286" y="6357257"/>
            <a:ext cx="187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Schoolhouse Rock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294" y="3769021"/>
            <a:ext cx="3429000" cy="245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731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>
            <a:solidFill>
              <a:srgbClr val="374E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65430" y="293077"/>
            <a:ext cx="6586491" cy="1622351"/>
          </a:xfrm>
        </p:spPr>
        <p:txBody>
          <a:bodyPr anchor="b">
            <a:noAutofit/>
          </a:bodyPr>
          <a:lstStyle/>
          <a:p>
            <a:pPr>
              <a:lnSpc>
                <a:spcPct val="70000"/>
              </a:lnSpc>
            </a:pPr>
            <a:r>
              <a:rPr lang="en-US" b="1" dirty="0"/>
              <a:t>WATER INFRASTRUCTURE  FINANCE and</a:t>
            </a:r>
            <a:br>
              <a:rPr lang="en-US" b="1" dirty="0"/>
            </a:br>
            <a:r>
              <a:rPr lang="en-US" b="1" dirty="0"/>
              <a:t>INNOVATION ACT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/>
              <a:t>Passed the Senate</a:t>
            </a:r>
          </a:p>
          <a:p>
            <a:r>
              <a:rPr lang="en-US" sz="2000" dirty="0"/>
              <a:t>Pass the House of Representatives</a:t>
            </a:r>
          </a:p>
          <a:p>
            <a:r>
              <a:rPr lang="en-US" sz="2000" dirty="0"/>
              <a:t>President signed WIFIA into law</a:t>
            </a:r>
          </a:p>
          <a:p>
            <a:r>
              <a:rPr lang="en-US" sz="2000" dirty="0"/>
              <a:t>WIFIA is </a:t>
            </a:r>
            <a:r>
              <a:rPr lang="en-US" sz="2000" u="sng" dirty="0"/>
              <a:t>AUTHORIZED</a:t>
            </a:r>
          </a:p>
          <a:p>
            <a:r>
              <a:rPr lang="en-US" sz="2000" dirty="0"/>
              <a:t>Under 2017 continuing resolution Congress </a:t>
            </a:r>
            <a:r>
              <a:rPr lang="en-US" sz="2000" u="sng" dirty="0"/>
              <a:t>APPROPRIATED</a:t>
            </a:r>
            <a:r>
              <a:rPr lang="en-US" sz="2000" dirty="0"/>
              <a:t> $17M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083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WIFIA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Loan Program</a:t>
            </a:r>
          </a:p>
          <a:p>
            <a:r>
              <a:rPr lang="en-US" sz="2400" dirty="0"/>
              <a:t>WIFIA can pay up to 49% of a project</a:t>
            </a:r>
          </a:p>
          <a:p>
            <a:r>
              <a:rPr lang="en-US" sz="2400" dirty="0"/>
              <a:t>Total of 80% from Federal source, waiver provision</a:t>
            </a:r>
          </a:p>
          <a:p>
            <a:r>
              <a:rPr lang="en-US" sz="2400" dirty="0"/>
              <a:t>$5M minimum project for small communities</a:t>
            </a:r>
          </a:p>
          <a:p>
            <a:r>
              <a:rPr lang="en-US" sz="2400" dirty="0"/>
              <a:t>Project must be credit worthy and have a dedicated source of revenue</a:t>
            </a:r>
          </a:p>
          <a:p>
            <a:r>
              <a:rPr lang="en-US" sz="2400" dirty="0"/>
              <a:t>Interest rate equal to or greater than the Treasury rate</a:t>
            </a:r>
          </a:p>
          <a:p>
            <a:r>
              <a:rPr lang="en-US" sz="2400" dirty="0"/>
              <a:t>States, Tribes or Tribal Consortia are eligible</a:t>
            </a:r>
          </a:p>
        </p:txBody>
      </p:sp>
    </p:spTree>
    <p:extLst>
      <p:ext uri="{BB962C8B-B14F-4D97-AF65-F5344CB8AC3E}">
        <p14:creationId xmlns:p14="http://schemas.microsoft.com/office/powerpoint/2010/main" val="97873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8" y="391886"/>
            <a:ext cx="11219388" cy="6356377"/>
          </a:xfrm>
        </p:spPr>
      </p:pic>
    </p:spTree>
    <p:extLst>
      <p:ext uri="{BB962C8B-B14F-4D97-AF65-F5344CB8AC3E}">
        <p14:creationId xmlns:p14="http://schemas.microsoft.com/office/powerpoint/2010/main" val="422940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4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4" name="Straight Connector 13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>
            <a:solidFill>
              <a:srgbClr val="374E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65430" y="293077"/>
            <a:ext cx="6586491" cy="1622351"/>
          </a:xfrm>
        </p:spPr>
        <p:txBody>
          <a:bodyPr anchor="b">
            <a:noAutofit/>
          </a:bodyPr>
          <a:lstStyle/>
          <a:p>
            <a:pPr>
              <a:lnSpc>
                <a:spcPct val="70000"/>
              </a:lnSpc>
            </a:pPr>
            <a:r>
              <a:rPr lang="en-US" b="1" dirty="0"/>
              <a:t>WATER INFRASTRUCTURE  IMPROVEMENTS for the</a:t>
            </a:r>
            <a:br>
              <a:rPr lang="en-US" b="1" dirty="0"/>
            </a:br>
            <a:r>
              <a:rPr lang="en-US" b="1" dirty="0"/>
              <a:t>NATION ACT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/>
              <a:t>Passed the Senate</a:t>
            </a:r>
          </a:p>
          <a:p>
            <a:r>
              <a:rPr lang="en-US" sz="2000" dirty="0"/>
              <a:t>Pass the House of Representatives</a:t>
            </a:r>
          </a:p>
          <a:p>
            <a:r>
              <a:rPr lang="en-US" sz="2000" dirty="0"/>
              <a:t>President signed WIIN into law</a:t>
            </a:r>
          </a:p>
          <a:p>
            <a:r>
              <a:rPr lang="en-US" sz="2000" dirty="0"/>
              <a:t>WIFIA is </a:t>
            </a:r>
            <a:r>
              <a:rPr lang="en-US" sz="2000" u="sng" dirty="0"/>
              <a:t>AUTHORIZED</a:t>
            </a:r>
          </a:p>
          <a:p>
            <a:r>
              <a:rPr lang="en-US" sz="2000" dirty="0"/>
              <a:t>No funding has been </a:t>
            </a:r>
            <a:r>
              <a:rPr lang="en-US" sz="2000" u="sng" dirty="0"/>
              <a:t>APPROPRIATED</a:t>
            </a:r>
            <a:r>
              <a:rPr lang="en-US" sz="2000" dirty="0"/>
              <a:t>  by Congress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360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WIIN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National Grant Program</a:t>
            </a:r>
          </a:p>
          <a:p>
            <a:r>
              <a:rPr lang="en-US" sz="2400" dirty="0"/>
              <a:t>Small disadvantaged underserved communities</a:t>
            </a:r>
          </a:p>
          <a:p>
            <a:r>
              <a:rPr lang="en-US" sz="2400" dirty="0"/>
              <a:t>Under served communities</a:t>
            </a:r>
          </a:p>
          <a:p>
            <a:pPr lvl="1"/>
            <a:r>
              <a:rPr lang="en-US" sz="2000" dirty="0"/>
              <a:t>Does not have drinking water or sewer service</a:t>
            </a:r>
          </a:p>
          <a:p>
            <a:pPr lvl="1"/>
            <a:r>
              <a:rPr lang="en-US" sz="2000" dirty="0"/>
              <a:t>PWS that violates primary drinking water regulation</a:t>
            </a:r>
          </a:p>
          <a:p>
            <a:r>
              <a:rPr lang="en-US" sz="2400" dirty="0"/>
              <a:t>Total of 45% WIIN 55% non-federal, waiver</a:t>
            </a:r>
          </a:p>
          <a:p>
            <a:r>
              <a:rPr lang="en-US" sz="2400" dirty="0"/>
              <a:t>Authorization $60M FY17-21</a:t>
            </a:r>
          </a:p>
          <a:p>
            <a:pPr lvl="1"/>
            <a:r>
              <a:rPr lang="en-US" sz="2000" u="sng" dirty="0"/>
              <a:t>no appropriation </a:t>
            </a:r>
            <a:r>
              <a:rPr lang="en-US" sz="2000" dirty="0"/>
              <a:t>at this time</a:t>
            </a:r>
          </a:p>
          <a:p>
            <a:r>
              <a:rPr lang="en-US" sz="2400" dirty="0"/>
              <a:t>PWS or a States on behalf of a underserved community are eligible</a:t>
            </a:r>
          </a:p>
        </p:txBody>
      </p:sp>
    </p:spTree>
    <p:extLst>
      <p:ext uri="{BB962C8B-B14F-4D97-AF65-F5344CB8AC3E}">
        <p14:creationId xmlns:p14="http://schemas.microsoft.com/office/powerpoint/2010/main" val="3960063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8" y="391886"/>
            <a:ext cx="11219388" cy="6356377"/>
          </a:xfrm>
        </p:spPr>
      </p:pic>
    </p:spTree>
    <p:extLst>
      <p:ext uri="{BB962C8B-B14F-4D97-AF65-F5344CB8AC3E}">
        <p14:creationId xmlns:p14="http://schemas.microsoft.com/office/powerpoint/2010/main" val="392287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33" r="1277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8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>
            <a:solidFill>
              <a:srgbClr val="6039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/>
              <a:t>WHERE ARE WE?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WRDA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No longer exists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WIFIA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Authorized and appropriations approved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Loans 49% WIFIA up to 80% Federal funds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Pre-application process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NOFA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WIIN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Authorized but </a:t>
            </a:r>
            <a:r>
              <a:rPr lang="en-US" sz="2000" u="sng" dirty="0"/>
              <a:t>no appropriations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National grants 45% WIIN 55% non federal funds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Application process has not been determined</a:t>
            </a:r>
          </a:p>
          <a:p>
            <a:pPr lvl="1">
              <a:lnSpc>
                <a:spcPct val="80000"/>
              </a:lnSpc>
            </a:pP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2198309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C719C3D3-315A-4419-B5DD-06AD57AFF178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06A89353-460B-4EDA-A46F-B3E705BE8AAB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A562118C-F3CB-481F-8F7F-22B974D13780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D050539E-0E8D-4174-8D75-37EC6E43EE7D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23CF28C3-2709-439C-9AF8-2E88AAB139F3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ADD89965-A18D-452C-8563-B4E797576A9D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5F17788A-4068-4F7A-964E-37ED735ACFAC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1F34D859-B00E-4DAD-A4BF-D418D051DF15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7BE098CD-0038-465B-9153-50E8EEDBF4CF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30DC7311-BF75-47B5-9312-81915594AB2A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8A83AFF8-B337-45AA-9401-CE65DAFD6D92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E948050D-CA31-4441-91CF-449E3727858F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B81F0895-F735-41FA-A0B8-B2F28CCC6775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6042</TotalTime>
  <Words>240</Words>
  <Application>Microsoft Macintosh PowerPoint</Application>
  <PresentationFormat>Widescreen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 Light</vt:lpstr>
      <vt:lpstr>Arial</vt:lpstr>
      <vt:lpstr>Calibri</vt:lpstr>
      <vt:lpstr>Office Theme</vt:lpstr>
      <vt:lpstr>WHERE IS THE MONEY   WATER RESOURCE DEVELOPMENT ACT (WRDA) &amp; WATER INFRSTRUCTURE FINANCE INOVATION ACT (WIFIA) &amp; WATER INFRASTRUCTUR IMPROVEMENTS for the NATION Act (WIIN) </vt:lpstr>
      <vt:lpstr>WATER RESOURCE DEVELOPMENT ACT</vt:lpstr>
      <vt:lpstr>WATER INFRASTRUCTURE  FINANCE and INNOVATION ACT</vt:lpstr>
      <vt:lpstr>WIFIA</vt:lpstr>
      <vt:lpstr>PowerPoint Presentation</vt:lpstr>
      <vt:lpstr>WATER INFRASTRUCTURE  IMPROVEMENTS for the NATION ACT</vt:lpstr>
      <vt:lpstr>WIIN</vt:lpstr>
      <vt:lpstr>PowerPoint Presentation</vt:lpstr>
      <vt:lpstr>WHERE ARE WE? </vt:lpstr>
    </vt:vector>
  </TitlesOfParts>
  <Company>DEC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Ochante, Fatima</dc:creator>
  <cp:lastModifiedBy>Microsoft Office User</cp:lastModifiedBy>
  <cp:revision>86</cp:revision>
  <cp:lastPrinted>2016-09-19T05:33:02Z</cp:lastPrinted>
  <dcterms:created xsi:type="dcterms:W3CDTF">2016-09-16T18:56:16Z</dcterms:created>
  <dcterms:modified xsi:type="dcterms:W3CDTF">2017-01-20T17:00:35Z</dcterms:modified>
</cp:coreProperties>
</file>