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66" r:id="rId3"/>
    <p:sldId id="276" r:id="rId4"/>
    <p:sldId id="275" r:id="rId5"/>
    <p:sldId id="277" r:id="rId6"/>
    <p:sldId id="273" r:id="rId7"/>
    <p:sldId id="278" r:id="rId8"/>
    <p:sldId id="279" r:id="rId9"/>
    <p:sldId id="280" r:id="rId10"/>
    <p:sldId id="281" r:id="rId11"/>
    <p:sldId id="282" r:id="rId12"/>
    <p:sldId id="283"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5" autoAdjust="0"/>
  </p:normalViewPr>
  <p:slideViewPr>
    <p:cSldViewPr>
      <p:cViewPr>
        <p:scale>
          <a:sx n="100" d="100"/>
          <a:sy n="100" d="100"/>
        </p:scale>
        <p:origin x="-516" y="16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VAULT1\Support%20Services\OEH&amp;E\Community%20Surveys%20&amp;%20Documents\Atmautluak\CWS\Hazard%20Vulnerability%20Assessment%202011\Atmautluak%20HVA%20for%20Water%20Plants%202011%20Po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309573145462084"/>
          <c:y val="2.8734637098314048E-2"/>
          <c:w val="0.62828809227793891"/>
          <c:h val="0.53047368661070915"/>
        </c:manualLayout>
      </c:layout>
      <c:barChart>
        <c:barDir val="col"/>
        <c:grouping val="clustered"/>
        <c:ser>
          <c:idx val="0"/>
          <c:order val="0"/>
          <c:tx>
            <c:v>Pre</c:v>
          </c:tx>
          <c:cat>
            <c:strRef>
              <c:f>Summary!$A$2:$A$5</c:f>
              <c:strCache>
                <c:ptCount val="4"/>
                <c:pt idx="0">
                  <c:v>Natural</c:v>
                </c:pt>
                <c:pt idx="1">
                  <c:v>Technological</c:v>
                </c:pt>
                <c:pt idx="2">
                  <c:v>Treatment Equipment</c:v>
                </c:pt>
                <c:pt idx="3">
                  <c:v>Distribution Equipment</c:v>
                </c:pt>
              </c:strCache>
            </c:strRef>
          </c:cat>
          <c:val>
            <c:numRef>
              <c:f>Summary!$B$2:$B$5</c:f>
              <c:numCache>
                <c:formatCode>0%</c:formatCode>
                <c:ptCount val="4"/>
                <c:pt idx="0">
                  <c:v>0.48000000000000004</c:v>
                </c:pt>
                <c:pt idx="1">
                  <c:v>0.46</c:v>
                </c:pt>
                <c:pt idx="2">
                  <c:v>0.6100000000000001</c:v>
                </c:pt>
                <c:pt idx="3">
                  <c:v>0.52</c:v>
                </c:pt>
              </c:numCache>
            </c:numRef>
          </c:val>
        </c:ser>
        <c:ser>
          <c:idx val="1"/>
          <c:order val="1"/>
          <c:tx>
            <c:v>Post</c:v>
          </c:tx>
          <c:cat>
            <c:strRef>
              <c:f>Summary!$A$2:$A$5</c:f>
              <c:strCache>
                <c:ptCount val="4"/>
                <c:pt idx="0">
                  <c:v>Natural</c:v>
                </c:pt>
                <c:pt idx="1">
                  <c:v>Technological</c:v>
                </c:pt>
                <c:pt idx="2">
                  <c:v>Treatment Equipment</c:v>
                </c:pt>
                <c:pt idx="3">
                  <c:v>Distribution Equipment</c:v>
                </c:pt>
              </c:strCache>
            </c:strRef>
          </c:cat>
          <c:val>
            <c:numRef>
              <c:f>Summary!$C$2:$C$5</c:f>
              <c:numCache>
                <c:formatCode>0%</c:formatCode>
                <c:ptCount val="4"/>
                <c:pt idx="0">
                  <c:v>0.47000000000000003</c:v>
                </c:pt>
                <c:pt idx="1">
                  <c:v>0.43000000000000005</c:v>
                </c:pt>
                <c:pt idx="2">
                  <c:v>0.55000000000000004</c:v>
                </c:pt>
                <c:pt idx="3">
                  <c:v>0.49000000000000005</c:v>
                </c:pt>
              </c:numCache>
            </c:numRef>
          </c:val>
        </c:ser>
        <c:axId val="70180224"/>
        <c:axId val="70374528"/>
      </c:barChart>
      <c:catAx>
        <c:axId val="70180224"/>
        <c:scaling>
          <c:orientation val="minMax"/>
        </c:scaling>
        <c:axPos val="b"/>
        <c:tickLblPos val="nextTo"/>
        <c:crossAx val="70374528"/>
        <c:crosses val="autoZero"/>
        <c:auto val="1"/>
        <c:lblAlgn val="ctr"/>
        <c:lblOffset val="100"/>
      </c:catAx>
      <c:valAx>
        <c:axId val="70374528"/>
        <c:scaling>
          <c:orientation val="minMax"/>
        </c:scaling>
        <c:axPos val="l"/>
        <c:majorGridlines/>
        <c:numFmt formatCode="0%" sourceLinked="1"/>
        <c:tickLblPos val="nextTo"/>
        <c:crossAx val="70180224"/>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6AA4D-2BBE-40E3-BEC7-6B41BC05A6E1}" type="datetimeFigureOut">
              <a:rPr lang="en-US" smtClean="0"/>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61B7D-53D8-425C-8577-6929F1176E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There are many tools available to</a:t>
            </a:r>
            <a:r>
              <a:rPr lang="en-US" baseline="0" dirty="0" smtClean="0"/>
              <a:t> assist with conducting a multi-hazard risk assessment.  Some examples include HAZUS-MH, Environmental Planning and Historic Preservation Program, and Kaiser Permanente Hazard Vulnerability Analysis.</a:t>
            </a:r>
            <a:endParaRPr lang="en-US" dirty="0" smtClean="0"/>
          </a:p>
          <a:p>
            <a:endParaRPr lang="en-US" dirty="0" smtClean="0"/>
          </a:p>
          <a:p>
            <a:r>
              <a:rPr lang="en-US" baseline="0" dirty="0" smtClean="0"/>
              <a:t>These tools will allow us to take the information used when profiling the hazard and quantify the over all risk.  Something is said to be very risky when there is a high likelihood the event will occur, will have a large impact on business, property and/or health, and we are not prepared for the event through mitigation, preparedness or response efforts.</a:t>
            </a:r>
          </a:p>
          <a:p>
            <a:endParaRPr lang="en-US" baseline="0" dirty="0" smtClean="0"/>
          </a:p>
          <a:p>
            <a:r>
              <a:rPr lang="en-US" baseline="0" dirty="0" smtClean="0"/>
              <a:t>We will be using the Kaiser Permanente’s Hazard Vulnerability Tool to help assess our risk associated with each hazardous event identified in your hazard profiles earlier.  The tool we are using for this activity may not have included an event you felt could occur in your area.  Please insert the even you believe could occur in place of one that is on the list, but is not applicable in your area.</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The best way to test your plans are to practice before you need it in a real emergency situation.  There are four basic ways of practicing your plan.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Orientation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This is just an introduction to the plan and allows you to familiarize yourself with it’s contents.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Table-top Exercise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This goes a little more in depth than the orientation and familiarizes everyone involved with their roles, procedures and responsibilities in the plan.  It usually occurs around a table and does not simulate actual emergency events.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Functional Exercise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The takes place in a location designed to look like your emergency operations center.  You try to simulate a real event and practice procedures you would use when you put the plan into action.  This is usually for key emergency management personnel.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Field Drill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This is where everyone practices a full-scale exercise that mimics disaster like situations.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FEMA IS0001 – Emergency Program Manager http://training.fema.gov/IS/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Mitigation efforts are actions taken to prevent a negative</a:t>
            </a:r>
            <a:r>
              <a:rPr lang="en-US" baseline="0" dirty="0" smtClean="0"/>
              <a:t> impact from an hazardous event.  This is done through</a:t>
            </a:r>
          </a:p>
          <a:p>
            <a:endParaRPr lang="en-US" baseline="0" dirty="0" smtClean="0"/>
          </a:p>
          <a:p>
            <a:pPr>
              <a:buFont typeface="Arial" pitchFamily="34" charset="0"/>
              <a:buChar char="•"/>
            </a:pPr>
            <a:r>
              <a:rPr lang="en-US" baseline="0" dirty="0" smtClean="0"/>
              <a:t>Preventing the hazard in the first place</a:t>
            </a:r>
          </a:p>
          <a:p>
            <a:pPr>
              <a:buFont typeface="Arial" pitchFamily="34" charset="0"/>
              <a:buChar char="•"/>
            </a:pPr>
            <a:r>
              <a:rPr lang="en-US" baseline="0" dirty="0" smtClean="0"/>
              <a:t>Changing the nature or size of the hazard</a:t>
            </a:r>
          </a:p>
          <a:p>
            <a:pPr>
              <a:buFont typeface="Arial" pitchFamily="34" charset="0"/>
              <a:buChar char="•"/>
            </a:pPr>
            <a:r>
              <a:rPr lang="en-US" baseline="0" dirty="0" smtClean="0"/>
              <a:t>Separating the hazard from that which it might affect</a:t>
            </a:r>
          </a:p>
          <a:p>
            <a:pPr>
              <a:buFont typeface="Arial" pitchFamily="34" charset="0"/>
              <a:buChar char="•"/>
            </a:pPr>
            <a:r>
              <a:rPr lang="en-US" baseline="0" dirty="0" smtClean="0"/>
              <a:t>Modify the basic characteristics of a hazard</a:t>
            </a:r>
          </a:p>
          <a:p>
            <a:pPr>
              <a:buFont typeface="Arial" pitchFamily="34" charset="0"/>
              <a:buChar char="•"/>
            </a:pPr>
            <a:r>
              <a:rPr lang="en-US" baseline="0" dirty="0" smtClean="0"/>
              <a:t>Research what others are doing</a:t>
            </a:r>
          </a:p>
          <a:p>
            <a:pPr>
              <a:buFont typeface="Arial" pitchFamily="34" charset="0"/>
              <a:buNone/>
            </a:pPr>
            <a:endParaRPr lang="en-US" baseline="0" dirty="0" smtClean="0"/>
          </a:p>
          <a:p>
            <a:pPr>
              <a:buFont typeface="Arial" pitchFamily="34" charset="0"/>
              <a:buNone/>
            </a:pPr>
            <a:r>
              <a:rPr lang="en-US" baseline="0" dirty="0" smtClean="0"/>
              <a:t>An example of the first items would be a the double walled fuel tanks at your water treatment building.  If a leak occurs in the first wall, the second wall will prevent it from contaminating the area.  Another example would be the back-up generator at your treatment plant.  Should the power go out in your community this will keep the circulating pumps going to prevent freeze-up from occurring in the winter.  T</a:t>
            </a:r>
          </a:p>
          <a:p>
            <a:endParaRPr lang="en-US" baseline="0" dirty="0" smtClean="0"/>
          </a:p>
          <a:p>
            <a:r>
              <a:rPr lang="en-US" baseline="0" dirty="0" smtClean="0"/>
              <a:t>Many mitigation efforts take place in the design phase by the engineer.  These are often regulated requirements, but may be additional protection measures incorporated by the engineer from years of experience.  </a:t>
            </a:r>
          </a:p>
          <a:p>
            <a:endParaRPr lang="en-US" dirty="0" smtClean="0"/>
          </a:p>
          <a:p>
            <a:r>
              <a:rPr lang="en-US" dirty="0" smtClean="0"/>
              <a:t>Critical to mitigation</a:t>
            </a:r>
            <a:r>
              <a:rPr lang="en-US" baseline="0" dirty="0" smtClean="0"/>
              <a:t> efforts are your preventative maintenance efforts and critical spare parts.  By Contact your Remote Maintenance Worker for your preventative maintenance schedule.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FEMA IS0001 – Emergency Program Manager http://training.fema.gov/IS/</a:t>
            </a:r>
          </a:p>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Alert</a:t>
            </a:r>
            <a:r>
              <a:rPr lang="en-US" baseline="0" dirty="0" smtClean="0"/>
              <a:t> &amp; Notification</a:t>
            </a:r>
            <a:endParaRPr lang="en-US" dirty="0" smtClean="0"/>
          </a:p>
          <a:p>
            <a:r>
              <a:rPr lang="en-US" dirty="0" smtClean="0"/>
              <a:t>When</a:t>
            </a:r>
            <a:r>
              <a:rPr lang="en-US" baseline="0" dirty="0" smtClean="0"/>
              <a:t> disasters do impact your community it is important that you keep the public up to date.  This may include announcements over the VHF or postings at the store or school.  The notification plan should be in your Emergency Plan.</a:t>
            </a:r>
          </a:p>
          <a:p>
            <a:endParaRPr lang="en-US" baseline="0" dirty="0" smtClean="0"/>
          </a:p>
          <a:p>
            <a:r>
              <a:rPr lang="en-US" baseline="0" dirty="0" smtClean="0"/>
              <a:t>Warning</a:t>
            </a:r>
          </a:p>
          <a:p>
            <a:r>
              <a:rPr lang="en-US" baseline="0" dirty="0" smtClean="0"/>
              <a:t>If necessary you will need to warn people about the dangers associated with the emergency.  This may include boil water notice or possible hazardous material spills.  Regardless of the event, be sure the message includes what the hazard is, who is affected, and what protective actions they should take.  Keep it simple, but thorough.  Your Regional Health Corp Office of Environmental Health &amp; Engineering can help you develop this message.</a:t>
            </a:r>
          </a:p>
          <a:p>
            <a:endParaRPr lang="en-US" baseline="0" dirty="0" smtClean="0"/>
          </a:p>
          <a:p>
            <a:r>
              <a:rPr lang="en-US" baseline="0" dirty="0" smtClean="0"/>
              <a:t>Protect People &amp; Property</a:t>
            </a:r>
          </a:p>
          <a:p>
            <a:r>
              <a:rPr lang="en-US" baseline="0" dirty="0" smtClean="0"/>
              <a:t>This may include measures such as information on how to properly dispose of human waste with no sewer, and how to treat water with no potable water source available.  You may want to help protect personal property by informing the public that the main will be frozen soon so that they can take precautionary measures in their own home.  </a:t>
            </a:r>
          </a:p>
          <a:p>
            <a:endParaRPr lang="en-US" baseline="0" dirty="0" smtClean="0"/>
          </a:p>
          <a:p>
            <a:r>
              <a:rPr lang="en-US" baseline="0" dirty="0" smtClean="0"/>
              <a:t>Providing for Public Welfare</a:t>
            </a:r>
          </a:p>
          <a:p>
            <a:r>
              <a:rPr lang="en-US" baseline="0" dirty="0" smtClean="0"/>
              <a:t>Steps can now be taken to help meet essential needs in the absence of a water and sewer operation.  If possible set up distribution points to provide potable water or work with another local entity such as the school or store to provide this service until you can resume normal operations.  Agreements such as these can be worked out in an advance and incorporated into the Emergency Plan.</a:t>
            </a:r>
          </a:p>
          <a:p>
            <a:endParaRPr lang="en-US" baseline="0" dirty="0" smtClean="0"/>
          </a:p>
          <a:p>
            <a:r>
              <a:rPr lang="en-US" baseline="0" dirty="0" smtClean="0"/>
              <a:t>Restoration</a:t>
            </a:r>
            <a:br>
              <a:rPr lang="en-US" baseline="0" dirty="0" smtClean="0"/>
            </a:br>
            <a:r>
              <a:rPr lang="en-US" baseline="0" dirty="0" smtClean="0"/>
              <a:t>Finally, you can begin restoring essential services.  You may need to thaw pipes, or replace pumps.  For assistance with this, contact your Remote Maintenance Worker.  He may be able to help you locate funding for some short-range recovery efforts, and can normally be on the ground to assist in less that 24 hours. Your community engineer should be contacted to help address long term recovery efforts.  </a:t>
            </a:r>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FEMA IS0001 – Emergency Program Manager http://training.fema.gov/IS/</a:t>
            </a:r>
          </a:p>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In the first column of the chart, list all emergencies that could affect your facility, including those identified by your local emergency management office. Consider both:</a:t>
            </a:r>
          </a:p>
          <a:p>
            <a:r>
              <a:rPr lang="en-US" dirty="0" smtClean="0"/>
              <a:t>Emergencies that could occur within your facility</a:t>
            </a:r>
            <a:r>
              <a:rPr lang="en-US" baseline="0" dirty="0" smtClean="0"/>
              <a:t> </a:t>
            </a:r>
            <a:endParaRPr lang="en-US" dirty="0" smtClean="0"/>
          </a:p>
          <a:p>
            <a:r>
              <a:rPr lang="en-US" dirty="0" smtClean="0"/>
              <a:t>Emergencies that could occur in your community </a:t>
            </a:r>
          </a:p>
          <a:p>
            <a:endParaRPr lang="en-US" dirty="0" smtClean="0"/>
          </a:p>
          <a:p>
            <a:r>
              <a:rPr lang="en-US" dirty="0" smtClean="0"/>
              <a:t>Below are some other factors to consider:</a:t>
            </a:r>
          </a:p>
          <a:p>
            <a:endParaRPr lang="en-US" b="1" dirty="0" smtClean="0"/>
          </a:p>
          <a:p>
            <a:r>
              <a:rPr lang="en-US" b="1" dirty="0" smtClean="0"/>
              <a:t>Historical</a:t>
            </a:r>
            <a:r>
              <a:rPr lang="en-US" dirty="0" smtClean="0"/>
              <a:t> -- What types of emergencies have occurred in the community, at this facility and at other facilities in the area?</a:t>
            </a:r>
          </a:p>
          <a:p>
            <a:pPr>
              <a:buFont typeface="Arial" pitchFamily="34" charset="0"/>
              <a:buChar char="•"/>
            </a:pPr>
            <a:r>
              <a:rPr lang="en-US" dirty="0" smtClean="0"/>
              <a:t>Fires </a:t>
            </a:r>
          </a:p>
          <a:p>
            <a:pPr>
              <a:buFont typeface="Arial" pitchFamily="34" charset="0"/>
              <a:buChar char="•"/>
            </a:pPr>
            <a:r>
              <a:rPr lang="en-US" dirty="0" smtClean="0"/>
              <a:t>Severe weather </a:t>
            </a:r>
          </a:p>
          <a:p>
            <a:pPr>
              <a:buFont typeface="Arial" pitchFamily="34" charset="0"/>
              <a:buChar char="•"/>
            </a:pPr>
            <a:r>
              <a:rPr lang="en-US" dirty="0" smtClean="0"/>
              <a:t>Hazardous material spills </a:t>
            </a:r>
          </a:p>
          <a:p>
            <a:pPr>
              <a:buFont typeface="Arial" pitchFamily="34" charset="0"/>
              <a:buChar char="•"/>
            </a:pPr>
            <a:r>
              <a:rPr lang="en-US" dirty="0" smtClean="0"/>
              <a:t>Transportation accidents </a:t>
            </a:r>
          </a:p>
          <a:p>
            <a:pPr>
              <a:buFont typeface="Arial" pitchFamily="34" charset="0"/>
              <a:buChar char="•"/>
            </a:pPr>
            <a:r>
              <a:rPr lang="en-US" dirty="0" smtClean="0"/>
              <a:t>Earthquakes </a:t>
            </a:r>
          </a:p>
          <a:p>
            <a:pPr>
              <a:buFont typeface="Arial" pitchFamily="34" charset="0"/>
              <a:buChar char="•"/>
            </a:pPr>
            <a:r>
              <a:rPr lang="en-US" dirty="0" smtClean="0"/>
              <a:t>Hurricanes </a:t>
            </a:r>
          </a:p>
          <a:p>
            <a:pPr>
              <a:buFont typeface="Arial" pitchFamily="34" charset="0"/>
              <a:buChar char="•"/>
            </a:pPr>
            <a:r>
              <a:rPr lang="en-US" dirty="0" smtClean="0"/>
              <a:t>Tornadoes </a:t>
            </a:r>
          </a:p>
          <a:p>
            <a:pPr>
              <a:buFont typeface="Arial" pitchFamily="34" charset="0"/>
              <a:buChar char="•"/>
            </a:pPr>
            <a:r>
              <a:rPr lang="en-US" dirty="0" smtClean="0"/>
              <a:t>Terrorism </a:t>
            </a:r>
          </a:p>
          <a:p>
            <a:pPr>
              <a:buFont typeface="Arial" pitchFamily="34" charset="0"/>
              <a:buChar char="•"/>
            </a:pPr>
            <a:r>
              <a:rPr lang="en-US" dirty="0" smtClean="0"/>
              <a:t>Utility outages </a:t>
            </a:r>
          </a:p>
          <a:p>
            <a:r>
              <a:rPr lang="en-US" b="0" dirty="0" smtClean="0"/>
              <a:t>Later</a:t>
            </a:r>
            <a:r>
              <a:rPr lang="en-US" b="0" baseline="0" dirty="0" smtClean="0"/>
              <a:t> on we will be practicing using a model. </a:t>
            </a:r>
            <a:endParaRPr lang="en-US" b="0" dirty="0" smtClean="0"/>
          </a:p>
          <a:p>
            <a:endParaRPr lang="en-US" b="1" dirty="0" smtClean="0"/>
          </a:p>
          <a:p>
            <a:r>
              <a:rPr lang="en-US" b="1" dirty="0" smtClean="0"/>
              <a:t>Geographic -- What can happen as a result of the facility's location? Keep in mind:</a:t>
            </a:r>
            <a:endParaRPr lang="en-US" dirty="0" smtClean="0"/>
          </a:p>
          <a:p>
            <a:pPr>
              <a:buFont typeface="Arial" pitchFamily="34" charset="0"/>
              <a:buChar char="•"/>
            </a:pPr>
            <a:r>
              <a:rPr lang="en-US" dirty="0" smtClean="0"/>
              <a:t>Proximity to flood plains, seismic faults, and dams.</a:t>
            </a:r>
            <a:r>
              <a:rPr lang="en-US" baseline="0" dirty="0" smtClean="0"/>
              <a:t>  Also consider shifting and settling from permafrost.</a:t>
            </a:r>
            <a:endParaRPr lang="en-US" dirty="0" smtClean="0"/>
          </a:p>
          <a:p>
            <a:pPr>
              <a:buFont typeface="Arial" pitchFamily="34" charset="0"/>
              <a:buChar char="•"/>
            </a:pPr>
            <a:r>
              <a:rPr lang="en-US" dirty="0" smtClean="0"/>
              <a:t>Proximity to companies that produce, store, use or transport hazardous materials (ex: fuel farms) </a:t>
            </a:r>
          </a:p>
          <a:p>
            <a:pPr>
              <a:buFont typeface="Arial" pitchFamily="34" charset="0"/>
              <a:buChar char="•"/>
            </a:pPr>
            <a:r>
              <a:rPr lang="en-US" dirty="0" smtClean="0"/>
              <a:t>Proximity to major transportation routes, rivers, ponds and airports </a:t>
            </a:r>
          </a:p>
          <a:p>
            <a:pPr>
              <a:buFont typeface="Arial" pitchFamily="34" charset="0"/>
              <a:buChar char="•"/>
            </a:pPr>
            <a:r>
              <a:rPr lang="en-US" dirty="0" smtClean="0"/>
              <a:t>Proximity to nuclear power plants </a:t>
            </a:r>
          </a:p>
          <a:p>
            <a:endParaRPr lang="en-US" dirty="0" smtClean="0"/>
          </a:p>
          <a:p>
            <a:r>
              <a:rPr lang="en-US" b="1" dirty="0" smtClean="0"/>
              <a:t>Technological -- What could result from a process or system failure? Possibilities include:</a:t>
            </a:r>
            <a:endParaRPr lang="en-US" dirty="0" smtClean="0"/>
          </a:p>
          <a:p>
            <a:pPr>
              <a:buFont typeface="Arial" pitchFamily="34" charset="0"/>
              <a:buChar char="•"/>
            </a:pPr>
            <a:r>
              <a:rPr lang="en-US" dirty="0" smtClean="0"/>
              <a:t>Fire, explosion, hazardous materials incident (adding too much or too little chemicals</a:t>
            </a:r>
            <a:r>
              <a:rPr lang="en-US" baseline="0" dirty="0" smtClean="0"/>
              <a:t> to treatment process)</a:t>
            </a:r>
            <a:endParaRPr lang="en-US" dirty="0" smtClean="0"/>
          </a:p>
          <a:p>
            <a:pPr>
              <a:buFont typeface="Arial" pitchFamily="34" charset="0"/>
              <a:buChar char="•"/>
            </a:pPr>
            <a:r>
              <a:rPr lang="en-US" dirty="0" smtClean="0"/>
              <a:t>Safety system failure</a:t>
            </a:r>
            <a:r>
              <a:rPr lang="en-US" baseline="0" dirty="0" smtClean="0"/>
              <a:t> (check valves, twist-lock chemical injection point)</a:t>
            </a:r>
            <a:endParaRPr lang="en-US" dirty="0" smtClean="0"/>
          </a:p>
          <a:p>
            <a:pPr>
              <a:buFont typeface="Arial" pitchFamily="34" charset="0"/>
              <a:buChar char="•"/>
            </a:pPr>
            <a:r>
              <a:rPr lang="en-US" dirty="0" smtClean="0"/>
              <a:t>Telecommunications failure </a:t>
            </a:r>
          </a:p>
          <a:p>
            <a:pPr>
              <a:buFont typeface="Arial" pitchFamily="34" charset="0"/>
              <a:buChar char="•"/>
            </a:pPr>
            <a:r>
              <a:rPr lang="en-US" dirty="0" smtClean="0"/>
              <a:t>Computer system failure </a:t>
            </a:r>
          </a:p>
          <a:p>
            <a:pPr>
              <a:buFont typeface="Arial" pitchFamily="34" charset="0"/>
              <a:buChar char="•"/>
            </a:pPr>
            <a:r>
              <a:rPr lang="en-US" dirty="0" smtClean="0"/>
              <a:t>Power failure </a:t>
            </a:r>
          </a:p>
          <a:p>
            <a:pPr>
              <a:buFont typeface="Arial" pitchFamily="34" charset="0"/>
              <a:buChar char="•"/>
            </a:pPr>
            <a:r>
              <a:rPr lang="en-US" dirty="0" smtClean="0"/>
              <a:t>Heating/cooling system failure </a:t>
            </a:r>
          </a:p>
          <a:p>
            <a:pPr>
              <a:buFont typeface="Arial" pitchFamily="34" charset="0"/>
              <a:buChar char="•"/>
            </a:pPr>
            <a:r>
              <a:rPr lang="en-US" dirty="0" smtClean="0"/>
              <a:t>Emergency notification system failure </a:t>
            </a:r>
          </a:p>
          <a:p>
            <a:endParaRPr lang="en-US" dirty="0" smtClean="0"/>
          </a:p>
          <a:p>
            <a:r>
              <a:rPr lang="en-US" b="1" dirty="0" smtClean="0"/>
              <a:t>Human Error</a:t>
            </a:r>
            <a:r>
              <a:rPr lang="en-US" dirty="0" smtClean="0"/>
              <a:t> -- What emergencies can be caused by employee error? Are employees trained to work safely? Do they know what to do in an emergency? Human error is the single largest cause of workplace emergencies and can result from:</a:t>
            </a:r>
          </a:p>
          <a:p>
            <a:pPr>
              <a:buFont typeface="Arial" pitchFamily="34" charset="0"/>
              <a:buChar char="•"/>
            </a:pPr>
            <a:r>
              <a:rPr lang="en-US" dirty="0" smtClean="0"/>
              <a:t>Poor training </a:t>
            </a:r>
          </a:p>
          <a:p>
            <a:pPr>
              <a:buFont typeface="Arial" pitchFamily="34" charset="0"/>
              <a:buChar char="•"/>
            </a:pPr>
            <a:r>
              <a:rPr lang="en-US" dirty="0" smtClean="0"/>
              <a:t>Poor maintenance </a:t>
            </a:r>
          </a:p>
          <a:p>
            <a:pPr>
              <a:buFont typeface="Arial" pitchFamily="34" charset="0"/>
              <a:buChar char="•"/>
            </a:pPr>
            <a:r>
              <a:rPr lang="en-US" dirty="0" smtClean="0"/>
              <a:t>Carelessness </a:t>
            </a:r>
          </a:p>
          <a:p>
            <a:pPr>
              <a:buFont typeface="Arial" pitchFamily="34" charset="0"/>
              <a:buChar char="•"/>
            </a:pPr>
            <a:r>
              <a:rPr lang="en-US" dirty="0" smtClean="0"/>
              <a:t>Misconduct </a:t>
            </a:r>
          </a:p>
          <a:p>
            <a:pPr>
              <a:buFont typeface="Arial" pitchFamily="34" charset="0"/>
              <a:buChar char="•"/>
            </a:pPr>
            <a:r>
              <a:rPr lang="en-US" dirty="0" smtClean="0"/>
              <a:t>Substance abuse </a:t>
            </a:r>
          </a:p>
          <a:p>
            <a:pPr>
              <a:buFont typeface="Arial" pitchFamily="34" charset="0"/>
              <a:buChar char="•"/>
            </a:pPr>
            <a:r>
              <a:rPr lang="en-US" dirty="0" smtClean="0"/>
              <a:t>Fatigue </a:t>
            </a:r>
          </a:p>
          <a:p>
            <a:pPr>
              <a:buFont typeface="Arial" pitchFamily="34" charset="0"/>
              <a:buChar char="•"/>
            </a:pPr>
            <a:endParaRPr lang="en-US" dirty="0" smtClean="0"/>
          </a:p>
          <a:p>
            <a:r>
              <a:rPr lang="en-US" b="1" dirty="0" smtClean="0"/>
              <a:t>Physical</a:t>
            </a:r>
            <a:r>
              <a:rPr lang="en-US" dirty="0" smtClean="0"/>
              <a:t> -- What types of emergencies could result from the design or construction of the facility? Does the physical facility enhance safety? Consider:</a:t>
            </a:r>
          </a:p>
          <a:p>
            <a:pPr>
              <a:buFont typeface="Arial" pitchFamily="34" charset="0"/>
              <a:buChar char="•"/>
            </a:pPr>
            <a:r>
              <a:rPr lang="en-US" dirty="0" smtClean="0"/>
              <a:t>The physical construction of the facility and distribution</a:t>
            </a:r>
            <a:r>
              <a:rPr lang="en-US" baseline="0" dirty="0" smtClean="0"/>
              <a:t> network</a:t>
            </a:r>
            <a:endParaRPr lang="en-US" dirty="0" smtClean="0"/>
          </a:p>
          <a:p>
            <a:pPr>
              <a:buFont typeface="Arial" pitchFamily="34" charset="0"/>
              <a:buChar char="•"/>
            </a:pPr>
            <a:r>
              <a:rPr lang="en-US" dirty="0" smtClean="0"/>
              <a:t>Hazardous processes or byproducts </a:t>
            </a:r>
          </a:p>
          <a:p>
            <a:pPr>
              <a:buFont typeface="Arial" pitchFamily="34" charset="0"/>
              <a:buChar char="•"/>
            </a:pPr>
            <a:r>
              <a:rPr lang="en-US" dirty="0" smtClean="0"/>
              <a:t>Facilities for storing combustibles or other hazardous</a:t>
            </a:r>
            <a:r>
              <a:rPr lang="en-US" baseline="0" dirty="0" smtClean="0"/>
              <a:t> chemicals</a:t>
            </a:r>
            <a:endParaRPr lang="en-US" dirty="0" smtClean="0"/>
          </a:p>
          <a:p>
            <a:pPr>
              <a:buFont typeface="Arial" pitchFamily="34" charset="0"/>
              <a:buChar char="•"/>
            </a:pPr>
            <a:r>
              <a:rPr lang="en-US" dirty="0" smtClean="0"/>
              <a:t>Layout of equipment </a:t>
            </a:r>
          </a:p>
          <a:p>
            <a:pPr>
              <a:buFont typeface="Arial" pitchFamily="34" charset="0"/>
              <a:buChar char="•"/>
            </a:pPr>
            <a:r>
              <a:rPr lang="en-US" dirty="0" smtClean="0"/>
              <a:t>Lighting </a:t>
            </a:r>
          </a:p>
          <a:p>
            <a:pPr>
              <a:buFont typeface="Arial" pitchFamily="34" charset="0"/>
              <a:buChar char="•"/>
            </a:pPr>
            <a:r>
              <a:rPr lang="en-US" dirty="0" smtClean="0"/>
              <a:t>Evacuation routes and exits </a:t>
            </a:r>
          </a:p>
          <a:p>
            <a:pPr>
              <a:buFont typeface="Arial" pitchFamily="34" charset="0"/>
              <a:buChar char="•"/>
            </a:pPr>
            <a:endParaRPr lang="en-US" dirty="0" smtClean="0"/>
          </a:p>
          <a:p>
            <a:r>
              <a:rPr lang="en-US" b="1" dirty="0" smtClean="0"/>
              <a:t>Regulatory</a:t>
            </a:r>
            <a:r>
              <a:rPr lang="en-US" dirty="0" smtClean="0"/>
              <a:t> -- What emergencies or hazards are you regulated to deal with?</a:t>
            </a:r>
          </a:p>
          <a:p>
            <a:r>
              <a:rPr lang="en-US" dirty="0" smtClean="0"/>
              <a:t>Analyze each potential emergency from beginning to end. Consider what could happen as a result of:</a:t>
            </a:r>
          </a:p>
          <a:p>
            <a:pPr>
              <a:buFont typeface="Arial" pitchFamily="34" charset="0"/>
              <a:buChar char="•"/>
            </a:pPr>
            <a:r>
              <a:rPr lang="en-US" dirty="0" smtClean="0"/>
              <a:t>Prohibited access to the facility </a:t>
            </a:r>
          </a:p>
          <a:p>
            <a:pPr>
              <a:buFont typeface="Arial" pitchFamily="34" charset="0"/>
              <a:buChar char="•"/>
            </a:pPr>
            <a:r>
              <a:rPr lang="en-US" dirty="0" smtClean="0"/>
              <a:t>Loss of electric power </a:t>
            </a:r>
          </a:p>
          <a:p>
            <a:pPr>
              <a:buFont typeface="Arial" pitchFamily="34" charset="0"/>
              <a:buChar char="•"/>
            </a:pPr>
            <a:r>
              <a:rPr lang="en-US" dirty="0" smtClean="0"/>
              <a:t>Communication lines down </a:t>
            </a:r>
          </a:p>
          <a:p>
            <a:pPr>
              <a:buFont typeface="Arial" pitchFamily="34" charset="0"/>
              <a:buChar char="•"/>
            </a:pPr>
            <a:r>
              <a:rPr lang="en-US" dirty="0" smtClean="0"/>
              <a:t>Ruptured gas mains or</a:t>
            </a:r>
            <a:r>
              <a:rPr lang="en-US" baseline="0" dirty="0" smtClean="0"/>
              <a:t> oil lines</a:t>
            </a:r>
            <a:endParaRPr lang="en-US" dirty="0" smtClean="0"/>
          </a:p>
          <a:p>
            <a:pPr>
              <a:buFont typeface="Arial" pitchFamily="34" charset="0"/>
              <a:buChar char="•"/>
            </a:pPr>
            <a:r>
              <a:rPr lang="en-US" dirty="0" smtClean="0"/>
              <a:t>Water damage </a:t>
            </a:r>
          </a:p>
          <a:p>
            <a:pPr>
              <a:buFont typeface="Arial" pitchFamily="34" charset="0"/>
              <a:buChar char="•"/>
            </a:pPr>
            <a:r>
              <a:rPr lang="en-US" dirty="0" smtClean="0"/>
              <a:t>Smoke damage </a:t>
            </a:r>
          </a:p>
          <a:p>
            <a:pPr>
              <a:buFont typeface="Arial" pitchFamily="34" charset="0"/>
              <a:buChar char="•"/>
            </a:pPr>
            <a:r>
              <a:rPr lang="en-US" dirty="0" smtClean="0"/>
              <a:t>Structural damage </a:t>
            </a:r>
          </a:p>
          <a:p>
            <a:pPr>
              <a:buFont typeface="Arial" pitchFamily="34" charset="0"/>
              <a:buChar char="•"/>
            </a:pPr>
            <a:r>
              <a:rPr lang="en-US" dirty="0" smtClean="0"/>
              <a:t>Air or water contamination </a:t>
            </a:r>
          </a:p>
          <a:p>
            <a:pPr>
              <a:buFont typeface="Arial" pitchFamily="34" charset="0"/>
              <a:buChar char="•"/>
            </a:pPr>
            <a:r>
              <a:rPr lang="en-US" dirty="0" smtClean="0"/>
              <a:t>Explosion </a:t>
            </a:r>
          </a:p>
          <a:p>
            <a:pPr>
              <a:buFont typeface="Arial" pitchFamily="34" charset="0"/>
              <a:buChar char="•"/>
            </a:pPr>
            <a:r>
              <a:rPr lang="en-US" dirty="0" smtClean="0"/>
              <a:t>Building collapse </a:t>
            </a:r>
          </a:p>
          <a:p>
            <a:pPr>
              <a:buFont typeface="Arial" pitchFamily="34" charset="0"/>
              <a:buChar char="•"/>
            </a:pPr>
            <a:r>
              <a:rPr lang="en-US" dirty="0" smtClean="0"/>
              <a:t>Trapped persons </a:t>
            </a:r>
          </a:p>
          <a:p>
            <a:pPr>
              <a:buFont typeface="Arial" pitchFamily="34" charset="0"/>
              <a:buChar char="•"/>
            </a:pPr>
            <a:r>
              <a:rPr lang="en-US" dirty="0" smtClean="0"/>
              <a:t>Chemical release </a:t>
            </a:r>
          </a:p>
          <a:p>
            <a:pPr>
              <a:buFont typeface="Arial" pitchFamily="34" charset="0"/>
              <a:buNone/>
            </a:pPr>
            <a:endParaRPr lang="en-US" dirty="0" smtClean="0"/>
          </a:p>
          <a:p>
            <a:endParaRPr lang="en-US" dirty="0" smtClean="0"/>
          </a:p>
          <a:p>
            <a:r>
              <a:rPr lang="en-US" dirty="0" smtClean="0"/>
              <a:t>http://www.fema.gov/business/guide/section1b.shtm</a:t>
            </a:r>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just developed a list of hazards that could occur in our area.  For each hazard assess each of the following:</a:t>
            </a:r>
            <a:endParaRPr lang="en-US" b="1" dirty="0" smtClean="0"/>
          </a:p>
          <a:p>
            <a:endParaRPr lang="en-US" b="1" dirty="0" smtClean="0"/>
          </a:p>
          <a:p>
            <a:r>
              <a:rPr lang="en-US" b="1" dirty="0" smtClean="0"/>
              <a:t>Estimate Probability</a:t>
            </a:r>
          </a:p>
          <a:p>
            <a:r>
              <a:rPr lang="en-US" dirty="0" smtClean="0"/>
              <a:t>Probability is the likelihood of each emergency's occurrence. This is</a:t>
            </a:r>
            <a:r>
              <a:rPr lang="en-US" baseline="0" dirty="0" smtClean="0"/>
              <a:t> subjective, but should be based on some historical knowledge about the area. </a:t>
            </a:r>
            <a:r>
              <a:rPr lang="en-US" dirty="0" smtClean="0"/>
              <a:t>Use a simple scale of 1 to 3 with 1 as the lowest probability and 3 as the highest.  Select</a:t>
            </a:r>
            <a:r>
              <a:rPr lang="en-US" baseline="0" dirty="0" smtClean="0"/>
              <a:t> 0 if the is very slim or no chance the event will occur in your area.  </a:t>
            </a:r>
            <a:endParaRPr lang="en-US" dirty="0" smtClean="0"/>
          </a:p>
          <a:p>
            <a:endParaRPr lang="en-US" dirty="0" smtClean="0"/>
          </a:p>
          <a:p>
            <a:r>
              <a:rPr lang="en-US" b="1" dirty="0" smtClean="0"/>
              <a:t>Assess the Potential Human Impact</a:t>
            </a:r>
          </a:p>
          <a:p>
            <a:r>
              <a:rPr lang="en-US" dirty="0" smtClean="0"/>
              <a:t>The potential human impact of each emergency</a:t>
            </a:r>
            <a:r>
              <a:rPr lang="en-US" baseline="0" dirty="0" smtClean="0"/>
              <a:t> </a:t>
            </a:r>
            <a:r>
              <a:rPr lang="en-US" dirty="0" smtClean="0"/>
              <a:t>is the possibility of death or injury.  You will assign a rating in the Human Impact column of the Hazard Vulnerability Analysis Chart. As before, use a 1 to 3 scale with 1 as the lowest impact and 3 as the highest.  Use</a:t>
            </a:r>
            <a:r>
              <a:rPr lang="en-US" baseline="0" dirty="0" smtClean="0"/>
              <a:t> 0 if not applicable.</a:t>
            </a:r>
            <a:endParaRPr lang="en-US" dirty="0" smtClean="0"/>
          </a:p>
          <a:p>
            <a:endParaRPr lang="en-US" b="1" dirty="0" smtClean="0"/>
          </a:p>
          <a:p>
            <a:r>
              <a:rPr lang="en-US" b="1" dirty="0" smtClean="0"/>
              <a:t>Assess the Potential Business Impact</a:t>
            </a:r>
          </a:p>
          <a:p>
            <a:r>
              <a:rPr lang="en-US" dirty="0" smtClean="0"/>
              <a:t>This is the potential loss of market share from interruption of</a:t>
            </a:r>
            <a:r>
              <a:rPr lang="en-US" baseline="0" dirty="0" smtClean="0"/>
              <a:t> services</a:t>
            </a:r>
            <a:r>
              <a:rPr lang="en-US" dirty="0" smtClean="0"/>
              <a:t>. Assign a rating in the Business Impact column. Again, 1 is the lowest impact and 3 is the highest. Assess the impact of:</a:t>
            </a:r>
          </a:p>
          <a:p>
            <a:pPr>
              <a:buFont typeface="Arial" pitchFamily="34" charset="0"/>
              <a:buChar char="•"/>
            </a:pPr>
            <a:r>
              <a:rPr lang="en-US" dirty="0" smtClean="0"/>
              <a:t>Interruption in service</a:t>
            </a:r>
          </a:p>
          <a:p>
            <a:pPr>
              <a:buFont typeface="Arial" pitchFamily="34" charset="0"/>
              <a:buChar char="•"/>
            </a:pPr>
            <a:r>
              <a:rPr lang="en-US" dirty="0" smtClean="0"/>
              <a:t>Employees unable to report to work </a:t>
            </a:r>
          </a:p>
          <a:p>
            <a:pPr>
              <a:buFont typeface="Arial" pitchFamily="34" charset="0"/>
              <a:buChar char="•"/>
            </a:pPr>
            <a:r>
              <a:rPr lang="en-US" dirty="0" smtClean="0"/>
              <a:t>System in violation of contractual agreements</a:t>
            </a:r>
            <a:r>
              <a:rPr lang="en-US" baseline="0" dirty="0" smtClean="0"/>
              <a:t> </a:t>
            </a:r>
            <a:r>
              <a:rPr lang="en-US" dirty="0" smtClean="0"/>
              <a:t>or regulations (boil water notice)</a:t>
            </a:r>
          </a:p>
          <a:p>
            <a:pPr>
              <a:buFont typeface="Arial" pitchFamily="34" charset="0"/>
              <a:buChar char="•"/>
            </a:pPr>
            <a:r>
              <a:rPr lang="en-US" dirty="0" smtClean="0"/>
              <a:t>Imposition of fines and penalties or legal costs </a:t>
            </a:r>
          </a:p>
          <a:p>
            <a:pPr>
              <a:buFont typeface="Arial" pitchFamily="34" charset="0"/>
              <a:buChar char="•"/>
            </a:pPr>
            <a:r>
              <a:rPr lang="en-US" dirty="0" smtClean="0"/>
              <a:t>Interruption of critical supplies</a:t>
            </a:r>
          </a:p>
          <a:p>
            <a:pPr>
              <a:buFont typeface="Arial" pitchFamily="34" charset="0"/>
              <a:buChar char="•"/>
            </a:pPr>
            <a:r>
              <a:rPr lang="en-US" dirty="0" smtClean="0"/>
              <a:t>Interruption of deliver of</a:t>
            </a:r>
            <a:r>
              <a:rPr lang="en-US" baseline="0" dirty="0" smtClean="0"/>
              <a:t> water or sewer.</a:t>
            </a:r>
            <a:endParaRPr lang="en-US" dirty="0" smtClean="0"/>
          </a:p>
          <a:p>
            <a:pPr>
              <a:buFont typeface="Arial" pitchFamily="34" charset="0"/>
              <a:buChar char="•"/>
            </a:pPr>
            <a:endParaRPr lang="en-US" b="1" dirty="0" smtClean="0"/>
          </a:p>
          <a:p>
            <a:r>
              <a:rPr lang="en-US" b="1" dirty="0" smtClean="0"/>
              <a:t>Assess the Potential Property Impact</a:t>
            </a:r>
          </a:p>
          <a:p>
            <a:r>
              <a:rPr lang="en-US" dirty="0" smtClean="0"/>
              <a:t>Consider the potential property for losses and damages. Again, assign a rating in the Property Impact column, 1 being the lowest impact and 3 being the highest. Consider:</a:t>
            </a:r>
          </a:p>
          <a:p>
            <a:pPr>
              <a:buFont typeface="Arial" pitchFamily="34" charset="0"/>
              <a:buChar char="•"/>
            </a:pPr>
            <a:r>
              <a:rPr lang="en-US" dirty="0" smtClean="0"/>
              <a:t>Cost to replace </a:t>
            </a:r>
          </a:p>
          <a:p>
            <a:pPr>
              <a:buFont typeface="Arial" pitchFamily="34" charset="0"/>
              <a:buChar char="•"/>
            </a:pPr>
            <a:r>
              <a:rPr lang="en-US" dirty="0" smtClean="0"/>
              <a:t>Cost to set up temporary replacement </a:t>
            </a:r>
          </a:p>
          <a:p>
            <a:pPr>
              <a:buFont typeface="Arial" pitchFamily="34" charset="0"/>
              <a:buChar char="•"/>
            </a:pPr>
            <a:r>
              <a:rPr lang="en-US" dirty="0" smtClean="0"/>
              <a:t>Cost to repair </a:t>
            </a:r>
          </a:p>
          <a:p>
            <a:r>
              <a:rPr lang="en-US" dirty="0" smtClean="0"/>
              <a:t>Example: A bank's vulnerability analysis concluded that a "small" fire could be as catastrophic to the business as a computer system failure. The planning group discovered that bank employees did not know how to use fire extinguishers, and that the bank lacked any kind of evacuation or emergency response system.</a:t>
            </a:r>
          </a:p>
          <a:p>
            <a:endParaRPr lang="en-US" b="1" dirty="0" smtClean="0"/>
          </a:p>
          <a:p>
            <a:r>
              <a:rPr lang="en-US" b="1" dirty="0" smtClean="0"/>
              <a:t>Assess Internal and External Resources</a:t>
            </a:r>
          </a:p>
          <a:p>
            <a:r>
              <a:rPr lang="en-US" dirty="0" smtClean="0"/>
              <a:t>Next assess your resources and ability to respond. Assign a score to your Internal Resources and External Resources using the same scale above: 1 for high level of</a:t>
            </a:r>
            <a:r>
              <a:rPr lang="en-US" baseline="0" dirty="0" smtClean="0"/>
              <a:t> response and 3 for low level of response</a:t>
            </a:r>
            <a:r>
              <a:rPr lang="en-US" dirty="0" smtClean="0"/>
              <a:t>. The lower the score the better. To help you do this, consider each potential emergency from beginning to end and each resource that would be needed to respond. For each emergency ask these questions:</a:t>
            </a:r>
          </a:p>
          <a:p>
            <a:pPr>
              <a:buFont typeface="Arial" pitchFamily="34" charset="0"/>
              <a:buChar char="•"/>
            </a:pPr>
            <a:r>
              <a:rPr lang="en-US" dirty="0" smtClean="0"/>
              <a:t>Do we have the needed resources and capabilities to respond? </a:t>
            </a:r>
          </a:p>
          <a:p>
            <a:pPr>
              <a:buFont typeface="Arial" pitchFamily="34" charset="0"/>
              <a:buChar char="•"/>
            </a:pPr>
            <a:r>
              <a:rPr lang="en-US" dirty="0" smtClean="0"/>
              <a:t>Will external resources be able to respond to us for this emergency as quickly as we may need them, or will they have other priority areas to serve? </a:t>
            </a:r>
          </a:p>
          <a:p>
            <a:pPr>
              <a:buFont typeface="Arial" pitchFamily="34" charset="0"/>
              <a:buChar char="•"/>
            </a:pPr>
            <a:r>
              <a:rPr lang="en-US" dirty="0" smtClean="0"/>
              <a:t>If the answers are yes or 1, move on to the next assessment. If the answers are no, identify what can be done to correct the problem. For example, you may need to:</a:t>
            </a:r>
          </a:p>
          <a:p>
            <a:pPr>
              <a:buFont typeface="Arial" pitchFamily="34" charset="0"/>
              <a:buChar char="•"/>
            </a:pPr>
            <a:r>
              <a:rPr lang="en-US" dirty="0" smtClean="0"/>
              <a:t>Develop additional emergency procedures </a:t>
            </a:r>
          </a:p>
          <a:p>
            <a:pPr>
              <a:buFont typeface="Arial" pitchFamily="34" charset="0"/>
              <a:buChar char="•"/>
            </a:pPr>
            <a:r>
              <a:rPr lang="en-US" dirty="0" smtClean="0"/>
              <a:t>Conduct additional training </a:t>
            </a:r>
          </a:p>
          <a:p>
            <a:pPr>
              <a:buFont typeface="Arial" pitchFamily="34" charset="0"/>
              <a:buChar char="•"/>
            </a:pPr>
            <a:r>
              <a:rPr lang="en-US" dirty="0" smtClean="0"/>
              <a:t>Acquire additional equipment </a:t>
            </a:r>
          </a:p>
          <a:p>
            <a:pPr>
              <a:buFont typeface="Arial" pitchFamily="34" charset="0"/>
              <a:buChar char="•"/>
            </a:pPr>
            <a:r>
              <a:rPr lang="en-US" dirty="0" smtClean="0"/>
              <a:t>Establish mutual aid agreements </a:t>
            </a:r>
          </a:p>
          <a:p>
            <a:pPr>
              <a:buFont typeface="Arial" pitchFamily="34" charset="0"/>
              <a:buChar char="•"/>
            </a:pPr>
            <a:r>
              <a:rPr lang="en-US" dirty="0" smtClean="0"/>
              <a:t>Establish agreements with specialized contractors </a:t>
            </a:r>
          </a:p>
          <a:p>
            <a:endParaRPr lang="en-US" dirty="0" smtClean="0"/>
          </a:p>
          <a:p>
            <a:r>
              <a:rPr lang="en-US" dirty="0" smtClean="0"/>
              <a:t>We</a:t>
            </a:r>
            <a:r>
              <a:rPr lang="en-US" baseline="0" dirty="0" smtClean="0"/>
              <a:t> will see how the combination of our the impact and response/preparedness will effect our risk later in the presentation.</a:t>
            </a:r>
            <a:endParaRPr lang="en-US" dirty="0" smtClean="0"/>
          </a:p>
          <a:p>
            <a:endParaRPr lang="en-US" dirty="0" smtClean="0"/>
          </a:p>
          <a:p>
            <a:r>
              <a:rPr lang="en-US" dirty="0" smtClean="0"/>
              <a:t>The information</a:t>
            </a:r>
            <a:r>
              <a:rPr lang="en-US" baseline="0" dirty="0" smtClean="0"/>
              <a:t> above was taken from </a:t>
            </a:r>
            <a:r>
              <a:rPr lang="en-US" dirty="0" smtClean="0"/>
              <a:t>http://www.fema.gov/business/guide/section1b.shtm and modified to reflect</a:t>
            </a:r>
            <a:r>
              <a:rPr lang="en-US" baseline="0" dirty="0" smtClean="0"/>
              <a:t> the scale used by Kaiser Permanente’s HVA model which will be used for Activity 2 in this course.</a:t>
            </a:r>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Before developing your Emergency Plan you should gather basic information about your system.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Public Water System (PWS) ID, Owner, Administrative Contact Person, Alternate Administrative Contact Person;</a:t>
            </a:r>
          </a:p>
          <a:p>
            <a:r>
              <a:rPr lang="en-US" sz="1200" kern="1200" baseline="0" dirty="0" smtClean="0">
                <a:solidFill>
                  <a:schemeClr val="tx1"/>
                </a:solidFill>
                <a:latin typeface="+mn-lt"/>
                <a:ea typeface="+mn-ea"/>
                <a:cs typeface="+mn-cs"/>
              </a:rPr>
              <a:t>2. Population Served and Service Connections;</a:t>
            </a:r>
          </a:p>
          <a:p>
            <a:r>
              <a:rPr lang="en-US" sz="1200" kern="1200" baseline="0" dirty="0" smtClean="0">
                <a:solidFill>
                  <a:schemeClr val="tx1"/>
                </a:solidFill>
                <a:latin typeface="+mn-lt"/>
                <a:ea typeface="+mn-ea"/>
                <a:cs typeface="+mn-cs"/>
              </a:rPr>
              <a:t>3. Distribution Map;</a:t>
            </a:r>
          </a:p>
          <a:p>
            <a:r>
              <a:rPr lang="en-US" sz="1200" kern="1200" baseline="0" dirty="0" smtClean="0">
                <a:solidFill>
                  <a:schemeClr val="tx1"/>
                </a:solidFill>
                <a:latin typeface="+mn-lt"/>
                <a:ea typeface="+mn-ea"/>
                <a:cs typeface="+mn-cs"/>
              </a:rPr>
              <a:t>4. Pressure Boundary Map;</a:t>
            </a:r>
          </a:p>
          <a:p>
            <a:r>
              <a:rPr lang="en-US" sz="1200" kern="1200" baseline="0" dirty="0" smtClean="0">
                <a:solidFill>
                  <a:schemeClr val="tx1"/>
                </a:solidFill>
                <a:latin typeface="+mn-lt"/>
                <a:ea typeface="+mn-ea"/>
                <a:cs typeface="+mn-cs"/>
              </a:rPr>
              <a:t>5. Overall Process Flow Diagrams;</a:t>
            </a:r>
          </a:p>
          <a:p>
            <a:r>
              <a:rPr lang="en-US" sz="1200" kern="1200" baseline="0" dirty="0" smtClean="0">
                <a:solidFill>
                  <a:schemeClr val="tx1"/>
                </a:solidFill>
                <a:latin typeface="+mn-lt"/>
                <a:ea typeface="+mn-ea"/>
                <a:cs typeface="+mn-cs"/>
              </a:rPr>
              <a:t>6. Site Plans and Facility “As-Built” Engineering Drawings</a:t>
            </a:r>
          </a:p>
          <a:p>
            <a:pPr lvl="1"/>
            <a:r>
              <a:rPr lang="en-US" sz="1200" kern="1200" baseline="0" dirty="0" smtClean="0">
                <a:solidFill>
                  <a:schemeClr val="tx1"/>
                </a:solidFill>
                <a:latin typeface="+mn-lt"/>
                <a:ea typeface="+mn-ea"/>
                <a:cs typeface="+mn-cs"/>
              </a:rPr>
              <a:t>a) Pumping and Storage Facilities</a:t>
            </a:r>
          </a:p>
          <a:p>
            <a:pPr lvl="1"/>
            <a:r>
              <a:rPr lang="en-US" sz="1200" kern="1200" baseline="0" dirty="0" smtClean="0">
                <a:solidFill>
                  <a:schemeClr val="tx1"/>
                </a:solidFill>
                <a:latin typeface="+mn-lt"/>
                <a:ea typeface="+mn-ea"/>
                <a:cs typeface="+mn-cs"/>
              </a:rPr>
              <a:t>b) Reservoirs and Retention Facilities</a:t>
            </a:r>
          </a:p>
          <a:p>
            <a:pPr lvl="1"/>
            <a:r>
              <a:rPr lang="en-US" sz="1200" kern="1200" baseline="0" dirty="0" smtClean="0">
                <a:solidFill>
                  <a:schemeClr val="tx1"/>
                </a:solidFill>
                <a:latin typeface="+mn-lt"/>
                <a:ea typeface="+mn-ea"/>
                <a:cs typeface="+mn-cs"/>
              </a:rPr>
              <a:t>c) Water Treatment Facilities</a:t>
            </a:r>
          </a:p>
          <a:p>
            <a:pPr lvl="1"/>
            <a:r>
              <a:rPr lang="en-US" sz="1200" kern="1200" baseline="0" dirty="0" smtClean="0">
                <a:solidFill>
                  <a:schemeClr val="tx1"/>
                </a:solidFill>
                <a:latin typeface="+mn-lt"/>
                <a:ea typeface="+mn-ea"/>
                <a:cs typeface="+mn-cs"/>
              </a:rPr>
              <a:t>d) Booster Pump Stations</a:t>
            </a:r>
          </a:p>
          <a:p>
            <a:pPr lvl="1"/>
            <a:r>
              <a:rPr lang="en-US" sz="1200" kern="1200" baseline="0" dirty="0" smtClean="0">
                <a:solidFill>
                  <a:schemeClr val="tx1"/>
                </a:solidFill>
                <a:latin typeface="+mn-lt"/>
                <a:ea typeface="+mn-ea"/>
                <a:cs typeface="+mn-cs"/>
              </a:rPr>
              <a:t>e) Pressure-Regulating Valve (PRV) Sites</a:t>
            </a:r>
          </a:p>
          <a:p>
            <a:pPr lvl="1"/>
            <a:r>
              <a:rPr lang="en-US" sz="1200" kern="1200" baseline="0" dirty="0" smtClean="0">
                <a:solidFill>
                  <a:schemeClr val="tx1"/>
                </a:solidFill>
                <a:latin typeface="+mn-lt"/>
                <a:ea typeface="+mn-ea"/>
                <a:cs typeface="+mn-cs"/>
              </a:rPr>
              <a:t>f) Distribution System Process and Instrumentation Diagrams (P&amp;ID)</a:t>
            </a:r>
          </a:p>
          <a:p>
            <a:pPr lvl="1"/>
            <a:r>
              <a:rPr lang="en-US" sz="1200" kern="1200" baseline="0" dirty="0" smtClean="0">
                <a:solidFill>
                  <a:schemeClr val="tx1"/>
                </a:solidFill>
                <a:latin typeface="+mn-lt"/>
                <a:ea typeface="+mn-ea"/>
                <a:cs typeface="+mn-cs"/>
              </a:rPr>
              <a:t>g) Equipment and Operations Specifications</a:t>
            </a:r>
          </a:p>
          <a:p>
            <a:pPr lvl="1"/>
            <a:r>
              <a:rPr lang="en-US" sz="1200" kern="1200" baseline="0" dirty="0" smtClean="0">
                <a:solidFill>
                  <a:schemeClr val="tx1"/>
                </a:solidFill>
                <a:latin typeface="+mn-lt"/>
                <a:ea typeface="+mn-ea"/>
                <a:cs typeface="+mn-cs"/>
              </a:rPr>
              <a:t>h) Emergency Power and Light Generation</a:t>
            </a:r>
          </a:p>
          <a:p>
            <a:pPr lvl="1"/>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Maintenance Supplies</a:t>
            </a:r>
          </a:p>
          <a:p>
            <a:r>
              <a:rPr lang="en-US" sz="1200" kern="1200" baseline="0" dirty="0" smtClean="0">
                <a:solidFill>
                  <a:schemeClr val="tx1"/>
                </a:solidFill>
                <a:latin typeface="+mn-lt"/>
                <a:ea typeface="+mn-ea"/>
                <a:cs typeface="+mn-cs"/>
              </a:rPr>
              <a:t>7. Operating Procedures and System Descriptions including back-up systems and interconnections with other systems;</a:t>
            </a:r>
          </a:p>
          <a:p>
            <a:r>
              <a:rPr lang="en-US" sz="1200" kern="1200" baseline="0" dirty="0" smtClean="0">
                <a:solidFill>
                  <a:schemeClr val="tx1"/>
                </a:solidFill>
                <a:latin typeface="+mn-lt"/>
                <a:ea typeface="+mn-ea"/>
                <a:cs typeface="+mn-cs"/>
              </a:rPr>
              <a:t>8. Supervisory Control and Data Acquisition (SCADA) System/Process Control Systems Operations (rare in rural AK);</a:t>
            </a:r>
          </a:p>
          <a:p>
            <a:r>
              <a:rPr lang="en-US" sz="1200" kern="1200" baseline="0" dirty="0" smtClean="0">
                <a:solidFill>
                  <a:schemeClr val="tx1"/>
                </a:solidFill>
                <a:latin typeface="+mn-lt"/>
                <a:ea typeface="+mn-ea"/>
                <a:cs typeface="+mn-cs"/>
              </a:rPr>
              <a:t>9. Communications System Operation;</a:t>
            </a:r>
          </a:p>
          <a:p>
            <a:r>
              <a:rPr lang="en-US" sz="1200" kern="1200" baseline="0" dirty="0" smtClean="0">
                <a:solidFill>
                  <a:schemeClr val="tx1"/>
                </a:solidFill>
                <a:latin typeface="+mn-lt"/>
                <a:ea typeface="+mn-ea"/>
                <a:cs typeface="+mn-cs"/>
              </a:rPr>
              <a:t>10. Site Staffing Rosters and Employees’ Duties and Responsibilities; and</a:t>
            </a:r>
          </a:p>
          <a:p>
            <a:r>
              <a:rPr lang="en-US" sz="1200" kern="1200" baseline="0" dirty="0" smtClean="0">
                <a:solidFill>
                  <a:schemeClr val="tx1"/>
                </a:solidFill>
                <a:latin typeface="+mn-lt"/>
                <a:ea typeface="+mn-ea"/>
                <a:cs typeface="+mn-cs"/>
              </a:rPr>
              <a:t>11. Chemical Handling and/or Storage Facilities and Release Impact Analyses (i.e., chemical releases into air or water).</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note that not all of this technical information may be needed to document how you operate. The level of technical documentation should reflect the complexity of your CWS.  Your Regional Health Organization or community engineer can assist you with gathering this information.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information is then compiled into Emergency Operation Plan to serve as a overview of the approach your system should take when responding to all disasters.  The plan is used to provide an overview of your system’s approach to emergency management such as broad policies, plans, and procedures.  It has functional annexes that address specific activities critical to emergency response and short-term recovery efforts and hazard-specific appendices that support each functional annex and contain technical information, details and methods for us in emergency operations.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Plan is divide into eight sections: </a:t>
            </a:r>
          </a:p>
          <a:p>
            <a:pPr marL="228600" indent="-228600">
              <a:buFont typeface="+mj-lt"/>
              <a:buAutoNum type="arabicPeriod"/>
            </a:pPr>
            <a:r>
              <a:rPr lang="en-US" sz="1200" kern="1200" baseline="0" dirty="0" smtClean="0">
                <a:solidFill>
                  <a:schemeClr val="tx1"/>
                </a:solidFill>
                <a:latin typeface="+mn-lt"/>
                <a:ea typeface="+mn-ea"/>
                <a:cs typeface="+mn-cs"/>
              </a:rPr>
              <a:t>Statement of Purpose</a:t>
            </a:r>
          </a:p>
          <a:p>
            <a:pPr marL="228600" indent="-228600">
              <a:buFont typeface="+mj-lt"/>
              <a:buAutoNum type="arabicPeriod"/>
            </a:pPr>
            <a:r>
              <a:rPr lang="en-US" sz="1200" kern="1200" baseline="0" dirty="0" smtClean="0">
                <a:solidFill>
                  <a:schemeClr val="tx1"/>
                </a:solidFill>
                <a:latin typeface="+mn-lt"/>
                <a:ea typeface="+mn-ea"/>
                <a:cs typeface="+mn-cs"/>
              </a:rPr>
              <a:t>Situation and Assumptions</a:t>
            </a:r>
          </a:p>
          <a:p>
            <a:pPr marL="228600" indent="-228600">
              <a:buFont typeface="+mj-lt"/>
              <a:buAutoNum type="arabicPeriod"/>
            </a:pPr>
            <a:r>
              <a:rPr lang="en-US" sz="1200" kern="1200" baseline="0" dirty="0" smtClean="0">
                <a:solidFill>
                  <a:schemeClr val="tx1"/>
                </a:solidFill>
                <a:latin typeface="+mn-lt"/>
                <a:ea typeface="+mn-ea"/>
                <a:cs typeface="+mn-cs"/>
              </a:rPr>
              <a:t>Organization and Assignment of Responsibilities</a:t>
            </a:r>
          </a:p>
          <a:p>
            <a:pPr marL="228600" indent="-228600">
              <a:buFont typeface="+mj-lt"/>
              <a:buAutoNum type="arabicPeriod"/>
            </a:pPr>
            <a:r>
              <a:rPr lang="en-US" sz="1200" kern="1200" baseline="0" dirty="0" smtClean="0">
                <a:solidFill>
                  <a:schemeClr val="tx1"/>
                </a:solidFill>
                <a:latin typeface="+mn-lt"/>
                <a:ea typeface="+mn-ea"/>
                <a:cs typeface="+mn-cs"/>
              </a:rPr>
              <a:t>Concept of Operations</a:t>
            </a:r>
          </a:p>
          <a:p>
            <a:pPr marL="228600" indent="-228600">
              <a:buFont typeface="+mj-lt"/>
              <a:buAutoNum type="arabicPeriod"/>
            </a:pPr>
            <a:r>
              <a:rPr lang="en-US" sz="1200" kern="1200" baseline="0" dirty="0" smtClean="0">
                <a:solidFill>
                  <a:schemeClr val="tx1"/>
                </a:solidFill>
                <a:latin typeface="+mn-lt"/>
                <a:ea typeface="+mn-ea"/>
                <a:cs typeface="+mn-cs"/>
              </a:rPr>
              <a:t>Administration and Logistics</a:t>
            </a:r>
          </a:p>
          <a:p>
            <a:pPr marL="228600" indent="-228600">
              <a:buFont typeface="+mj-lt"/>
              <a:buAutoNum type="arabicPeriod"/>
            </a:pPr>
            <a:r>
              <a:rPr lang="en-US" sz="1200" kern="1200" baseline="0" dirty="0" smtClean="0">
                <a:solidFill>
                  <a:schemeClr val="tx1"/>
                </a:solidFill>
                <a:latin typeface="+mn-lt"/>
                <a:ea typeface="+mn-ea"/>
                <a:cs typeface="+mn-cs"/>
              </a:rPr>
              <a:t>Plan Development and Maintenance</a:t>
            </a:r>
          </a:p>
          <a:p>
            <a:pPr marL="228600" indent="-228600">
              <a:buFont typeface="+mj-lt"/>
              <a:buAutoNum type="arabicPeriod"/>
            </a:pPr>
            <a:r>
              <a:rPr lang="en-US" sz="1200" kern="1200" baseline="0" dirty="0" smtClean="0">
                <a:solidFill>
                  <a:schemeClr val="tx1"/>
                </a:solidFill>
                <a:latin typeface="+mn-lt"/>
                <a:ea typeface="+mn-ea"/>
                <a:cs typeface="+mn-cs"/>
              </a:rPr>
              <a:t>Authorities and References</a:t>
            </a:r>
          </a:p>
          <a:p>
            <a:pPr marL="228600" indent="-228600">
              <a:buFont typeface="+mj-lt"/>
              <a:buAutoNum type="arabicPeriod"/>
            </a:pPr>
            <a:r>
              <a:rPr lang="en-US" sz="1200" kern="1200" baseline="0" dirty="0" smtClean="0">
                <a:solidFill>
                  <a:schemeClr val="tx1"/>
                </a:solidFill>
                <a:latin typeface="+mn-lt"/>
                <a:ea typeface="+mn-ea"/>
                <a:cs typeface="+mn-cs"/>
              </a:rPr>
              <a:t>Definitions and Terms</a:t>
            </a:r>
          </a:p>
          <a:p>
            <a:pPr marL="228600" indent="-228600">
              <a:buFont typeface="+mj-lt"/>
              <a:buAutoNum type="arabicPeriod"/>
            </a:pPr>
            <a:endParaRPr lang="en-US" sz="1200" kern="1200" baseline="0" dirty="0" smtClean="0">
              <a:solidFill>
                <a:schemeClr val="tx1"/>
              </a:solidFill>
              <a:latin typeface="+mn-lt"/>
              <a:ea typeface="+mn-ea"/>
              <a:cs typeface="+mn-cs"/>
            </a:endParaRPr>
          </a:p>
          <a:p>
            <a:pPr marL="228600" indent="-228600">
              <a:buFont typeface="+mj-lt"/>
              <a:buNone/>
            </a:pPr>
            <a:r>
              <a:rPr lang="en-US" sz="1200" kern="1200" baseline="0" dirty="0" smtClean="0">
                <a:solidFill>
                  <a:schemeClr val="tx1"/>
                </a:solidFill>
                <a:latin typeface="+mn-lt"/>
                <a:ea typeface="+mn-ea"/>
                <a:cs typeface="+mn-cs"/>
              </a:rPr>
              <a:t>We will not be going into development of the plan in detail, but resources are available to you through the Alaska Native Tribal Health Consortium and the State of Alaska Division of Homeland Security to help you develop  your Emergency Plan.  Contact your Regional Health Corp. Office of Environmental &amp; Engineering for assistance in locating other similar resources.</a:t>
            </a:r>
          </a:p>
          <a:p>
            <a:pPr marL="228600" indent="-228600">
              <a:buFont typeface="+mj-lt"/>
              <a:buAutoNum type="arabicPeriod"/>
            </a:pPr>
            <a:endParaRPr lang="en-US" sz="1200" kern="1200" baseline="0" dirty="0" smtClean="0">
              <a:solidFill>
                <a:schemeClr val="tx1"/>
              </a:solidFill>
              <a:latin typeface="+mn-lt"/>
              <a:ea typeface="+mn-ea"/>
              <a:cs typeface="+mn-cs"/>
            </a:endParaRPr>
          </a:p>
          <a:p>
            <a:pPr marL="228600" indent="-228600">
              <a:buFont typeface="+mj-lt"/>
              <a:buAutoNum type="arabicPeriod"/>
            </a:pP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FEMA IS0001 – Emergency Program Manager http://training.fema.gov/IS/</a:t>
            </a:r>
          </a:p>
          <a:p>
            <a:r>
              <a:rPr lang="en-US" sz="1200" kern="1200" baseline="0" dirty="0" smtClean="0">
                <a:solidFill>
                  <a:schemeClr val="tx1"/>
                </a:solidFill>
                <a:latin typeface="+mn-lt"/>
                <a:ea typeface="+mn-ea"/>
                <a:cs typeface="+mn-cs"/>
              </a:rPr>
              <a:t> </a:t>
            </a:r>
          </a:p>
          <a:p>
            <a:r>
              <a:rPr lang="en-US" dirty="0" smtClean="0"/>
              <a:t>http://www.epa.gov/safewater/watersecurity/pubs/small_medium_ERP_guidance040704.pdf</a:t>
            </a:r>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Action Plans, are guidelines for how to respond for a specific event that may occur.  They are Hazard—specific Appendixes to your Emergency Plan.  These are usually developed for events that you believe are most likely to occur at your facility based on your hazard vulnerability assessment.  When you are at a high risk for a particular event, it may be a good idea to develop an Action Plan to address this hazardous event.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Action Plan should be a compliment activities already initiated through your Emergency Preparedness Plan (EPP).  They should cover specific response information since you have already addressed basic emergency response steps in the core elements of your EPP.  It should include the following:</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Any special notification requirements;</a:t>
            </a:r>
          </a:p>
          <a:p>
            <a:pPr>
              <a:buFont typeface="Arial" pitchFamily="34" charset="0"/>
              <a:buChar char="•"/>
            </a:pPr>
            <a:r>
              <a:rPr lang="en-US" sz="1200" kern="1200" baseline="0" dirty="0" smtClean="0">
                <a:solidFill>
                  <a:schemeClr val="tx1"/>
                </a:solidFill>
                <a:latin typeface="+mn-lt"/>
                <a:ea typeface="+mn-ea"/>
                <a:cs typeface="+mn-cs"/>
              </a:rPr>
              <a:t>Special response steps to be taken upon ERP activation; and</a:t>
            </a:r>
          </a:p>
          <a:p>
            <a:pPr>
              <a:buFont typeface="Arial" pitchFamily="34" charset="0"/>
              <a:buChar char="•"/>
            </a:pPr>
            <a:r>
              <a:rPr lang="en-US" sz="1200" kern="1200" baseline="0" dirty="0" smtClean="0">
                <a:solidFill>
                  <a:schemeClr val="tx1"/>
                </a:solidFill>
                <a:latin typeface="+mn-lt"/>
                <a:ea typeface="+mn-ea"/>
                <a:cs typeface="+mn-cs"/>
              </a:rPr>
              <a:t>Recovery actions to bring the CWS back into operation.</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Your Remote Maintenance Worker or Community Engineer should be able to help you develop action plans to address the high risk events you identified in this course.</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http://www.epa.gov/safewater/watersecurity/pubs/small_medium_ERP_guidance040704.pdf</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FEMA IS0001 – Emergency Program Manager http://training.fema.gov/IS/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4C61B7D-53D8-425C-8577-6929F1176E3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BFB15E-9609-4FCD-ACC1-EFF4A42A2606}"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FB15E-9609-4FCD-ACC1-EFF4A42A2606}"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FB15E-9609-4FCD-ACC1-EFF4A42A2606}"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FB15E-9609-4FCD-ACC1-EFF4A42A2606}"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FB15E-9609-4FCD-ACC1-EFF4A42A2606}"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FB15E-9609-4FCD-ACC1-EFF4A42A2606}"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FB15E-9609-4FCD-ACC1-EFF4A42A2606}"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FB15E-9609-4FCD-ACC1-EFF4A42A2606}"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FB15E-9609-4FCD-ACC1-EFF4A42A2606}"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FB15E-9609-4FCD-ACC1-EFF4A42A2606}"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FB15E-9609-4FCD-ACC1-EFF4A42A2606}"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BC5AF-0515-4DF8-BE79-F190C7625A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FB15E-9609-4FCD-ACC1-EFF4A42A2606}" type="datetimeFigureOut">
              <a:rPr lang="en-US" smtClean="0"/>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BC5AF-0515-4DF8-BE79-F190C7625A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Vulnerability Analysis</a:t>
            </a:r>
            <a:endParaRPr lang="en-US" dirty="0"/>
          </a:p>
        </p:txBody>
      </p:sp>
      <p:sp>
        <p:nvSpPr>
          <p:cNvPr id="3" name="Content Placeholder 2"/>
          <p:cNvSpPr>
            <a:spLocks noGrp="1"/>
          </p:cNvSpPr>
          <p:nvPr>
            <p:ph idx="1"/>
          </p:nvPr>
        </p:nvSpPr>
        <p:spPr/>
        <p:txBody>
          <a:bodyPr>
            <a:normAutofit/>
          </a:bodyPr>
          <a:lstStyle/>
          <a:p>
            <a:pPr marL="609600" indent="-609600"/>
            <a:r>
              <a:rPr lang="en-US" dirty="0" smtClean="0"/>
              <a:t>Screen for risk, and plan for strategic use of limited resources.</a:t>
            </a:r>
          </a:p>
          <a:p>
            <a:pPr marL="609600" indent="-609600"/>
            <a:r>
              <a:rPr lang="en-US" dirty="0" smtClean="0"/>
              <a:t>Focus on hazards that are likely to occur and have greatest impact (health and economic)</a:t>
            </a:r>
          </a:p>
          <a:p>
            <a:pPr marL="609600" indent="-609600"/>
            <a:r>
              <a:rPr lang="en-US" dirty="0" smtClean="0"/>
              <a:t>HVA provides an objective planning tool to assist with this process.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a:t>
            </a:r>
            <a:endParaRPr lang="en-US" dirty="0"/>
          </a:p>
        </p:txBody>
      </p:sp>
      <p:sp>
        <p:nvSpPr>
          <p:cNvPr id="3" name="Content Placeholder 2"/>
          <p:cNvSpPr>
            <a:spLocks noGrp="1"/>
          </p:cNvSpPr>
          <p:nvPr>
            <p:ph idx="1"/>
          </p:nvPr>
        </p:nvSpPr>
        <p:spPr/>
        <p:txBody>
          <a:bodyPr/>
          <a:lstStyle/>
          <a:p>
            <a:pPr>
              <a:buNone/>
            </a:pPr>
            <a:r>
              <a:rPr lang="en-US" dirty="0" smtClean="0"/>
              <a:t>Event Specific Action Plans</a:t>
            </a:r>
          </a:p>
          <a:p>
            <a:pPr>
              <a:buNone/>
            </a:pPr>
            <a:endParaRPr lang="en-US" dirty="0" smtClean="0"/>
          </a:p>
          <a:p>
            <a:r>
              <a:rPr lang="en-US" dirty="0" smtClean="0"/>
              <a:t>High risk events</a:t>
            </a:r>
          </a:p>
          <a:p>
            <a:r>
              <a:rPr lang="en-US" dirty="0" smtClean="0"/>
              <a:t>Walk through entire system</a:t>
            </a:r>
          </a:p>
          <a:p>
            <a:r>
              <a:rPr lang="en-US" dirty="0" smtClean="0"/>
              <a:t>Special Steps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a:t>
            </a:r>
            <a:endParaRPr lang="en-US" dirty="0"/>
          </a:p>
        </p:txBody>
      </p:sp>
      <p:sp>
        <p:nvSpPr>
          <p:cNvPr id="3" name="Content Placeholder 2"/>
          <p:cNvSpPr>
            <a:spLocks noGrp="1"/>
          </p:cNvSpPr>
          <p:nvPr>
            <p:ph idx="1"/>
          </p:nvPr>
        </p:nvSpPr>
        <p:spPr/>
        <p:txBody>
          <a:bodyPr/>
          <a:lstStyle/>
          <a:p>
            <a:pPr>
              <a:buNone/>
            </a:pPr>
            <a:r>
              <a:rPr lang="en-US" dirty="0" smtClean="0"/>
              <a:t>Exercising</a:t>
            </a:r>
          </a:p>
          <a:p>
            <a:pPr>
              <a:buNone/>
            </a:pPr>
            <a:endParaRPr lang="en-US" dirty="0" smtClean="0"/>
          </a:p>
          <a:p>
            <a:r>
              <a:rPr lang="en-US" dirty="0" smtClean="0"/>
              <a:t>Orientation </a:t>
            </a:r>
          </a:p>
          <a:p>
            <a:r>
              <a:rPr lang="en-US" dirty="0" smtClean="0"/>
              <a:t>Table-top </a:t>
            </a:r>
          </a:p>
          <a:p>
            <a:r>
              <a:rPr lang="en-US" dirty="0" smtClean="0"/>
              <a:t>Functional</a:t>
            </a:r>
          </a:p>
          <a:p>
            <a:r>
              <a:rPr lang="en-US" dirty="0" smtClean="0"/>
              <a:t>Field </a:t>
            </a:r>
            <a:r>
              <a:rPr lang="en-US" dirty="0" err="1" smtClean="0"/>
              <a:t>Dri,ll</a:t>
            </a:r>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Mitigation</a:t>
            </a:r>
            <a:endParaRPr lang="en-US" dirty="0"/>
          </a:p>
        </p:txBody>
      </p:sp>
      <p:sp>
        <p:nvSpPr>
          <p:cNvPr id="3" name="Content Placeholder 2"/>
          <p:cNvSpPr>
            <a:spLocks noGrp="1"/>
          </p:cNvSpPr>
          <p:nvPr>
            <p:ph idx="1"/>
          </p:nvPr>
        </p:nvSpPr>
        <p:spPr/>
        <p:txBody>
          <a:bodyPr/>
          <a:lstStyle/>
          <a:p>
            <a:r>
              <a:rPr lang="en-US" dirty="0" smtClean="0"/>
              <a:t>Preventative Maintenance</a:t>
            </a:r>
          </a:p>
          <a:p>
            <a:r>
              <a:rPr lang="en-US" dirty="0" smtClean="0"/>
              <a:t>Critical Spare Parts</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r>
              <a:rPr lang="en-US" dirty="0" smtClean="0"/>
              <a:t>Alert and Notification</a:t>
            </a:r>
          </a:p>
          <a:p>
            <a:r>
              <a:rPr lang="en-US" dirty="0" smtClean="0"/>
              <a:t>Warning</a:t>
            </a:r>
          </a:p>
          <a:p>
            <a:r>
              <a:rPr lang="en-US" dirty="0" smtClean="0"/>
              <a:t>Protect People and Property</a:t>
            </a:r>
          </a:p>
          <a:p>
            <a:r>
              <a:rPr lang="en-US" dirty="0" smtClean="0"/>
              <a:t>Provide for the Public Welfare</a:t>
            </a:r>
          </a:p>
          <a:p>
            <a:r>
              <a:rPr lang="en-US" dirty="0" smtClean="0"/>
              <a:t>Restore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Analysis</a:t>
            </a:r>
            <a:endParaRPr lang="en-US" dirty="0"/>
          </a:p>
        </p:txBody>
      </p:sp>
      <p:sp>
        <p:nvSpPr>
          <p:cNvPr id="3" name="Content Placeholder 2"/>
          <p:cNvSpPr>
            <a:spLocks noGrp="1"/>
          </p:cNvSpPr>
          <p:nvPr>
            <p:ph idx="1"/>
          </p:nvPr>
        </p:nvSpPr>
        <p:spPr>
          <a:xfrm>
            <a:off x="457200" y="1646237"/>
            <a:ext cx="8229600" cy="4525963"/>
          </a:xfrm>
        </p:spPr>
        <p:txBody>
          <a:bodyPr>
            <a:normAutofit lnSpcReduction="10000"/>
          </a:bodyPr>
          <a:lstStyle/>
          <a:p>
            <a:pPr>
              <a:buNone/>
            </a:pPr>
            <a:r>
              <a:rPr lang="en-US" dirty="0" smtClean="0"/>
              <a:t>Determine Vulnerability</a:t>
            </a:r>
          </a:p>
          <a:p>
            <a:pPr>
              <a:buNone/>
            </a:pPr>
            <a:endParaRPr lang="en-US" dirty="0" smtClean="0"/>
          </a:p>
          <a:p>
            <a:r>
              <a:rPr lang="en-US" dirty="0" smtClean="0"/>
              <a:t>Quantify Risk = Probability * Severity</a:t>
            </a:r>
          </a:p>
          <a:p>
            <a:r>
              <a:rPr lang="en-US" dirty="0" smtClean="0"/>
              <a:t>Probability =  likelihood event will occur</a:t>
            </a:r>
          </a:p>
          <a:p>
            <a:r>
              <a:rPr lang="en-US" dirty="0" smtClean="0"/>
              <a:t>Severity =  Magnitude – Mitigation, Preparedness  and Response Efforts</a:t>
            </a:r>
          </a:p>
          <a:p>
            <a:endParaRPr lang="en-US" dirty="0" smtClean="0"/>
          </a:p>
          <a:p>
            <a:pPr algn="ctr">
              <a:buNone/>
            </a:pPr>
            <a:r>
              <a:rPr lang="en-US" dirty="0" smtClean="0"/>
              <a:t>Activity: Hazard Vulnerability Assessment, </a:t>
            </a:r>
            <a:r>
              <a:rPr lang="en-US" sz="1200" dirty="0" smtClean="0"/>
              <a:t>(Appendix 2)</a:t>
            </a:r>
            <a:endParaRPr lang="en-US" dirty="0" smtClean="0"/>
          </a:p>
          <a:p>
            <a:endParaRPr lang="en-US" dirty="0" smtClean="0"/>
          </a:p>
          <a:p>
            <a:pPr>
              <a:buNone/>
            </a:pPr>
            <a:endParaRPr lang="en-US" dirty="0" smtClean="0"/>
          </a:p>
          <a:p>
            <a:pPr>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ATT</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2178671" y="1600200"/>
            <a:ext cx="4786658"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-ATT</a:t>
            </a:r>
            <a:endParaRPr lang="en-US" dirty="0"/>
          </a:p>
        </p:txBody>
      </p:sp>
      <p:pic>
        <p:nvPicPr>
          <p:cNvPr id="2052" name="Picture 4"/>
          <p:cNvPicPr>
            <a:picLocks noGrp="1" noChangeAspect="1" noChangeArrowheads="1"/>
          </p:cNvPicPr>
          <p:nvPr>
            <p:ph sz="half" idx="1"/>
          </p:nvPr>
        </p:nvPicPr>
        <p:blipFill>
          <a:blip r:embed="rId3" cstate="print"/>
          <a:srcRect/>
          <a:stretch>
            <a:fillRect/>
          </a:stretch>
        </p:blipFill>
        <p:spPr bwMode="auto">
          <a:xfrm>
            <a:off x="712465" y="1600200"/>
            <a:ext cx="3528070" cy="4525963"/>
          </a:xfrm>
          <a:prstGeom prst="rect">
            <a:avLst/>
          </a:prstGeom>
          <a:noFill/>
          <a:ln w="9525">
            <a:noFill/>
            <a:miter lim="800000"/>
            <a:headEnd/>
            <a:tailEnd/>
          </a:ln>
        </p:spPr>
      </p:pic>
      <p:pic>
        <p:nvPicPr>
          <p:cNvPr id="2053" name="Picture 5"/>
          <p:cNvPicPr>
            <a:picLocks noGrp="1" noChangeAspect="1" noChangeArrowheads="1"/>
          </p:cNvPicPr>
          <p:nvPr>
            <p:ph sz="half" idx="2"/>
          </p:nvPr>
        </p:nvPicPr>
        <p:blipFill>
          <a:blip r:embed="rId4" cstate="print"/>
          <a:srcRect/>
          <a:stretch>
            <a:fillRect/>
          </a:stretch>
        </p:blipFill>
        <p:spPr bwMode="auto">
          <a:xfrm>
            <a:off x="4419600" y="1600200"/>
            <a:ext cx="4038600" cy="329850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ATT</a:t>
            </a:r>
            <a:endParaRPr lang="en-US" dirty="0"/>
          </a:p>
        </p:txBody>
      </p:sp>
      <p:graphicFrame>
        <p:nvGraphicFramePr>
          <p:cNvPr id="11" name="Content Placeholder 10"/>
          <p:cNvGraphicFramePr>
            <a:graphicFrameLocks noGrp="1"/>
          </p:cNvGraphicFramePr>
          <p:nvPr>
            <p:ph sz="half" idx="1"/>
          </p:nvPr>
        </p:nvGraphicFramePr>
        <p:xfrm>
          <a:off x="533400" y="1600200"/>
          <a:ext cx="3505199" cy="1712566"/>
        </p:xfrm>
        <a:graphic>
          <a:graphicData uri="http://schemas.openxmlformats.org/drawingml/2006/table">
            <a:tbl>
              <a:tblPr firstRow="1" bandRow="1">
                <a:tableStyleId>{5C22544A-7EE6-4342-B048-85BDC9FD1C3A}</a:tableStyleId>
              </a:tblPr>
              <a:tblGrid>
                <a:gridCol w="1587260"/>
                <a:gridCol w="925902"/>
                <a:gridCol w="992037"/>
              </a:tblGrid>
              <a:tr h="253394">
                <a:tc>
                  <a:txBody>
                    <a:bodyPr/>
                    <a:lstStyle/>
                    <a:p>
                      <a:pPr algn="ctr" fontAlgn="b"/>
                      <a:r>
                        <a:rPr lang="en-US" sz="1200" b="1" i="0" u="none" strike="noStrike" dirty="0">
                          <a:latin typeface="Arial"/>
                        </a:rPr>
                        <a:t>Event Category</a:t>
                      </a:r>
                    </a:p>
                  </a:txBody>
                  <a:tcPr marL="0" marR="0" marT="0" marB="0" anchor="b"/>
                </a:tc>
                <a:tc>
                  <a:txBody>
                    <a:bodyPr/>
                    <a:lstStyle/>
                    <a:p>
                      <a:pPr algn="ctr" fontAlgn="b"/>
                      <a:r>
                        <a:rPr lang="en-US" sz="1200" b="1" i="0" u="none" strike="noStrike" dirty="0" smtClean="0">
                          <a:latin typeface="Arial"/>
                        </a:rPr>
                        <a:t>Pre Relative Threat</a:t>
                      </a:r>
                      <a:endParaRPr lang="en-US" sz="1200" b="1" i="0" u="none" strike="noStrike" dirty="0">
                        <a:latin typeface="Arial"/>
                      </a:endParaRPr>
                    </a:p>
                  </a:txBody>
                  <a:tcPr marL="0" marR="0" marT="0" marB="0" anchor="b"/>
                </a:tc>
                <a:tc>
                  <a:txBody>
                    <a:bodyPr/>
                    <a:lstStyle/>
                    <a:p>
                      <a:pPr algn="ctr" fontAlgn="b"/>
                      <a:r>
                        <a:rPr lang="en-US" sz="1200" b="1" i="0" u="none" strike="noStrike" dirty="0">
                          <a:latin typeface="Arial"/>
                        </a:rPr>
                        <a:t>Post </a:t>
                      </a:r>
                      <a:r>
                        <a:rPr lang="en-US" sz="1200" b="1" i="0" u="none" strike="noStrike" dirty="0" smtClean="0">
                          <a:latin typeface="Arial"/>
                        </a:rPr>
                        <a:t>Relative Threat</a:t>
                      </a:r>
                      <a:endParaRPr lang="en-US" sz="1200" b="1" i="0" u="none" strike="noStrike" dirty="0">
                        <a:latin typeface="Arial"/>
                      </a:endParaRPr>
                    </a:p>
                  </a:txBody>
                  <a:tcPr marL="0" marR="0" marT="0" marB="0" anchor="b"/>
                </a:tc>
              </a:tr>
              <a:tr h="253394">
                <a:tc>
                  <a:txBody>
                    <a:bodyPr/>
                    <a:lstStyle/>
                    <a:p>
                      <a:pPr algn="l" fontAlgn="b"/>
                      <a:r>
                        <a:rPr lang="en-US" sz="1200" b="0" i="0" u="none" strike="noStrike">
                          <a:latin typeface="Arial"/>
                        </a:rPr>
                        <a:t>Natural</a:t>
                      </a:r>
                    </a:p>
                  </a:txBody>
                  <a:tcPr marL="0" marR="0" marT="0" marB="0" anchor="b"/>
                </a:tc>
                <a:tc>
                  <a:txBody>
                    <a:bodyPr/>
                    <a:lstStyle/>
                    <a:p>
                      <a:pPr algn="ctr" fontAlgn="b"/>
                      <a:r>
                        <a:rPr lang="en-US" sz="1200" b="0" i="0" u="none" strike="noStrike" dirty="0">
                          <a:latin typeface="Arial"/>
                        </a:rPr>
                        <a:t>48%</a:t>
                      </a:r>
                    </a:p>
                  </a:txBody>
                  <a:tcPr marL="0" marR="0" marT="0" marB="0" anchor="b"/>
                </a:tc>
                <a:tc>
                  <a:txBody>
                    <a:bodyPr/>
                    <a:lstStyle/>
                    <a:p>
                      <a:pPr algn="ctr" fontAlgn="b"/>
                      <a:r>
                        <a:rPr lang="en-US" sz="1200" b="0" i="0" u="none" strike="noStrike" dirty="0">
                          <a:latin typeface="Arial"/>
                        </a:rPr>
                        <a:t>47%</a:t>
                      </a:r>
                    </a:p>
                  </a:txBody>
                  <a:tcPr marL="0" marR="0" marT="0" marB="0" anchor="b"/>
                </a:tc>
              </a:tr>
              <a:tr h="253394">
                <a:tc>
                  <a:txBody>
                    <a:bodyPr/>
                    <a:lstStyle/>
                    <a:p>
                      <a:pPr algn="l" fontAlgn="b"/>
                      <a:r>
                        <a:rPr lang="en-US" sz="1200" b="0" i="0" u="none" strike="noStrike">
                          <a:latin typeface="Arial"/>
                        </a:rPr>
                        <a:t>Technological</a:t>
                      </a:r>
                    </a:p>
                  </a:txBody>
                  <a:tcPr marL="0" marR="0" marT="0" marB="0" anchor="b"/>
                </a:tc>
                <a:tc>
                  <a:txBody>
                    <a:bodyPr/>
                    <a:lstStyle/>
                    <a:p>
                      <a:pPr algn="ctr" fontAlgn="b"/>
                      <a:r>
                        <a:rPr lang="en-US" sz="1200" b="0" i="0" u="none" strike="noStrike">
                          <a:latin typeface="Arial"/>
                        </a:rPr>
                        <a:t>46%</a:t>
                      </a:r>
                    </a:p>
                  </a:txBody>
                  <a:tcPr marL="0" marR="0" marT="0" marB="0" anchor="b"/>
                </a:tc>
                <a:tc>
                  <a:txBody>
                    <a:bodyPr/>
                    <a:lstStyle/>
                    <a:p>
                      <a:pPr algn="ctr" fontAlgn="b"/>
                      <a:r>
                        <a:rPr lang="en-US" sz="1200" b="0" i="0" u="none" strike="noStrike">
                          <a:latin typeface="Arial"/>
                        </a:rPr>
                        <a:t>43%</a:t>
                      </a:r>
                    </a:p>
                  </a:txBody>
                  <a:tcPr marL="0" marR="0" marT="0" marB="0" anchor="b"/>
                </a:tc>
              </a:tr>
              <a:tr h="333230">
                <a:tc>
                  <a:txBody>
                    <a:bodyPr/>
                    <a:lstStyle/>
                    <a:p>
                      <a:pPr algn="l" fontAlgn="b"/>
                      <a:r>
                        <a:rPr lang="en-US" sz="1200" b="0" i="0" u="none" strike="noStrike" dirty="0">
                          <a:latin typeface="Arial"/>
                        </a:rPr>
                        <a:t>Treatment Equipment</a:t>
                      </a:r>
                    </a:p>
                  </a:txBody>
                  <a:tcPr marL="0" marR="0" marT="0" marB="0" anchor="b"/>
                </a:tc>
                <a:tc>
                  <a:txBody>
                    <a:bodyPr/>
                    <a:lstStyle/>
                    <a:p>
                      <a:pPr algn="ctr" fontAlgn="b"/>
                      <a:r>
                        <a:rPr lang="en-US" sz="1200" b="0" i="0" u="none" strike="noStrike" dirty="0">
                          <a:latin typeface="Arial"/>
                        </a:rPr>
                        <a:t>61%</a:t>
                      </a:r>
                    </a:p>
                  </a:txBody>
                  <a:tcPr marL="0" marR="0" marT="0" marB="0" anchor="b"/>
                </a:tc>
                <a:tc>
                  <a:txBody>
                    <a:bodyPr/>
                    <a:lstStyle/>
                    <a:p>
                      <a:pPr algn="ctr" fontAlgn="b"/>
                      <a:r>
                        <a:rPr lang="en-US" sz="1200" b="0" i="0" u="none" strike="noStrike">
                          <a:latin typeface="Arial"/>
                        </a:rPr>
                        <a:t>55%</a:t>
                      </a:r>
                    </a:p>
                  </a:txBody>
                  <a:tcPr marL="0" marR="0" marT="0" marB="0" anchor="b"/>
                </a:tc>
              </a:tr>
              <a:tr h="253394">
                <a:tc>
                  <a:txBody>
                    <a:bodyPr/>
                    <a:lstStyle/>
                    <a:p>
                      <a:pPr algn="l" fontAlgn="b"/>
                      <a:r>
                        <a:rPr lang="en-US" sz="1200" b="0" i="0" u="none" strike="noStrike" dirty="0">
                          <a:latin typeface="Arial"/>
                        </a:rPr>
                        <a:t>Distribution Equipment</a:t>
                      </a:r>
                    </a:p>
                  </a:txBody>
                  <a:tcPr marL="0" marR="0" marT="0" marB="0" anchor="b"/>
                </a:tc>
                <a:tc>
                  <a:txBody>
                    <a:bodyPr/>
                    <a:lstStyle/>
                    <a:p>
                      <a:pPr algn="ctr" fontAlgn="b"/>
                      <a:r>
                        <a:rPr lang="en-US" sz="1200" b="0" i="0" u="none" strike="noStrike">
                          <a:latin typeface="Arial"/>
                        </a:rPr>
                        <a:t>52%</a:t>
                      </a:r>
                    </a:p>
                  </a:txBody>
                  <a:tcPr marL="0" marR="0" marT="0" marB="0" anchor="b"/>
                </a:tc>
                <a:tc>
                  <a:txBody>
                    <a:bodyPr/>
                    <a:lstStyle/>
                    <a:p>
                      <a:pPr algn="ctr" fontAlgn="b"/>
                      <a:r>
                        <a:rPr lang="en-US" sz="1200" b="0" i="0" u="none" strike="noStrike">
                          <a:latin typeface="Arial"/>
                        </a:rPr>
                        <a:t>49%</a:t>
                      </a:r>
                    </a:p>
                  </a:txBody>
                  <a:tcPr marL="0" marR="0" marT="0" marB="0" anchor="b"/>
                </a:tc>
              </a:tr>
              <a:tr h="253394">
                <a:tc>
                  <a:txBody>
                    <a:bodyPr/>
                    <a:lstStyle/>
                    <a:p>
                      <a:pPr algn="ctr" fontAlgn="ctr"/>
                      <a:endParaRPr lang="en-US" sz="1200" b="0" i="0" u="none" strike="noStrike" dirty="0">
                        <a:latin typeface="Arial"/>
                      </a:endParaRPr>
                    </a:p>
                  </a:txBody>
                  <a:tcPr marL="0" marR="0" marT="0" marB="0" anchor="ctr"/>
                </a:tc>
                <a:tc>
                  <a:txBody>
                    <a:bodyPr/>
                    <a:lstStyle/>
                    <a:p>
                      <a:pPr algn="ctr" fontAlgn="b"/>
                      <a:r>
                        <a:rPr lang="en-US" sz="1200" b="0" i="0" u="none" strike="noStrike">
                          <a:latin typeface="Arial"/>
                        </a:rPr>
                        <a:t>52%</a:t>
                      </a:r>
                    </a:p>
                  </a:txBody>
                  <a:tcPr marL="0" marR="0" marT="0" marB="0" anchor="b"/>
                </a:tc>
                <a:tc>
                  <a:txBody>
                    <a:bodyPr/>
                    <a:lstStyle/>
                    <a:p>
                      <a:pPr algn="ctr" fontAlgn="b"/>
                      <a:r>
                        <a:rPr lang="en-US" sz="1200" b="0" i="0" u="none" strike="noStrike" dirty="0">
                          <a:latin typeface="Arial"/>
                        </a:rPr>
                        <a:t>49%</a:t>
                      </a:r>
                    </a:p>
                  </a:txBody>
                  <a:tcPr marL="0" marR="0" marT="0" marB="0" anchor="b"/>
                </a:tc>
              </a:tr>
            </a:tbl>
          </a:graphicData>
        </a:graphic>
      </p:graphicFrame>
      <p:graphicFrame>
        <p:nvGraphicFramePr>
          <p:cNvPr id="12" name="Content Placeholder 11"/>
          <p:cNvGraphicFramePr>
            <a:graphicFrameLocks noGrp="1"/>
          </p:cNvGraphicFramePr>
          <p:nvPr>
            <p:ph sz="half" idx="2"/>
          </p:nvPr>
        </p:nvGraphicFramePr>
        <p:xfrm>
          <a:off x="838200" y="3429000"/>
          <a:ext cx="2895600" cy="2697163"/>
        </p:xfrm>
        <a:graphic>
          <a:graphicData uri="http://schemas.openxmlformats.org/drawingml/2006/chart">
            <c:chart xmlns:c="http://schemas.openxmlformats.org/drawingml/2006/chart" xmlns:r="http://schemas.openxmlformats.org/officeDocument/2006/relationships" r:id="rId3"/>
          </a:graphicData>
        </a:graphic>
      </p:graphicFrame>
      <p:pic>
        <p:nvPicPr>
          <p:cNvPr id="3075" name="Picture 3"/>
          <p:cNvPicPr>
            <a:picLocks noChangeAspect="1" noChangeArrowheads="1"/>
          </p:cNvPicPr>
          <p:nvPr/>
        </p:nvPicPr>
        <p:blipFill>
          <a:blip r:embed="rId4" cstate="print"/>
          <a:srcRect/>
          <a:stretch>
            <a:fillRect/>
          </a:stretch>
        </p:blipFill>
        <p:spPr bwMode="auto">
          <a:xfrm>
            <a:off x="4191000" y="1600200"/>
            <a:ext cx="4783491" cy="4191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a:bodyPr>
          <a:lstStyle/>
          <a:p>
            <a:endParaRPr lang="en-US" sz="2400" dirty="0" smtClean="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Analysis</a:t>
            </a:r>
            <a:endParaRPr lang="en-US" dirty="0"/>
          </a:p>
        </p:txBody>
      </p:sp>
      <p:sp>
        <p:nvSpPr>
          <p:cNvPr id="3" name="Content Placeholder 2"/>
          <p:cNvSpPr>
            <a:spLocks noGrp="1"/>
          </p:cNvSpPr>
          <p:nvPr>
            <p:ph idx="1"/>
          </p:nvPr>
        </p:nvSpPr>
        <p:spPr>
          <a:xfrm>
            <a:off x="457200" y="1646237"/>
            <a:ext cx="8229600" cy="4525963"/>
          </a:xfrm>
        </p:spPr>
        <p:txBody>
          <a:bodyPr>
            <a:normAutofit/>
          </a:bodyPr>
          <a:lstStyle/>
          <a:p>
            <a:pPr>
              <a:buNone/>
            </a:pPr>
            <a:r>
              <a:rPr lang="en-US" dirty="0" smtClean="0"/>
              <a:t>Identify Hazard</a:t>
            </a:r>
          </a:p>
          <a:p>
            <a:endParaRPr lang="en-US" dirty="0" smtClean="0"/>
          </a:p>
          <a:p>
            <a:r>
              <a:rPr lang="en-US" dirty="0" smtClean="0"/>
              <a:t>List potential hazards that may occur</a:t>
            </a:r>
          </a:p>
          <a:p>
            <a:r>
              <a:rPr lang="en-US" dirty="0" smtClean="0"/>
              <a:t>Cross check with several sources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Analysis</a:t>
            </a:r>
            <a:endParaRPr lang="en-US" dirty="0"/>
          </a:p>
        </p:txBody>
      </p:sp>
      <p:sp>
        <p:nvSpPr>
          <p:cNvPr id="3" name="Content Placeholder 2"/>
          <p:cNvSpPr>
            <a:spLocks noGrp="1"/>
          </p:cNvSpPr>
          <p:nvPr>
            <p:ph idx="1"/>
          </p:nvPr>
        </p:nvSpPr>
        <p:spPr/>
        <p:txBody>
          <a:bodyPr>
            <a:normAutofit/>
          </a:bodyPr>
          <a:lstStyle/>
          <a:p>
            <a:r>
              <a:rPr lang="en-US" dirty="0" smtClean="0"/>
              <a:t>Probability of Occurrence</a:t>
            </a:r>
          </a:p>
          <a:p>
            <a:r>
              <a:rPr lang="en-US" dirty="0" smtClean="0"/>
              <a:t>Potential Impact – Magnitude</a:t>
            </a:r>
          </a:p>
          <a:p>
            <a:r>
              <a:rPr lang="en-US" dirty="0" smtClean="0"/>
              <a:t>Preparedness &amp; Response Efforts</a:t>
            </a:r>
          </a:p>
          <a:p>
            <a:endParaRPr lang="en-US" dirty="0" smtClean="0"/>
          </a:p>
          <a:p>
            <a:pPr algn="ctr">
              <a:buNone/>
            </a:pPr>
            <a:r>
              <a:rPr lang="en-US" dirty="0" smtClean="0"/>
              <a:t>Activity: Profiling a Hazard, </a:t>
            </a:r>
            <a:r>
              <a:rPr lang="en-US" sz="1200" dirty="0" smtClean="0"/>
              <a:t>(Appendix 1)</a:t>
            </a:r>
            <a:endParaRPr lang="en-US" dirty="0" smtClean="0"/>
          </a:p>
          <a:p>
            <a:pPr>
              <a:buNone/>
            </a:pP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a:t>
            </a:r>
          </a:p>
        </p:txBody>
      </p:sp>
      <p:sp>
        <p:nvSpPr>
          <p:cNvPr id="3" name="Content Placeholder 2"/>
          <p:cNvSpPr>
            <a:spLocks noGrp="1"/>
          </p:cNvSpPr>
          <p:nvPr>
            <p:ph idx="1"/>
          </p:nvPr>
        </p:nvSpPr>
        <p:spPr/>
        <p:txBody>
          <a:bodyPr>
            <a:normAutofit/>
          </a:bodyPr>
          <a:lstStyle/>
          <a:p>
            <a:pPr>
              <a:buNone/>
            </a:pPr>
            <a:r>
              <a:rPr lang="en-US" dirty="0" smtClean="0"/>
              <a:t>Emergency Response Plan</a:t>
            </a:r>
          </a:p>
          <a:p>
            <a:pPr>
              <a:buNone/>
            </a:pPr>
            <a:endParaRPr lang="en-US" dirty="0" smtClean="0"/>
          </a:p>
          <a:p>
            <a:r>
              <a:rPr lang="en-US" dirty="0" smtClean="0"/>
              <a:t>Contains General Information About Your System</a:t>
            </a:r>
          </a:p>
          <a:p>
            <a:r>
              <a:rPr lang="en-US" dirty="0" smtClean="0"/>
              <a:t>Flexible All-Hazard Response Tool</a:t>
            </a:r>
          </a:p>
          <a:p>
            <a:endParaRPr lang="en-US" dirty="0" smtClean="0"/>
          </a:p>
          <a:p>
            <a:endParaRPr lang="en-US" dirty="0" smtClean="0"/>
          </a:p>
          <a:p>
            <a:endParaRPr lang="en-US" dirty="0" smtClean="0"/>
          </a:p>
          <a:p>
            <a:pPr>
              <a:buNone/>
            </a:pPr>
            <a:endParaRPr lang="en-US" dirty="0" smtClean="0"/>
          </a:p>
          <a:p>
            <a:endParaRPr lang="en-US" dirty="0" smtClean="0"/>
          </a:p>
          <a:p>
            <a:pPr lvl="1"/>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2682</Words>
  <Application>Microsoft Office PowerPoint</Application>
  <PresentationFormat>On-screen Show (4:3)</PresentationFormat>
  <Paragraphs>312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Hazard Vulnerability Analysis</vt:lpstr>
      <vt:lpstr>Hazard Analysis</vt:lpstr>
      <vt:lpstr>Case Study - ATT</vt:lpstr>
      <vt:lpstr>Case Study -ATT</vt:lpstr>
      <vt:lpstr>Case Study - ATT</vt:lpstr>
      <vt:lpstr>Questions?</vt:lpstr>
      <vt:lpstr>Hazard Analysis</vt:lpstr>
      <vt:lpstr>Hazard Analysis</vt:lpstr>
      <vt:lpstr>Emergency Preparedness</vt:lpstr>
      <vt:lpstr>Emergency Preparedness</vt:lpstr>
      <vt:lpstr>Emergency Preparedness</vt:lpstr>
      <vt:lpstr>Hazard Mitigation</vt:lpstr>
      <vt:lpstr>Response</vt:lpstr>
    </vt:vector>
  </TitlesOfParts>
  <Company>YKHC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blefferts</dc:creator>
  <cp:lastModifiedBy>blefferts</cp:lastModifiedBy>
  <cp:revision>89</cp:revision>
  <dcterms:created xsi:type="dcterms:W3CDTF">2010-03-05T20:57:25Z</dcterms:created>
  <dcterms:modified xsi:type="dcterms:W3CDTF">2017-01-20T05:57:54Z</dcterms:modified>
</cp:coreProperties>
</file>