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19"/>
  </p:notesMasterIdLst>
  <p:sldIdLst>
    <p:sldId id="256" r:id="rId3"/>
    <p:sldId id="265" r:id="rId4"/>
    <p:sldId id="266" r:id="rId5"/>
    <p:sldId id="259" r:id="rId6"/>
    <p:sldId id="261" r:id="rId7"/>
    <p:sldId id="270" r:id="rId8"/>
    <p:sldId id="262" r:id="rId9"/>
    <p:sldId id="275" r:id="rId10"/>
    <p:sldId id="273" r:id="rId11"/>
    <p:sldId id="263" r:id="rId12"/>
    <p:sldId id="258" r:id="rId13"/>
    <p:sldId id="268" r:id="rId14"/>
    <p:sldId id="271" r:id="rId15"/>
    <p:sldId id="272" r:id="rId16"/>
    <p:sldId id="267"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916" autoAdjust="0"/>
  </p:normalViewPr>
  <p:slideViewPr>
    <p:cSldViewPr snapToGrid="0">
      <p:cViewPr varScale="1">
        <p:scale>
          <a:sx n="46" d="100"/>
          <a:sy n="46" d="100"/>
        </p:scale>
        <p:origin x="1444" y="28"/>
      </p:cViewPr>
      <p:guideLst/>
    </p:cSldViewPr>
  </p:slideViewPr>
  <p:notesTextViewPr>
    <p:cViewPr>
      <p:scale>
        <a:sx n="3" d="2"/>
        <a:sy n="3" d="2"/>
      </p:scale>
      <p:origin x="0" y="0"/>
    </p:cViewPr>
  </p:notesTextViewPr>
  <p:notesViewPr>
    <p:cSldViewPr snapToGrid="0">
      <p:cViewPr varScale="1">
        <p:scale>
          <a:sx n="57" d="100"/>
          <a:sy n="57" d="100"/>
        </p:scale>
        <p:origin x="25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2060"/>
                </a:solidFill>
              </a:rPr>
              <a:t>Erosion</a:t>
            </a:r>
            <a:r>
              <a:rPr lang="en-US" b="1" baseline="0" dirty="0">
                <a:solidFill>
                  <a:srgbClr val="002060"/>
                </a:solidFill>
              </a:rPr>
              <a:t> Score Distribution</a:t>
            </a:r>
            <a:endParaRPr lang="en-US" b="1"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150"/>
        <c:axId val="402082064"/>
        <c:axId val="402082456"/>
      </c:barChart>
      <c:catAx>
        <c:axId val="402082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Erosion Score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082456"/>
        <c:crosses val="autoZero"/>
        <c:auto val="1"/>
        <c:lblAlgn val="ctr"/>
        <c:lblOffset val="100"/>
        <c:tickLblSkip val="5"/>
        <c:noMultiLvlLbl val="0"/>
      </c:catAx>
      <c:valAx>
        <c:axId val="4020824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208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0.11562</cdr:x>
      <cdr:y>0</cdr:y>
    </cdr:from>
    <cdr:to>
      <cdr:x>0.90429</cdr:x>
      <cdr:y>1</cdr:y>
    </cdr:to>
    <cdr:pic>
      <cdr:nvPicPr>
        <cdr:cNvPr id="2"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436" t="15894" r="50341" b="8807"/>
        <a:stretch xmlns:a="http://schemas.openxmlformats.org/drawingml/2006/main"/>
      </cdr:blipFill>
      <cdr:spPr>
        <a:xfrm xmlns:a="http://schemas.openxmlformats.org/drawingml/2006/main">
          <a:off x="1409687" y="0"/>
          <a:ext cx="9615365" cy="525126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60CDF-B7AE-42BA-B980-AF0A26746656}"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7E520-6057-4276-A852-D24DD810CB43}" type="slidenum">
              <a:rPr lang="en-US" smtClean="0"/>
              <a:t>‹#›</a:t>
            </a:fld>
            <a:endParaRPr lang="en-US"/>
          </a:p>
        </p:txBody>
      </p:sp>
    </p:spTree>
    <p:extLst>
      <p:ext uri="{BB962C8B-B14F-4D97-AF65-F5344CB8AC3E}">
        <p14:creationId xmlns:p14="http://schemas.microsoft.com/office/powerpoint/2010/main" val="164529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Alakanuk</a:t>
            </a:r>
            <a:r>
              <a:rPr lang="en-US" sz="1200" kern="1200" dirty="0" smtClean="0">
                <a:solidFill>
                  <a:schemeClr val="tx1"/>
                </a:solidFill>
                <a:effectLst/>
                <a:latin typeface="+mn-lt"/>
                <a:ea typeface="+mn-ea"/>
                <a:cs typeface="+mn-cs"/>
              </a:rPr>
              <a:t> South Side Dump Site was an old dump from the 1970s mainly used during construction of the high school. This site experienced significant erosion between the 2012 and 2014 site visits &amp; much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waste was no longer present in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87E520-6057-4276-A852-D24DD810CB43}" type="slidenum">
              <a:rPr lang="en-US" smtClean="0"/>
              <a:t>1</a:t>
            </a:fld>
            <a:endParaRPr lang="en-US"/>
          </a:p>
        </p:txBody>
      </p:sp>
    </p:spTree>
    <p:extLst>
      <p:ext uri="{BB962C8B-B14F-4D97-AF65-F5344CB8AC3E}">
        <p14:creationId xmlns:p14="http://schemas.microsoft.com/office/powerpoint/2010/main" val="240751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Erosion</a:t>
            </a:r>
            <a:r>
              <a:rPr lang="en-US" baseline="0" dirty="0" smtClean="0"/>
              <a:t> &amp; contaminant scores were calculated for each site. Sites were eliminated if they had eroded during the project timeframe.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sites were eliminated because the erosion rate calculated indicated that they were not likely to erode for 50+ years. Several were 100+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Sites were prioritized for each type of risk. Some sites that had a high erosion risk scored low for contaminant risk and vice versa.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Plotting the contaminant risk score against the erosion risk score allowed us to identify those sites with the most combined risk.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upper 25% of sites were identified as highest risk for which Detailed Action Plans were developed.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10</a:t>
            </a:fld>
            <a:endParaRPr lang="en-US"/>
          </a:p>
        </p:txBody>
      </p:sp>
    </p:spTree>
    <p:extLst>
      <p:ext uri="{BB962C8B-B14F-4D97-AF65-F5344CB8AC3E}">
        <p14:creationId xmlns:p14="http://schemas.microsoft.com/office/powerpoint/2010/main" val="152783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sites in upper 25% </a:t>
            </a:r>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11</a:t>
            </a:fld>
            <a:endParaRPr lang="en-US"/>
          </a:p>
        </p:txBody>
      </p:sp>
    </p:spTree>
    <p:extLst>
      <p:ext uri="{BB962C8B-B14F-4D97-AF65-F5344CB8AC3E}">
        <p14:creationId xmlns:p14="http://schemas.microsoft.com/office/powerpoint/2010/main" val="308747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Variety of types of sites in top 20</a:t>
            </a:r>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12</a:t>
            </a:fld>
            <a:endParaRPr lang="en-US"/>
          </a:p>
        </p:txBody>
      </p:sp>
    </p:spTree>
    <p:extLst>
      <p:ext uri="{BB962C8B-B14F-4D97-AF65-F5344CB8AC3E}">
        <p14:creationId xmlns:p14="http://schemas.microsoft.com/office/powerpoint/2010/main" val="316363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site includes the IHS </a:t>
            </a:r>
            <a:r>
              <a:rPr lang="en-US" sz="1200" b="0" i="0" u="none" strike="noStrike" kern="1200" baseline="0" dirty="0" err="1" smtClean="0">
                <a:solidFill>
                  <a:schemeClr val="tx1"/>
                </a:solidFill>
                <a:latin typeface="+mn-lt"/>
                <a:ea typeface="+mn-ea"/>
                <a:cs typeface="+mn-cs"/>
              </a:rPr>
              <a:t>Kanakanak</a:t>
            </a:r>
            <a:r>
              <a:rPr lang="en-US" sz="1200" b="0" i="0" u="none" strike="noStrike" kern="1200" baseline="0" dirty="0" smtClean="0">
                <a:solidFill>
                  <a:schemeClr val="tx1"/>
                </a:solidFill>
                <a:latin typeface="+mn-lt"/>
                <a:ea typeface="+mn-ea"/>
                <a:cs typeface="+mn-cs"/>
              </a:rPr>
              <a:t> Hospital as well as multiple fuel-contaminated sites and an old hospital landfill. These were combined into a single WEAR site as they are all associated with the hospital.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Large site with multiple possible contaminants, current erosion &amp; conditions right for further erosion.</a:t>
            </a:r>
          </a:p>
        </p:txBody>
      </p:sp>
      <p:sp>
        <p:nvSpPr>
          <p:cNvPr id="4" name="Slide Number Placeholder 3"/>
          <p:cNvSpPr>
            <a:spLocks noGrp="1"/>
          </p:cNvSpPr>
          <p:nvPr>
            <p:ph type="sldNum" sz="quarter" idx="10"/>
          </p:nvPr>
        </p:nvSpPr>
        <p:spPr/>
        <p:txBody>
          <a:bodyPr/>
          <a:lstStyle/>
          <a:p>
            <a:fld id="{2A87E520-6057-4276-A852-D24DD810CB43}" type="slidenum">
              <a:rPr lang="en-US" smtClean="0"/>
              <a:t>13</a:t>
            </a:fld>
            <a:endParaRPr lang="en-US"/>
          </a:p>
        </p:txBody>
      </p:sp>
    </p:spTree>
    <p:extLst>
      <p:ext uri="{BB962C8B-B14F-4D97-AF65-F5344CB8AC3E}">
        <p14:creationId xmlns:p14="http://schemas.microsoft.com/office/powerpoint/2010/main" val="12909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Tank farm owned by Lower Kuskokwim School District &amp; land owned by Department of Education</a:t>
            </a:r>
          </a:p>
          <a:p>
            <a:pPr marL="285750" indent="-285750">
              <a:buFont typeface="Arial" panose="020B0604020202020204" pitchFamily="34" charset="0"/>
              <a:buChar char="•"/>
            </a:pPr>
            <a:r>
              <a:rPr lang="en-US" sz="1200" dirty="0" smtClean="0"/>
              <a:t>Small site (0.09 acres)</a:t>
            </a:r>
          </a:p>
          <a:p>
            <a:pPr marL="285750" indent="-285750">
              <a:buFont typeface="Arial" panose="020B0604020202020204" pitchFamily="34" charset="0"/>
              <a:buChar char="•"/>
            </a:pPr>
            <a:r>
              <a:rPr lang="en-US" sz="1200" dirty="0" smtClean="0"/>
              <a:t>Store 28,000 gallons heating fuel</a:t>
            </a:r>
          </a:p>
          <a:p>
            <a:pPr marL="285750" indent="-285750">
              <a:buFont typeface="Arial" panose="020B0604020202020204" pitchFamily="34" charset="0"/>
              <a:buChar char="•"/>
            </a:pPr>
            <a:r>
              <a:rPr lang="en-US" sz="1200" dirty="0" smtClean="0"/>
              <a:t>No liner, old wooden foundation</a:t>
            </a:r>
          </a:p>
          <a:p>
            <a:pPr marL="285750" indent="-285750">
              <a:buFont typeface="Arial" panose="020B0604020202020204" pitchFamily="34" charset="0"/>
              <a:buChar char="•"/>
            </a:pPr>
            <a:r>
              <a:rPr lang="en-US" sz="1200" dirty="0" smtClean="0"/>
              <a:t>Petroleum contamination</a:t>
            </a:r>
          </a:p>
          <a:p>
            <a:pPr marL="285750" indent="-285750">
              <a:buFont typeface="Arial" panose="020B0604020202020204" pitchFamily="34" charset="0"/>
              <a:buChar char="•"/>
            </a:pPr>
            <a:r>
              <a:rPr lang="en-US" sz="1200" dirty="0" smtClean="0"/>
              <a:t>120ft from school, 165ft from residences, 790ft from subsistence fishing area</a:t>
            </a:r>
          </a:p>
          <a:p>
            <a:pPr marL="285750" indent="-285750">
              <a:buFont typeface="Arial" panose="020B0604020202020204" pitchFamily="34" charset="0"/>
              <a:buChar char="•"/>
            </a:pPr>
            <a:r>
              <a:rPr lang="en-US" sz="1200" dirty="0" smtClean="0"/>
              <a:t>Site within drinking water protection zone for school’s water supply</a:t>
            </a:r>
          </a:p>
          <a:p>
            <a:pPr marL="285750" indent="-285750">
              <a:buFont typeface="Arial" panose="020B0604020202020204" pitchFamily="34" charset="0"/>
              <a:buChar char="•"/>
            </a:pPr>
            <a:r>
              <a:rPr lang="en-US" sz="1200" dirty="0" smtClean="0"/>
              <a:t>Xylenes consistently detected in drinking water</a:t>
            </a:r>
          </a:p>
          <a:p>
            <a:pPr marL="285750" indent="-285750">
              <a:buFont typeface="Arial" panose="020B0604020202020204" pitchFamily="34" charset="0"/>
              <a:buChar char="•"/>
            </a:pPr>
            <a:r>
              <a:rPr lang="en-US" sz="1200" dirty="0" smtClean="0"/>
              <a:t>Erosion rate of 3ft/year</a:t>
            </a:r>
          </a:p>
          <a:p>
            <a:pPr marL="285750" indent="-285750">
              <a:buFont typeface="Arial" panose="020B0604020202020204" pitchFamily="34" charset="0"/>
              <a:buChar char="•"/>
            </a:pPr>
            <a:r>
              <a:rPr lang="en-US" sz="1200" dirty="0" smtClean="0"/>
              <a:t>Erosion factors include river current, ice jams, boating, ATV traffic along riverbank</a:t>
            </a:r>
          </a:p>
          <a:p>
            <a:pPr marL="285750" indent="-285750">
              <a:buFont typeface="Arial" panose="020B0604020202020204" pitchFamily="34" charset="0"/>
              <a:buChar char="•"/>
            </a:pPr>
            <a:r>
              <a:rPr lang="en-US" sz="1200" dirty="0" smtClean="0"/>
              <a:t>Silt riverbank</a:t>
            </a:r>
          </a:p>
          <a:p>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14</a:t>
            </a:fld>
            <a:endParaRPr lang="en-US"/>
          </a:p>
        </p:txBody>
      </p:sp>
    </p:spTree>
    <p:extLst>
      <p:ext uri="{BB962C8B-B14F-4D97-AF65-F5344CB8AC3E}">
        <p14:creationId xmlns:p14="http://schemas.microsoft.com/office/powerpoint/2010/main" val="3237596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Tuntutuliak</a:t>
            </a:r>
            <a:r>
              <a:rPr lang="en-US" sz="1200" kern="1200" dirty="0" smtClean="0">
                <a:solidFill>
                  <a:schemeClr val="tx1"/>
                </a:solidFill>
                <a:effectLst/>
                <a:latin typeface="+mn-lt"/>
                <a:ea typeface="+mn-ea"/>
                <a:cs typeface="+mn-cs"/>
              </a:rPr>
              <a:t> riverbank photo shows mobile propane tanks. Residents reported they had already been moved to their current position due to the riverbank eroding. They were preparing to drag them further from the edge during our visit as one was overhanging the bank. The community’s tank farm is</a:t>
            </a:r>
            <a:r>
              <a:rPr lang="en-US" sz="1200" kern="1200" baseline="0" dirty="0" smtClean="0">
                <a:solidFill>
                  <a:schemeClr val="tx1"/>
                </a:solidFill>
                <a:effectLst/>
                <a:latin typeface="+mn-lt"/>
                <a:ea typeface="+mn-ea"/>
                <a:cs typeface="+mn-cs"/>
              </a:rPr>
              <a:t> just outside the photo.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15</a:t>
            </a:fld>
            <a:endParaRPr lang="en-US"/>
          </a:p>
        </p:txBody>
      </p:sp>
    </p:spTree>
    <p:extLst>
      <p:ext uri="{BB962C8B-B14F-4D97-AF65-F5344CB8AC3E}">
        <p14:creationId xmlns:p14="http://schemas.microsoft.com/office/powerpoint/2010/main" val="262798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16</a:t>
            </a:fld>
            <a:endParaRPr lang="en-US"/>
          </a:p>
        </p:txBody>
      </p:sp>
    </p:spTree>
    <p:extLst>
      <p:ext uri="{BB962C8B-B14F-4D97-AF65-F5344CB8AC3E}">
        <p14:creationId xmlns:p14="http://schemas.microsoft.com/office/powerpoint/2010/main" val="200134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This document was funded in part with qualified outer continental shelf oil and gas revenues by the Coastal Impact Assistance Program within the Department of the Interior’s U.S. Fish and Wildlife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Scope of project focused</a:t>
            </a:r>
            <a:r>
              <a:rPr lang="en-US" sz="1200" i="0" baseline="0" dirty="0" smtClean="0"/>
              <a:t> on those sites with potential environmental contaminants, not residences, community infrastructure, or sites of cultural significance.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Funding only to study; none for mitigation. Intent of report to provide documentation of risk to pursue mitigation funding. </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2</a:t>
            </a:fld>
            <a:endParaRPr lang="en-US"/>
          </a:p>
        </p:txBody>
      </p:sp>
    </p:spTree>
    <p:extLst>
      <p:ext uri="{BB962C8B-B14F-4D97-AF65-F5344CB8AC3E}">
        <p14:creationId xmlns:p14="http://schemas.microsoft.com/office/powerpoint/2010/main" val="326552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Desktop evaluation – focus on coastal &amp; riverine communities</a:t>
            </a:r>
          </a:p>
          <a:p>
            <a:r>
              <a:rPr lang="en-US" sz="1200" b="0" i="0" u="none" strike="noStrike" kern="1200" baseline="0" dirty="0" smtClean="0">
                <a:solidFill>
                  <a:schemeClr val="tx1"/>
                </a:solidFill>
                <a:latin typeface="+mn-lt"/>
                <a:ea typeface="+mn-ea"/>
                <a:cs typeface="+mn-cs"/>
              </a:rPr>
              <a:t>Analyzed existing data from USACE Baseline Erosion Assessment (BEA) report, CS database, Google Earth, Division of Community &amp; Rural Development (DCRA), ADEC Drinking Water Protection Area Map, USFWS Critical Habitat Map</a:t>
            </a:r>
          </a:p>
          <a:p>
            <a:r>
              <a:rPr lang="en-US" sz="1200" b="0" i="0" u="none" strike="noStrike" kern="1200" baseline="0" dirty="0" smtClean="0">
                <a:solidFill>
                  <a:schemeClr val="tx1"/>
                </a:solidFill>
                <a:latin typeface="+mn-lt"/>
                <a:ea typeface="+mn-ea"/>
                <a:cs typeface="+mn-cs"/>
              </a:rPr>
              <a:t>Communications with community members inquiring about other sites of concern within communities.</a:t>
            </a:r>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3</a:t>
            </a:fld>
            <a:endParaRPr lang="en-US"/>
          </a:p>
        </p:txBody>
      </p:sp>
    </p:spTree>
    <p:extLst>
      <p:ext uri="{BB962C8B-B14F-4D97-AF65-F5344CB8AC3E}">
        <p14:creationId xmlns:p14="http://schemas.microsoft.com/office/powerpoint/2010/main" val="287591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Erosion risk methodology similar to that in the 2009 USACE Alaska Baseline Erosion Assessment.</a:t>
            </a:r>
          </a:p>
          <a:p>
            <a:endParaRPr lang="en-US" dirty="0" smtClean="0"/>
          </a:p>
          <a:p>
            <a:r>
              <a:rPr lang="en-US" dirty="0" smtClean="0"/>
              <a:t>Contaminant</a:t>
            </a:r>
            <a:r>
              <a:rPr lang="en-US" baseline="0" dirty="0" smtClean="0"/>
              <a:t> risk methodology similar to hazardous site characterization &amp; human/eco risk assessment.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4</a:t>
            </a:fld>
            <a:endParaRPr lang="en-US"/>
          </a:p>
        </p:txBody>
      </p:sp>
    </p:spTree>
    <p:extLst>
      <p:ext uri="{BB962C8B-B14F-4D97-AF65-F5344CB8AC3E}">
        <p14:creationId xmlns:p14="http://schemas.microsoft.com/office/powerpoint/2010/main" val="210201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Collected data on environmental factors</a:t>
            </a:r>
            <a:r>
              <a:rPr lang="en-US" baseline="0" dirty="0" smtClean="0"/>
              <a:t> and potential exposure to assess risks. </a:t>
            </a:r>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5</a:t>
            </a:fld>
            <a:endParaRPr lang="en-US"/>
          </a:p>
        </p:txBody>
      </p:sp>
    </p:spTree>
    <p:extLst>
      <p:ext uri="{BB962C8B-B14F-4D97-AF65-F5344CB8AC3E}">
        <p14:creationId xmlns:p14="http://schemas.microsoft.com/office/powerpoint/2010/main" val="325327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Utilized</a:t>
            </a:r>
            <a:r>
              <a:rPr lang="en-US" baseline="0" dirty="0" smtClean="0"/>
              <a:t> a WEAR site inspection form to collect data. This ensured comprehensiveness of data collection &amp; consistency in data evaluation. </a:t>
            </a:r>
            <a:endParaRPr lang="en-US" dirty="0" smtClean="0"/>
          </a:p>
          <a:p>
            <a:endParaRPr dirty="0"/>
          </a:p>
        </p:txBody>
      </p:sp>
    </p:spTree>
    <p:extLst>
      <p:ext uri="{BB962C8B-B14F-4D97-AF65-F5344CB8AC3E}">
        <p14:creationId xmlns:p14="http://schemas.microsoft.com/office/powerpoint/2010/main" val="34749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scoring was similar to the approach taken in the 2009 </a:t>
            </a:r>
            <a:r>
              <a:rPr lang="en-US" sz="1200" dirty="0" smtClean="0"/>
              <a:t>USACE </a:t>
            </a:r>
            <a:r>
              <a:rPr lang="en-US" sz="1200" i="1" dirty="0" smtClean="0"/>
              <a:t>Alaska Baseline Erosion Assessment. </a:t>
            </a:r>
          </a:p>
          <a:p>
            <a:endParaRPr lang="en-US" sz="1200" i="1" dirty="0" smtClean="0"/>
          </a:p>
        </p:txBody>
      </p:sp>
      <p:sp>
        <p:nvSpPr>
          <p:cNvPr id="4" name="Slide Number Placeholder 3"/>
          <p:cNvSpPr>
            <a:spLocks noGrp="1"/>
          </p:cNvSpPr>
          <p:nvPr>
            <p:ph type="sldNum" sz="quarter" idx="10"/>
          </p:nvPr>
        </p:nvSpPr>
        <p:spPr/>
        <p:txBody>
          <a:bodyPr/>
          <a:lstStyle/>
          <a:p>
            <a:fld id="{2A87E520-6057-4276-A852-D24DD810CB43}" type="slidenum">
              <a:rPr lang="en-US" smtClean="0"/>
              <a:t>7</a:t>
            </a:fld>
            <a:endParaRPr lang="en-US"/>
          </a:p>
        </p:txBody>
      </p:sp>
    </p:spTree>
    <p:extLst>
      <p:ext uri="{BB962C8B-B14F-4D97-AF65-F5344CB8AC3E}">
        <p14:creationId xmlns:p14="http://schemas.microsoft.com/office/powerpoint/2010/main" val="345294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a:t>
            </a:r>
            <a:r>
              <a:rPr lang="en-US" baseline="0" dirty="0" smtClean="0"/>
              <a:t> scoring showing weighting factor &amp; multiplier to calculate score. These calculations were programmed into SWIMS. </a:t>
            </a:r>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8</a:t>
            </a:fld>
            <a:endParaRPr lang="en-US"/>
          </a:p>
        </p:txBody>
      </p:sp>
    </p:spTree>
    <p:extLst>
      <p:ext uri="{BB962C8B-B14F-4D97-AF65-F5344CB8AC3E}">
        <p14:creationId xmlns:p14="http://schemas.microsoft.com/office/powerpoint/2010/main" val="410679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Entered WEAR site</a:t>
            </a:r>
            <a:r>
              <a:rPr lang="en-US" baseline="0" dirty="0" smtClean="0"/>
              <a:t> inspection data into Solid Waste Information Management System (SWIMS) for data basing &amp; calculations.</a:t>
            </a:r>
            <a:endParaRPr lang="en-US" dirty="0"/>
          </a:p>
        </p:txBody>
      </p:sp>
      <p:sp>
        <p:nvSpPr>
          <p:cNvPr id="4" name="Slide Number Placeholder 3"/>
          <p:cNvSpPr>
            <a:spLocks noGrp="1"/>
          </p:cNvSpPr>
          <p:nvPr>
            <p:ph type="sldNum" sz="quarter" idx="10"/>
          </p:nvPr>
        </p:nvSpPr>
        <p:spPr/>
        <p:txBody>
          <a:bodyPr/>
          <a:lstStyle/>
          <a:p>
            <a:fld id="{2A87E520-6057-4276-A852-D24DD810CB43}" type="slidenum">
              <a:rPr lang="en-US" smtClean="0"/>
              <a:t>9</a:t>
            </a:fld>
            <a:endParaRPr lang="en-US"/>
          </a:p>
        </p:txBody>
      </p:sp>
    </p:spTree>
    <p:extLst>
      <p:ext uri="{BB962C8B-B14F-4D97-AF65-F5344CB8AC3E}">
        <p14:creationId xmlns:p14="http://schemas.microsoft.com/office/powerpoint/2010/main" val="371176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99A2D-8650-46F2-951D-556C26A98056}"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303223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99A2D-8650-46F2-951D-556C26A98056}"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123902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99A2D-8650-46F2-951D-556C26A98056}"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191909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2153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8028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8"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5398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5528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1996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99A2D-8650-46F2-951D-556C26A98056}"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329314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99A2D-8650-46F2-951D-556C26A98056}"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319270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99A2D-8650-46F2-951D-556C26A98056}"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87383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99A2D-8650-46F2-951D-556C26A98056}"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369928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99A2D-8650-46F2-951D-556C26A98056}"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33513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99A2D-8650-46F2-951D-556C26A98056}"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69556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99A2D-8650-46F2-951D-556C26A98056}"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40087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99A2D-8650-46F2-951D-556C26A98056}"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F665F-710F-4C81-B25A-F1DDCEFD43F5}" type="slidenum">
              <a:rPr lang="en-US" smtClean="0"/>
              <a:t>‹#›</a:t>
            </a:fld>
            <a:endParaRPr lang="en-US"/>
          </a:p>
        </p:txBody>
      </p:sp>
    </p:spTree>
    <p:extLst>
      <p:ext uri="{BB962C8B-B14F-4D97-AF65-F5344CB8AC3E}">
        <p14:creationId xmlns:p14="http://schemas.microsoft.com/office/powerpoint/2010/main" val="269136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accent1">
                <a:lumMod val="5000"/>
                <a:lumOff val="95000"/>
              </a:schemeClr>
            </a:gs>
            <a:gs pos="34000">
              <a:schemeClr val="accent1">
                <a:lumMod val="45000"/>
                <a:lumOff val="55000"/>
              </a:schemeClr>
            </a:gs>
            <a:gs pos="74000">
              <a:schemeClr val="accent1">
                <a:lumMod val="45000"/>
                <a:lumOff val="5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9A2D-8650-46F2-951D-556C26A98056}"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F665F-710F-4C81-B25A-F1DDCEFD43F5}" type="slidenum">
              <a:rPr lang="en-US" smtClean="0"/>
              <a:t>‹#›</a:t>
            </a:fld>
            <a:endParaRPr lang="en-US"/>
          </a:p>
        </p:txBody>
      </p:sp>
    </p:spTree>
    <p:extLst>
      <p:ext uri="{BB962C8B-B14F-4D97-AF65-F5344CB8AC3E}">
        <p14:creationId xmlns:p14="http://schemas.microsoft.com/office/powerpoint/2010/main" val="818905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1" y="274320"/>
            <a:ext cx="1097279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1" y="1577340"/>
            <a:ext cx="1097279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1" y="6377940"/>
            <a:ext cx="3901438"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1/19/2017</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9238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dec.alaska.gov/eh/sw/WEARFinalReport/WEAR%20Final%20Report.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hyperlink" Target="http://dec.alaska.gov/eh/sw/wear.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0"/>
                <a:lumOff val="100000"/>
              </a:schemeClr>
            </a:gs>
            <a:gs pos="34000">
              <a:schemeClr val="accent1">
                <a:lumMod val="40000"/>
                <a:lumOff val="60000"/>
              </a:schemeClr>
            </a:gs>
            <a:gs pos="67000">
              <a:schemeClr val="accent1">
                <a:lumMod val="40000"/>
                <a:lumOff val="60000"/>
              </a:schemeClr>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8000" y="58738"/>
            <a:ext cx="6566263" cy="6799262"/>
          </a:xfrm>
          <a:noFill/>
          <a:ln>
            <a:noFill/>
          </a:ln>
        </p:spPr>
        <p:txBody>
          <a:bodyPr>
            <a:normAutofit/>
            <a:scene3d>
              <a:camera prst="orthographicFront"/>
              <a:lightRig rig="soft" dir="t">
                <a:rot lat="0" lon="0" rev="15600000"/>
              </a:lightRig>
            </a:scene3d>
            <a:sp3d extrusionH="57150" prstMaterial="softEdge">
              <a:bevelT w="25400" h="38100"/>
            </a:sp3d>
          </a:bodyPr>
          <a:lstStyle/>
          <a:p>
            <a:r>
              <a:rPr lang="en-US" sz="5600" b="1" dirty="0">
                <a:ln>
                  <a:solidFill>
                    <a:schemeClr val="accent2"/>
                  </a:solidFill>
                </a:ln>
                <a:solidFill>
                  <a:srgbClr val="002060"/>
                </a:solidFill>
              </a:rPr>
              <a:t/>
            </a:r>
            <a:br>
              <a:rPr lang="en-US" sz="5600" b="1" dirty="0">
                <a:ln>
                  <a:solidFill>
                    <a:schemeClr val="accent2"/>
                  </a:solidFill>
                </a:ln>
                <a:solidFill>
                  <a:srgbClr val="002060"/>
                </a:solidFill>
              </a:rPr>
            </a:br>
            <a:r>
              <a:rPr lang="en-US" sz="5600" b="1" dirty="0" smtClean="0">
                <a:ln>
                  <a:solidFill>
                    <a:schemeClr val="accent2"/>
                  </a:solidFill>
                </a:ln>
                <a:solidFill>
                  <a:srgbClr val="002060"/>
                </a:solidFill>
              </a:rPr>
              <a:t/>
            </a:r>
            <a:br>
              <a:rPr lang="en-US" sz="5600" b="1" dirty="0" smtClean="0">
                <a:ln>
                  <a:solidFill>
                    <a:schemeClr val="accent2"/>
                  </a:solidFill>
                </a:ln>
                <a:solidFill>
                  <a:srgbClr val="002060"/>
                </a:solidFill>
              </a:rPr>
            </a:br>
            <a:r>
              <a:rPr lang="en-US" sz="5600" b="1" dirty="0">
                <a:ln>
                  <a:solidFill>
                    <a:schemeClr val="accent2"/>
                  </a:solidFill>
                </a:ln>
                <a:solidFill>
                  <a:srgbClr val="002060"/>
                </a:solidFill>
              </a:rPr>
              <a:t/>
            </a:r>
            <a:br>
              <a:rPr lang="en-US" sz="5600" b="1" dirty="0">
                <a:ln>
                  <a:solidFill>
                    <a:schemeClr val="accent2"/>
                  </a:solidFill>
                </a:ln>
                <a:solidFill>
                  <a:srgbClr val="002060"/>
                </a:solidFill>
              </a:rPr>
            </a:br>
            <a:r>
              <a:rPr lang="en-US" sz="5600" b="1" dirty="0" smtClean="0">
                <a:ln>
                  <a:solidFill>
                    <a:schemeClr val="accent2"/>
                  </a:solidFill>
                </a:ln>
                <a:solidFill>
                  <a:srgbClr val="002060"/>
                </a:solidFill>
              </a:rPr>
              <a:t/>
            </a:r>
            <a:br>
              <a:rPr lang="en-US" sz="5600" b="1" dirty="0" smtClean="0">
                <a:ln>
                  <a:solidFill>
                    <a:schemeClr val="accent2"/>
                  </a:solidFill>
                </a:ln>
                <a:solidFill>
                  <a:srgbClr val="002060"/>
                </a:solidFill>
              </a:rPr>
            </a:br>
            <a:r>
              <a:rPr lang="en-US" sz="5600" b="1" dirty="0">
                <a:ln>
                  <a:solidFill>
                    <a:schemeClr val="accent2"/>
                  </a:solidFill>
                </a:ln>
                <a:solidFill>
                  <a:srgbClr val="002060"/>
                </a:solidFill>
              </a:rPr>
              <a:t/>
            </a:r>
            <a:br>
              <a:rPr lang="en-US" sz="5600" b="1" dirty="0">
                <a:ln>
                  <a:solidFill>
                    <a:schemeClr val="accent2"/>
                  </a:solidFill>
                </a:ln>
                <a:solidFill>
                  <a:srgbClr val="002060"/>
                </a:solidFill>
              </a:rPr>
            </a:br>
            <a:r>
              <a:rPr lang="en-US" sz="2000" dirty="0" smtClean="0"/>
              <a:t/>
            </a:r>
            <a:br>
              <a:rPr lang="en-US" sz="2000" dirty="0" smtClean="0"/>
            </a:br>
            <a:endParaRPr lang="en-US" sz="2400" dirty="0">
              <a:solidFill>
                <a:srgbClr val="002060"/>
              </a:solidFill>
              <a:latin typeface="+mn-lt"/>
            </a:endParaRPr>
          </a:p>
        </p:txBody>
      </p:sp>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a:off x="84667" y="59268"/>
            <a:ext cx="1650188" cy="1651000"/>
          </a:xfrm>
          <a:prstGeom prst="rect">
            <a:avLst/>
          </a:prstGeom>
          <a:ln>
            <a:noFill/>
          </a:ln>
        </p:spPr>
      </p:pic>
      <p:pic>
        <p:nvPicPr>
          <p:cNvPr id="2050" name="Picture 2" descr="final repo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4244" y="148454"/>
            <a:ext cx="4593351" cy="6619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512787"/>
            <a:ext cx="6622869" cy="3231654"/>
          </a:xfrm>
          <a:prstGeom prst="rect">
            <a:avLst/>
          </a:prstGeom>
          <a:noFill/>
        </p:spPr>
        <p:txBody>
          <a:bodyPr wrap="square" rtlCol="0">
            <a:spAutoFit/>
          </a:bodyPr>
          <a:lstStyle/>
          <a:p>
            <a:pPr algn="ctr"/>
            <a:r>
              <a:rPr lang="en-US" sz="5400" b="1" dirty="0" smtClean="0">
                <a:solidFill>
                  <a:srgbClr val="002060"/>
                </a:solidFill>
              </a:rPr>
              <a:t>WEAR Methodology</a:t>
            </a:r>
          </a:p>
          <a:p>
            <a:pPr algn="ctr"/>
            <a:endParaRPr lang="en-US" sz="2400" dirty="0" smtClean="0">
              <a:solidFill>
                <a:srgbClr val="002060"/>
              </a:solidFill>
            </a:endParaRPr>
          </a:p>
          <a:p>
            <a:pPr algn="ctr"/>
            <a:r>
              <a:rPr lang="en-US" sz="2400" dirty="0" smtClean="0">
                <a:solidFill>
                  <a:srgbClr val="002060"/>
                </a:solidFill>
              </a:rPr>
              <a:t>Marlena </a:t>
            </a:r>
            <a:r>
              <a:rPr lang="en-US" sz="2400" dirty="0">
                <a:solidFill>
                  <a:srgbClr val="002060"/>
                </a:solidFill>
              </a:rPr>
              <a:t>(Marty) Brewer</a:t>
            </a:r>
            <a:br>
              <a:rPr lang="en-US" sz="2400" dirty="0">
                <a:solidFill>
                  <a:srgbClr val="002060"/>
                </a:solidFill>
              </a:rPr>
            </a:br>
            <a:r>
              <a:rPr lang="en-US" sz="2400" dirty="0">
                <a:solidFill>
                  <a:srgbClr val="002060"/>
                </a:solidFill>
              </a:rPr>
              <a:t>ADEC Solid Waste Program</a:t>
            </a:r>
            <a:br>
              <a:rPr lang="en-US" sz="2400" dirty="0">
                <a:solidFill>
                  <a:srgbClr val="002060"/>
                </a:solidFill>
              </a:rPr>
            </a:br>
            <a:r>
              <a:rPr lang="en-US" sz="2400" dirty="0">
                <a:solidFill>
                  <a:srgbClr val="002060"/>
                </a:solidFill>
              </a:rPr>
              <a:t>January 20, 2017</a:t>
            </a:r>
            <a:endParaRPr lang="en-US" sz="2400" dirty="0"/>
          </a:p>
          <a:p>
            <a:pPr algn="ctr"/>
            <a:endParaRPr lang="en-US" sz="5400" b="1" dirty="0">
              <a:solidFill>
                <a:srgbClr val="002060"/>
              </a:solidFill>
            </a:endParaRPr>
          </a:p>
        </p:txBody>
      </p:sp>
    </p:spTree>
    <p:extLst>
      <p:ext uri="{BB962C8B-B14F-4D97-AF65-F5344CB8AC3E}">
        <p14:creationId xmlns:p14="http://schemas.microsoft.com/office/powerpoint/2010/main" val="3644637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0"/>
                <a:lumOff val="100000"/>
              </a:schemeClr>
            </a:gs>
            <a:gs pos="34000">
              <a:schemeClr val="accent1">
                <a:lumMod val="20000"/>
                <a:lumOff val="80000"/>
              </a:schemeClr>
            </a:gs>
            <a:gs pos="67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881349"/>
          </a:xfrm>
        </p:spPr>
        <p:txBody>
          <a:bodyPr/>
          <a:lstStyle/>
          <a:p>
            <a:pPr algn="ctr"/>
            <a:r>
              <a:rPr lang="en-US" b="1" dirty="0" smtClean="0">
                <a:solidFill>
                  <a:srgbClr val="002060"/>
                </a:solidFill>
                <a:latin typeface="+mn-lt"/>
              </a:rPr>
              <a:t>Site Rankings</a:t>
            </a:r>
            <a:endParaRPr lang="en-US" b="1" dirty="0">
              <a:solidFill>
                <a:srgbClr val="002060"/>
              </a:solidFill>
              <a:latin typeface="+mn-lt"/>
            </a:endParaRPr>
          </a:p>
        </p:txBody>
      </p:sp>
      <p:sp>
        <p:nvSpPr>
          <p:cNvPr id="3" name="Content Placeholder 2"/>
          <p:cNvSpPr>
            <a:spLocks noGrp="1"/>
          </p:cNvSpPr>
          <p:nvPr>
            <p:ph idx="1"/>
          </p:nvPr>
        </p:nvSpPr>
        <p:spPr>
          <a:xfrm>
            <a:off x="365760" y="1035586"/>
            <a:ext cx="11826240" cy="5822414"/>
          </a:xfrm>
        </p:spPr>
        <p:txBody>
          <a:bodyPr>
            <a:normAutofit fontScale="92500"/>
          </a:bodyPr>
          <a:lstStyle/>
          <a:p>
            <a:pPr>
              <a:lnSpc>
                <a:spcPct val="150000"/>
              </a:lnSpc>
              <a:spcBef>
                <a:spcPts val="0"/>
              </a:spcBef>
            </a:pPr>
            <a:r>
              <a:rPr lang="en-US" sz="4000" dirty="0" smtClean="0">
                <a:solidFill>
                  <a:srgbClr val="002060"/>
                </a:solidFill>
              </a:rPr>
              <a:t>716 total sites assessed</a:t>
            </a:r>
          </a:p>
          <a:p>
            <a:pPr>
              <a:lnSpc>
                <a:spcPct val="150000"/>
              </a:lnSpc>
              <a:spcBef>
                <a:spcPts val="0"/>
              </a:spcBef>
            </a:pPr>
            <a:r>
              <a:rPr lang="en-US" sz="4000" dirty="0" smtClean="0">
                <a:solidFill>
                  <a:srgbClr val="002060"/>
                </a:solidFill>
              </a:rPr>
              <a:t>5 eroded during project timeframe </a:t>
            </a:r>
          </a:p>
          <a:p>
            <a:pPr>
              <a:lnSpc>
                <a:spcPct val="150000"/>
              </a:lnSpc>
              <a:spcBef>
                <a:spcPts val="0"/>
              </a:spcBef>
            </a:pPr>
            <a:r>
              <a:rPr lang="en-US" sz="4000" dirty="0" smtClean="0">
                <a:solidFill>
                  <a:srgbClr val="002060"/>
                </a:solidFill>
              </a:rPr>
              <a:t>711 sites were scored</a:t>
            </a:r>
          </a:p>
          <a:p>
            <a:pPr>
              <a:lnSpc>
                <a:spcPct val="150000"/>
              </a:lnSpc>
              <a:spcBef>
                <a:spcPts val="0"/>
              </a:spcBef>
            </a:pPr>
            <a:r>
              <a:rPr lang="en-US" sz="4000" dirty="0" smtClean="0">
                <a:solidFill>
                  <a:srgbClr val="002060"/>
                </a:solidFill>
              </a:rPr>
              <a:t>605 sites excluded likely to erode &gt;50 years </a:t>
            </a:r>
          </a:p>
          <a:p>
            <a:pPr>
              <a:lnSpc>
                <a:spcPct val="150000"/>
              </a:lnSpc>
              <a:spcBef>
                <a:spcPts val="0"/>
              </a:spcBef>
            </a:pPr>
            <a:r>
              <a:rPr lang="en-US" sz="4000" dirty="0" smtClean="0">
                <a:solidFill>
                  <a:srgbClr val="002060"/>
                </a:solidFill>
              </a:rPr>
              <a:t>106 sites left for final ranking</a:t>
            </a:r>
          </a:p>
          <a:p>
            <a:pPr>
              <a:lnSpc>
                <a:spcPct val="150000"/>
              </a:lnSpc>
              <a:spcBef>
                <a:spcPts val="0"/>
              </a:spcBef>
            </a:pPr>
            <a:r>
              <a:rPr lang="en-US" sz="4000" dirty="0" smtClean="0">
                <a:solidFill>
                  <a:srgbClr val="002060"/>
                </a:solidFill>
              </a:rPr>
              <a:t>20 sites in upper 25% for both erosion &amp; contaminant risk</a:t>
            </a:r>
            <a:endParaRPr lang="en-US" sz="4000" dirty="0">
              <a:solidFill>
                <a:srgbClr val="002060"/>
              </a:solidFill>
            </a:endParaRPr>
          </a:p>
        </p:txBody>
      </p:sp>
    </p:spTree>
    <p:extLst>
      <p:ext uri="{BB962C8B-B14F-4D97-AF65-F5344CB8AC3E}">
        <p14:creationId xmlns:p14="http://schemas.microsoft.com/office/powerpoint/2010/main" val="3678283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14789" y="138732"/>
            <a:ext cx="8755277" cy="6585739"/>
          </a:xfrm>
          <a:prstGeom prst="rect">
            <a:avLst/>
          </a:prstGeom>
        </p:spPr>
      </p:pic>
    </p:spTree>
    <p:extLst>
      <p:ext uri="{BB962C8B-B14F-4D97-AF65-F5344CB8AC3E}">
        <p14:creationId xmlns:p14="http://schemas.microsoft.com/office/powerpoint/2010/main" val="3184969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515600" cy="901337"/>
          </a:xfrm>
        </p:spPr>
        <p:txBody>
          <a:bodyPr/>
          <a:lstStyle/>
          <a:p>
            <a:pPr algn="ctr"/>
            <a:r>
              <a:rPr lang="en-US" b="1" dirty="0" smtClean="0">
                <a:latin typeface="+mn-lt"/>
              </a:rPr>
              <a:t>High Priority </a:t>
            </a:r>
            <a:r>
              <a:rPr lang="en-US" b="1" dirty="0">
                <a:latin typeface="+mn-lt"/>
              </a:rPr>
              <a:t>Sites </a:t>
            </a:r>
          </a:p>
        </p:txBody>
      </p:sp>
      <p:sp>
        <p:nvSpPr>
          <p:cNvPr id="3" name="Content Placeholder 2"/>
          <p:cNvSpPr>
            <a:spLocks noGrp="1"/>
          </p:cNvSpPr>
          <p:nvPr>
            <p:ph sz="half" idx="1"/>
          </p:nvPr>
        </p:nvSpPr>
        <p:spPr>
          <a:xfrm>
            <a:off x="117566" y="1188720"/>
            <a:ext cx="5904411" cy="5669280"/>
          </a:xfrm>
        </p:spPr>
        <p:txBody>
          <a:bodyPr>
            <a:normAutofit/>
          </a:bodyPr>
          <a:lstStyle/>
          <a:p>
            <a:r>
              <a:rPr lang="en-US" dirty="0" err="1"/>
              <a:t>Alakanuk</a:t>
            </a:r>
            <a:r>
              <a:rPr lang="en-US" dirty="0"/>
              <a:t> Old BIA School 	</a:t>
            </a:r>
          </a:p>
          <a:p>
            <a:r>
              <a:rPr lang="en-US" dirty="0" err="1"/>
              <a:t>Alakanuk</a:t>
            </a:r>
            <a:r>
              <a:rPr lang="en-US" dirty="0"/>
              <a:t> South Side Dump Site 	</a:t>
            </a:r>
          </a:p>
          <a:p>
            <a:r>
              <a:rPr lang="en-US" dirty="0" err="1"/>
              <a:t>Chevak</a:t>
            </a:r>
            <a:r>
              <a:rPr lang="en-US" dirty="0"/>
              <a:t> Company Corporation Tank Farm 	</a:t>
            </a:r>
          </a:p>
          <a:p>
            <a:r>
              <a:rPr lang="en-US" dirty="0" err="1"/>
              <a:t>Chevak</a:t>
            </a:r>
            <a:r>
              <a:rPr lang="en-US" dirty="0"/>
              <a:t> Former AVEC Tank Farm 	</a:t>
            </a:r>
          </a:p>
          <a:p>
            <a:r>
              <a:rPr lang="en-US" dirty="0" err="1"/>
              <a:t>Chevak</a:t>
            </a:r>
            <a:r>
              <a:rPr lang="en-US" dirty="0"/>
              <a:t> Former City Tank Farm 	</a:t>
            </a:r>
          </a:p>
          <a:p>
            <a:r>
              <a:rPr lang="en-US" dirty="0" err="1"/>
              <a:t>Chevak</a:t>
            </a:r>
            <a:r>
              <a:rPr lang="en-US" dirty="0"/>
              <a:t> Old River Landfill 	</a:t>
            </a:r>
          </a:p>
          <a:p>
            <a:r>
              <a:rPr lang="en-US" dirty="0"/>
              <a:t>Dillingham IHS Hospital Site 	</a:t>
            </a:r>
          </a:p>
          <a:p>
            <a:r>
              <a:rPr lang="en-US" dirty="0" err="1"/>
              <a:t>Emmonak</a:t>
            </a:r>
            <a:r>
              <a:rPr lang="en-US" dirty="0"/>
              <a:t> Landfill 	</a:t>
            </a:r>
          </a:p>
          <a:p>
            <a:r>
              <a:rPr lang="en-US" dirty="0" err="1"/>
              <a:t>Golovin</a:t>
            </a:r>
            <a:r>
              <a:rPr lang="en-US" dirty="0"/>
              <a:t> Fish Processing Plant 	</a:t>
            </a:r>
          </a:p>
          <a:p>
            <a:r>
              <a:rPr lang="en-US" dirty="0" err="1"/>
              <a:t>Kalskag</a:t>
            </a:r>
            <a:r>
              <a:rPr lang="en-US" dirty="0"/>
              <a:t> Consolidated Tank Farm 	</a:t>
            </a:r>
          </a:p>
          <a:p>
            <a:endParaRPr lang="en-US" dirty="0"/>
          </a:p>
        </p:txBody>
      </p:sp>
      <p:sp>
        <p:nvSpPr>
          <p:cNvPr id="4" name="Content Placeholder 3"/>
          <p:cNvSpPr>
            <a:spLocks noGrp="1"/>
          </p:cNvSpPr>
          <p:nvPr>
            <p:ph sz="half" idx="2"/>
          </p:nvPr>
        </p:nvSpPr>
        <p:spPr>
          <a:xfrm>
            <a:off x="6172200" y="1188720"/>
            <a:ext cx="6019800" cy="5669280"/>
          </a:xfrm>
        </p:spPr>
        <p:txBody>
          <a:bodyPr>
            <a:normAutofit/>
          </a:bodyPr>
          <a:lstStyle/>
          <a:p>
            <a:r>
              <a:rPr lang="en-US" dirty="0" err="1"/>
              <a:t>Kotlik</a:t>
            </a:r>
            <a:r>
              <a:rPr lang="en-US" dirty="0"/>
              <a:t> Landfill 	</a:t>
            </a:r>
          </a:p>
          <a:p>
            <a:r>
              <a:rPr lang="en-US" dirty="0" err="1"/>
              <a:t>Kotlik</a:t>
            </a:r>
            <a:r>
              <a:rPr lang="en-US" dirty="0"/>
              <a:t> LYSD Former Tank Farm 	</a:t>
            </a:r>
          </a:p>
          <a:p>
            <a:r>
              <a:rPr lang="en-US" dirty="0" err="1"/>
              <a:t>Napakiak</a:t>
            </a:r>
            <a:r>
              <a:rPr lang="en-US" dirty="0"/>
              <a:t> Corporation Tank Farm 	</a:t>
            </a:r>
          </a:p>
          <a:p>
            <a:r>
              <a:rPr lang="en-US" dirty="0" err="1"/>
              <a:t>Napakiak</a:t>
            </a:r>
            <a:r>
              <a:rPr lang="en-US" dirty="0"/>
              <a:t> School Tank Farm 	</a:t>
            </a:r>
          </a:p>
          <a:p>
            <a:r>
              <a:rPr lang="en-US" dirty="0"/>
              <a:t>Nelson Lagoon Landfill 	</a:t>
            </a:r>
          </a:p>
          <a:p>
            <a:r>
              <a:rPr lang="en-US" dirty="0" err="1"/>
              <a:t>Newtok</a:t>
            </a:r>
            <a:r>
              <a:rPr lang="en-US" dirty="0"/>
              <a:t> Backhaul Staging Area 	</a:t>
            </a:r>
          </a:p>
          <a:p>
            <a:r>
              <a:rPr lang="en-US" dirty="0" err="1"/>
              <a:t>Newtok</a:t>
            </a:r>
            <a:r>
              <a:rPr lang="en-US" dirty="0"/>
              <a:t> UPC Generator Building 	</a:t>
            </a:r>
          </a:p>
          <a:p>
            <a:r>
              <a:rPr lang="en-US" dirty="0" err="1"/>
              <a:t>Nunapitchuk</a:t>
            </a:r>
            <a:r>
              <a:rPr lang="en-US" dirty="0"/>
              <a:t> Old Elementary School Tank Farm 	</a:t>
            </a:r>
          </a:p>
          <a:p>
            <a:r>
              <a:rPr lang="en-US" dirty="0" err="1"/>
              <a:t>Oscarville</a:t>
            </a:r>
            <a:r>
              <a:rPr lang="en-US" dirty="0"/>
              <a:t> School Tank Farm 	</a:t>
            </a:r>
          </a:p>
          <a:p>
            <a:r>
              <a:rPr lang="en-US" dirty="0"/>
              <a:t>Shageluk City Tank Farm 	</a:t>
            </a:r>
          </a:p>
          <a:p>
            <a:pPr marL="0" indent="0">
              <a:buNone/>
            </a:pPr>
            <a:endParaRPr lang="en-US" dirty="0"/>
          </a:p>
        </p:txBody>
      </p:sp>
    </p:spTree>
    <p:extLst>
      <p:ext uri="{BB962C8B-B14F-4D97-AF65-F5344CB8AC3E}">
        <p14:creationId xmlns:p14="http://schemas.microsoft.com/office/powerpoint/2010/main" val="187925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248193"/>
            <a:ext cx="12191999" cy="633549"/>
          </a:xfrm>
        </p:spPr>
        <p:txBody>
          <a:bodyPr>
            <a:normAutofit fontScale="90000"/>
          </a:bodyPr>
          <a:lstStyle/>
          <a:p>
            <a:pPr algn="ctr"/>
            <a:r>
              <a:rPr lang="en-US" b="1" dirty="0">
                <a:solidFill>
                  <a:srgbClr val="002060"/>
                </a:solidFill>
                <a:latin typeface="+mn-lt"/>
              </a:rPr>
              <a:t>Dillingham IHS Hospital Site</a:t>
            </a:r>
            <a:r>
              <a:rPr lang="en-US" dirty="0">
                <a:solidFill>
                  <a:srgbClr val="002060"/>
                </a:solidFill>
                <a:latin typeface="+mn-lt"/>
              </a:rPr>
              <a:t/>
            </a:r>
            <a:br>
              <a:rPr lang="en-US" dirty="0">
                <a:solidFill>
                  <a:srgbClr val="002060"/>
                </a:solidFill>
                <a:latin typeface="+mn-lt"/>
              </a:rPr>
            </a:br>
            <a:endParaRPr lang="en-US" dirty="0">
              <a:solidFill>
                <a:srgbClr val="002060"/>
              </a:solidFill>
              <a:latin typeface="+mn-lt"/>
            </a:endParaRPr>
          </a:p>
        </p:txBody>
      </p:sp>
      <p:sp>
        <p:nvSpPr>
          <p:cNvPr id="17" name="Content Placeholder 16"/>
          <p:cNvSpPr>
            <a:spLocks noGrp="1"/>
          </p:cNvSpPr>
          <p:nvPr>
            <p:ph idx="1"/>
          </p:nvPr>
        </p:nvSpPr>
        <p:spPr>
          <a:xfrm>
            <a:off x="313509" y="666206"/>
            <a:ext cx="11878491" cy="6191793"/>
          </a:xfrm>
        </p:spPr>
        <p:txBody>
          <a:bodyPr>
            <a:normAutofit fontScale="85000" lnSpcReduction="20000"/>
          </a:bodyPr>
          <a:lstStyle/>
          <a:p>
            <a:r>
              <a:rPr lang="en-US" dirty="0" smtClean="0">
                <a:solidFill>
                  <a:srgbClr val="002060"/>
                </a:solidFill>
              </a:rPr>
              <a:t>IHS </a:t>
            </a:r>
            <a:r>
              <a:rPr lang="en-US" dirty="0" err="1" smtClean="0">
                <a:solidFill>
                  <a:srgbClr val="002060"/>
                </a:solidFill>
              </a:rPr>
              <a:t>Kanaknak</a:t>
            </a:r>
            <a:r>
              <a:rPr lang="en-US" dirty="0" smtClean="0">
                <a:solidFill>
                  <a:srgbClr val="002060"/>
                </a:solidFill>
              </a:rPr>
              <a:t> Hospital, old hospital landfill, and multiple fuel-contaminated sites </a:t>
            </a:r>
          </a:p>
          <a:p>
            <a:endParaRPr lang="en-US" sz="1300" dirty="0">
              <a:solidFill>
                <a:srgbClr val="002060"/>
              </a:solidFill>
            </a:endParaRPr>
          </a:p>
          <a:p>
            <a:r>
              <a:rPr lang="en-US" dirty="0" smtClean="0">
                <a:solidFill>
                  <a:srgbClr val="002060"/>
                </a:solidFill>
              </a:rPr>
              <a:t>Multiple types of contaminants</a:t>
            </a:r>
          </a:p>
          <a:p>
            <a:endParaRPr lang="en-US" sz="1400" dirty="0" smtClean="0">
              <a:solidFill>
                <a:srgbClr val="002060"/>
              </a:solidFill>
            </a:endParaRPr>
          </a:p>
          <a:p>
            <a:r>
              <a:rPr lang="en-US" dirty="0" smtClean="0">
                <a:solidFill>
                  <a:srgbClr val="002060"/>
                </a:solidFill>
              </a:rPr>
              <a:t>&gt;50 acre site along </a:t>
            </a:r>
            <a:r>
              <a:rPr lang="en-US" dirty="0" err="1" smtClean="0">
                <a:solidFill>
                  <a:srgbClr val="002060"/>
                </a:solidFill>
              </a:rPr>
              <a:t>Nushagak</a:t>
            </a:r>
            <a:r>
              <a:rPr lang="en-US" dirty="0" smtClean="0">
                <a:solidFill>
                  <a:srgbClr val="002060"/>
                </a:solidFill>
              </a:rPr>
              <a:t> River</a:t>
            </a:r>
          </a:p>
          <a:p>
            <a:endParaRPr lang="en-US" sz="1400" dirty="0" smtClean="0">
              <a:solidFill>
                <a:srgbClr val="002060"/>
              </a:solidFill>
            </a:endParaRPr>
          </a:p>
          <a:p>
            <a:r>
              <a:rPr lang="en-US" dirty="0" smtClean="0">
                <a:solidFill>
                  <a:srgbClr val="002060"/>
                </a:solidFill>
              </a:rPr>
              <a:t>Old landfill waste exposed by erosion</a:t>
            </a:r>
          </a:p>
          <a:p>
            <a:endParaRPr lang="en-US" sz="1300" dirty="0" smtClean="0">
              <a:solidFill>
                <a:srgbClr val="002060"/>
              </a:solidFill>
            </a:endParaRPr>
          </a:p>
          <a:p>
            <a:r>
              <a:rPr lang="en-US" dirty="0" smtClean="0">
                <a:solidFill>
                  <a:srgbClr val="002060"/>
                </a:solidFill>
              </a:rPr>
              <a:t>Seeps &amp; stressed vegetation noted</a:t>
            </a:r>
          </a:p>
          <a:p>
            <a:endParaRPr lang="en-US" sz="1300" dirty="0" smtClean="0">
              <a:solidFill>
                <a:srgbClr val="002060"/>
              </a:solidFill>
            </a:endParaRPr>
          </a:p>
          <a:p>
            <a:r>
              <a:rPr lang="en-US" dirty="0" smtClean="0">
                <a:solidFill>
                  <a:srgbClr val="002060"/>
                </a:solidFill>
              </a:rPr>
              <a:t>Located within critical habitat area</a:t>
            </a:r>
          </a:p>
          <a:p>
            <a:endParaRPr lang="en-US" sz="1300" dirty="0" smtClean="0">
              <a:solidFill>
                <a:srgbClr val="002060"/>
              </a:solidFill>
            </a:endParaRPr>
          </a:p>
          <a:p>
            <a:r>
              <a:rPr lang="en-US" dirty="0" smtClean="0">
                <a:solidFill>
                  <a:srgbClr val="002060"/>
                </a:solidFill>
              </a:rPr>
              <a:t>Silt &amp; clay soils</a:t>
            </a:r>
          </a:p>
          <a:p>
            <a:endParaRPr lang="en-US" sz="1300" dirty="0" smtClean="0">
              <a:solidFill>
                <a:srgbClr val="002060"/>
              </a:solidFill>
            </a:endParaRPr>
          </a:p>
          <a:p>
            <a:r>
              <a:rPr lang="en-US" dirty="0" smtClean="0">
                <a:solidFill>
                  <a:srgbClr val="002060"/>
                </a:solidFill>
              </a:rPr>
              <a:t>Erosion rate of 1ft/year</a:t>
            </a:r>
          </a:p>
          <a:p>
            <a:endParaRPr lang="en-US" sz="1200" dirty="0" smtClean="0">
              <a:solidFill>
                <a:srgbClr val="002060"/>
              </a:solidFill>
            </a:endParaRPr>
          </a:p>
          <a:p>
            <a:r>
              <a:rPr lang="en-US" dirty="0" smtClean="0">
                <a:solidFill>
                  <a:srgbClr val="002060"/>
                </a:solidFill>
              </a:rPr>
              <a:t>Active erosion noted</a:t>
            </a:r>
          </a:p>
          <a:p>
            <a:endParaRPr lang="en-US" sz="1200" dirty="0" smtClean="0">
              <a:solidFill>
                <a:srgbClr val="002060"/>
              </a:solidFill>
            </a:endParaRPr>
          </a:p>
          <a:p>
            <a:r>
              <a:rPr lang="en-US" dirty="0" smtClean="0">
                <a:solidFill>
                  <a:srgbClr val="002060"/>
                </a:solidFill>
              </a:rPr>
              <a:t>No erosion mitigation efforts </a:t>
            </a:r>
          </a:p>
          <a:p>
            <a:endParaRPr lang="en-US" dirty="0" smtClean="0"/>
          </a:p>
          <a:p>
            <a:endParaRPr lang="en-US" dirty="0"/>
          </a:p>
        </p:txBody>
      </p:sp>
      <p:pic>
        <p:nvPicPr>
          <p:cNvPr id="19" name="Picture 18"/>
          <p:cNvPicPr/>
          <p:nvPr/>
        </p:nvPicPr>
        <p:blipFill>
          <a:blip r:embed="rId3" cstate="email">
            <a:extLst>
              <a:ext uri="{28A0092B-C50C-407E-A947-70E740481C1C}">
                <a14:useLocalDpi xmlns:a14="http://schemas.microsoft.com/office/drawing/2010/main"/>
              </a:ext>
            </a:extLst>
          </a:blip>
          <a:stretch>
            <a:fillRect/>
          </a:stretch>
        </p:blipFill>
        <p:spPr>
          <a:xfrm>
            <a:off x="5982788" y="1356375"/>
            <a:ext cx="5987686" cy="5112749"/>
          </a:xfrm>
          <a:prstGeom prst="rect">
            <a:avLst/>
          </a:prstGeom>
        </p:spPr>
      </p:pic>
      <p:pic>
        <p:nvPicPr>
          <p:cNvPr id="20" name="Picture 19"/>
          <p:cNvPicPr>
            <a:picLocks noChangeAspect="1"/>
          </p:cNvPicPr>
          <p:nvPr/>
        </p:nvPicPr>
        <p:blipFill>
          <a:blip r:embed="rId4"/>
          <a:stretch>
            <a:fillRect/>
          </a:stretch>
        </p:blipFill>
        <p:spPr>
          <a:xfrm>
            <a:off x="4904101" y="1356375"/>
            <a:ext cx="8145060" cy="4546675"/>
          </a:xfrm>
          <a:prstGeom prst="rect">
            <a:avLst/>
          </a:prstGeom>
        </p:spPr>
      </p:pic>
      <p:cxnSp>
        <p:nvCxnSpPr>
          <p:cNvPr id="21" name="Straight Arrow Connector 20"/>
          <p:cNvCxnSpPr/>
          <p:nvPr/>
        </p:nvCxnSpPr>
        <p:spPr>
          <a:xfrm flipV="1">
            <a:off x="8124961" y="1571911"/>
            <a:ext cx="409575" cy="609600"/>
          </a:xfrm>
          <a:prstGeom prst="straightConnector1">
            <a:avLst/>
          </a:prstGeom>
          <a:noFill/>
          <a:ln w="19050" cap="flat" cmpd="sng" algn="ctr">
            <a:solidFill>
              <a:sysClr val="window" lastClr="FFFFFF"/>
            </a:solidFill>
            <a:prstDash val="solid"/>
            <a:miter lim="800000"/>
            <a:tailEnd type="triangle"/>
          </a:ln>
          <a:effectLst/>
        </p:spPr>
      </p:cxnSp>
    </p:spTree>
    <p:extLst>
      <p:ext uri="{BB962C8B-B14F-4D97-AF65-F5344CB8AC3E}">
        <p14:creationId xmlns:p14="http://schemas.microsoft.com/office/powerpoint/2010/main" val="1146355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725"/>
            <a:ext cx="12192000" cy="620486"/>
          </a:xfrm>
        </p:spPr>
        <p:txBody>
          <a:bodyPr/>
          <a:lstStyle/>
          <a:p>
            <a:pPr algn="ctr"/>
            <a:r>
              <a:rPr lang="en-US" b="1" dirty="0" err="1" smtClean="0">
                <a:solidFill>
                  <a:srgbClr val="002060"/>
                </a:solidFill>
                <a:latin typeface="+mn-lt"/>
              </a:rPr>
              <a:t>Oscarville</a:t>
            </a:r>
            <a:r>
              <a:rPr lang="en-US" b="1" dirty="0" smtClean="0">
                <a:solidFill>
                  <a:srgbClr val="002060"/>
                </a:solidFill>
                <a:latin typeface="+mn-lt"/>
              </a:rPr>
              <a:t> School Tank Farm</a:t>
            </a:r>
            <a:endParaRPr lang="en-US" b="1" dirty="0">
              <a:solidFill>
                <a:srgbClr val="002060"/>
              </a:solidFill>
              <a:latin typeface="+mn-lt"/>
            </a:endParaRPr>
          </a:p>
        </p:txBody>
      </p:sp>
      <p:pic>
        <p:nvPicPr>
          <p:cNvPr id="6" name="Content Placeholder 5"/>
          <p:cNvPicPr>
            <a:picLocks noGrp="1" noChangeAspect="1"/>
          </p:cNvPicPr>
          <p:nvPr>
            <p:ph type="pic" idx="1"/>
          </p:nvPr>
        </p:nvPicPr>
        <p:blipFill rotWithShape="1">
          <a:blip r:embed="rId3"/>
          <a:srcRect l="13532" t="3326" r="13532" b="4471"/>
          <a:stretch/>
        </p:blipFill>
        <p:spPr>
          <a:xfrm>
            <a:off x="5995852" y="1586343"/>
            <a:ext cx="6172200" cy="4493622"/>
          </a:xfrm>
          <a:prstGeom prst="rect">
            <a:avLst/>
          </a:prstGeom>
        </p:spPr>
      </p:pic>
      <p:sp>
        <p:nvSpPr>
          <p:cNvPr id="7" name="Text Placeholder 6"/>
          <p:cNvSpPr>
            <a:spLocks noGrp="1"/>
          </p:cNvSpPr>
          <p:nvPr>
            <p:ph type="body" sz="half" idx="2"/>
          </p:nvPr>
        </p:nvSpPr>
        <p:spPr>
          <a:xfrm>
            <a:off x="0" y="1338149"/>
            <a:ext cx="5995852" cy="5363097"/>
          </a:xfrm>
        </p:spPr>
        <p:txBody>
          <a:bodyPr>
            <a:normAutofit fontScale="92500"/>
          </a:bodyPr>
          <a:lstStyle/>
          <a:p>
            <a:pPr marL="285750" indent="-285750">
              <a:lnSpc>
                <a:spcPct val="150000"/>
              </a:lnSpc>
              <a:spcBef>
                <a:spcPts val="0"/>
              </a:spcBef>
              <a:buFont typeface="Arial" panose="020B0604020202020204" pitchFamily="34" charset="0"/>
              <a:buChar char="•"/>
            </a:pPr>
            <a:r>
              <a:rPr lang="en-US" sz="2400" dirty="0" smtClean="0">
                <a:solidFill>
                  <a:srgbClr val="002060"/>
                </a:solidFill>
              </a:rPr>
              <a:t>Store 28,000 gallons heating fuel</a:t>
            </a:r>
          </a:p>
          <a:p>
            <a:pPr marL="285750" indent="-285750">
              <a:lnSpc>
                <a:spcPct val="150000"/>
              </a:lnSpc>
              <a:spcBef>
                <a:spcPts val="0"/>
              </a:spcBef>
              <a:buFont typeface="Arial" panose="020B0604020202020204" pitchFamily="34" charset="0"/>
              <a:buChar char="•"/>
            </a:pPr>
            <a:endParaRPr lang="en-US" sz="1200" dirty="0" smtClean="0">
              <a:solidFill>
                <a:srgbClr val="002060"/>
              </a:solidFill>
            </a:endParaRPr>
          </a:p>
          <a:p>
            <a:pPr marL="285750" indent="-285750">
              <a:lnSpc>
                <a:spcPct val="150000"/>
              </a:lnSpc>
              <a:spcBef>
                <a:spcPts val="0"/>
              </a:spcBef>
              <a:buFont typeface="Arial" panose="020B0604020202020204" pitchFamily="34" charset="0"/>
              <a:buChar char="•"/>
            </a:pPr>
            <a:r>
              <a:rPr lang="en-US" sz="2400" dirty="0" smtClean="0">
                <a:solidFill>
                  <a:srgbClr val="002060"/>
                </a:solidFill>
              </a:rPr>
              <a:t>120ft from school, 165ft from residences, 790ft from subsistence fishing area</a:t>
            </a:r>
          </a:p>
          <a:p>
            <a:pPr marL="285750" indent="-285750">
              <a:lnSpc>
                <a:spcPct val="150000"/>
              </a:lnSpc>
              <a:spcBef>
                <a:spcPts val="0"/>
              </a:spcBef>
              <a:buFont typeface="Arial" panose="020B0604020202020204" pitchFamily="34" charset="0"/>
              <a:buChar char="•"/>
            </a:pPr>
            <a:endParaRPr lang="en-US" sz="1200" dirty="0" smtClean="0">
              <a:solidFill>
                <a:srgbClr val="002060"/>
              </a:solidFill>
            </a:endParaRPr>
          </a:p>
          <a:p>
            <a:pPr marL="285750" indent="-285750">
              <a:lnSpc>
                <a:spcPct val="150000"/>
              </a:lnSpc>
              <a:spcBef>
                <a:spcPts val="0"/>
              </a:spcBef>
              <a:buFont typeface="Arial" panose="020B0604020202020204" pitchFamily="34" charset="0"/>
              <a:buChar char="•"/>
            </a:pPr>
            <a:r>
              <a:rPr lang="en-US" sz="2400" dirty="0" smtClean="0">
                <a:solidFill>
                  <a:srgbClr val="002060"/>
                </a:solidFill>
              </a:rPr>
              <a:t>Drinking water protection zone for school’s water supply</a:t>
            </a:r>
          </a:p>
          <a:p>
            <a:pPr marL="285750" indent="-285750">
              <a:lnSpc>
                <a:spcPct val="150000"/>
              </a:lnSpc>
              <a:spcBef>
                <a:spcPts val="0"/>
              </a:spcBef>
              <a:buFont typeface="Arial" panose="020B0604020202020204" pitchFamily="34" charset="0"/>
              <a:buChar char="•"/>
            </a:pPr>
            <a:endParaRPr lang="en-US" sz="1100" dirty="0" smtClean="0">
              <a:solidFill>
                <a:srgbClr val="002060"/>
              </a:solidFill>
            </a:endParaRPr>
          </a:p>
          <a:p>
            <a:pPr marL="285750" indent="-285750">
              <a:lnSpc>
                <a:spcPct val="150000"/>
              </a:lnSpc>
              <a:spcBef>
                <a:spcPts val="0"/>
              </a:spcBef>
              <a:buFont typeface="Arial" panose="020B0604020202020204" pitchFamily="34" charset="0"/>
              <a:buChar char="•"/>
            </a:pPr>
            <a:r>
              <a:rPr lang="en-US" sz="2400" dirty="0" smtClean="0">
                <a:solidFill>
                  <a:srgbClr val="002060"/>
                </a:solidFill>
              </a:rPr>
              <a:t>Xylenes in drinking water</a:t>
            </a:r>
          </a:p>
          <a:p>
            <a:pPr marL="285750" indent="-285750">
              <a:lnSpc>
                <a:spcPct val="150000"/>
              </a:lnSpc>
              <a:spcBef>
                <a:spcPts val="0"/>
              </a:spcBef>
              <a:buFont typeface="Arial" panose="020B0604020202020204" pitchFamily="34" charset="0"/>
              <a:buChar char="•"/>
            </a:pPr>
            <a:endParaRPr lang="en-US" sz="1100" dirty="0" smtClean="0">
              <a:solidFill>
                <a:srgbClr val="002060"/>
              </a:solidFill>
            </a:endParaRPr>
          </a:p>
          <a:p>
            <a:pPr marL="285750" indent="-285750">
              <a:lnSpc>
                <a:spcPct val="150000"/>
              </a:lnSpc>
              <a:spcBef>
                <a:spcPts val="0"/>
              </a:spcBef>
              <a:buFont typeface="Arial" panose="020B0604020202020204" pitchFamily="34" charset="0"/>
              <a:buChar char="•"/>
            </a:pPr>
            <a:r>
              <a:rPr lang="en-US" sz="2400" dirty="0" smtClean="0">
                <a:solidFill>
                  <a:srgbClr val="002060"/>
                </a:solidFill>
              </a:rPr>
              <a:t>Erosion rate of 3ft/year</a:t>
            </a:r>
          </a:p>
          <a:p>
            <a:pPr marL="285750" indent="-285750">
              <a:lnSpc>
                <a:spcPct val="150000"/>
              </a:lnSpc>
              <a:spcBef>
                <a:spcPts val="0"/>
              </a:spcBef>
              <a:buFont typeface="Arial" panose="020B0604020202020204" pitchFamily="34" charset="0"/>
              <a:buChar char="•"/>
            </a:pPr>
            <a:endParaRPr lang="en-US" sz="1100" dirty="0" smtClean="0">
              <a:solidFill>
                <a:srgbClr val="002060"/>
              </a:solidFill>
            </a:endParaRPr>
          </a:p>
          <a:p>
            <a:pPr marL="285750" indent="-285750">
              <a:lnSpc>
                <a:spcPct val="150000"/>
              </a:lnSpc>
              <a:spcBef>
                <a:spcPts val="0"/>
              </a:spcBef>
              <a:buFont typeface="Arial" panose="020B0604020202020204" pitchFamily="34" charset="0"/>
              <a:buChar char="•"/>
            </a:pPr>
            <a:r>
              <a:rPr lang="en-US" sz="2400" dirty="0" smtClean="0">
                <a:solidFill>
                  <a:srgbClr val="002060"/>
                </a:solidFill>
              </a:rPr>
              <a:t>Silt riverbank</a:t>
            </a:r>
          </a:p>
          <a:p>
            <a:endParaRPr lang="en-US" dirty="0"/>
          </a:p>
        </p:txBody>
      </p:sp>
    </p:spTree>
    <p:extLst>
      <p:ext uri="{BB962C8B-B14F-4D97-AF65-F5344CB8AC3E}">
        <p14:creationId xmlns:p14="http://schemas.microsoft.com/office/powerpoint/2010/main" val="619732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6714" y="0"/>
            <a:ext cx="4634005" cy="3461657"/>
          </a:xfrm>
          <a:prstGeom prst="rect">
            <a:avLst/>
          </a:prstGeom>
        </p:spPr>
      </p:pic>
      <p:sp>
        <p:nvSpPr>
          <p:cNvPr id="3" name="TextBox 2"/>
          <p:cNvSpPr txBox="1"/>
          <p:nvPr/>
        </p:nvSpPr>
        <p:spPr>
          <a:xfrm>
            <a:off x="1296714" y="3092325"/>
            <a:ext cx="4634005" cy="369332"/>
          </a:xfrm>
          <a:prstGeom prst="rect">
            <a:avLst/>
          </a:prstGeom>
          <a:noFill/>
        </p:spPr>
        <p:txBody>
          <a:bodyPr wrap="square" rtlCol="0">
            <a:spAutoFit/>
          </a:bodyPr>
          <a:lstStyle/>
          <a:p>
            <a:pPr algn="ctr"/>
            <a:r>
              <a:rPr lang="en-US" b="1" dirty="0" err="1">
                <a:solidFill>
                  <a:schemeClr val="bg1"/>
                </a:solidFill>
              </a:rPr>
              <a:t>Tuntutuliak</a:t>
            </a:r>
            <a:r>
              <a:rPr lang="en-US" b="1" dirty="0">
                <a:solidFill>
                  <a:schemeClr val="bg1"/>
                </a:solidFill>
              </a:rPr>
              <a:t> - Riverbank Erosion 2012 </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0" y="3461657"/>
            <a:ext cx="4586441" cy="3434355"/>
          </a:xfrm>
          <a:prstGeom prst="rect">
            <a:avLst/>
          </a:prstGeom>
        </p:spPr>
      </p:pic>
      <p:sp>
        <p:nvSpPr>
          <p:cNvPr id="5" name="TextBox 4"/>
          <p:cNvSpPr txBox="1"/>
          <p:nvPr/>
        </p:nvSpPr>
        <p:spPr>
          <a:xfrm>
            <a:off x="0" y="6561127"/>
            <a:ext cx="4634005" cy="369332"/>
          </a:xfrm>
          <a:prstGeom prst="rect">
            <a:avLst/>
          </a:prstGeom>
          <a:noFill/>
        </p:spPr>
        <p:txBody>
          <a:bodyPr wrap="square" rtlCol="0">
            <a:spAutoFit/>
          </a:bodyPr>
          <a:lstStyle/>
          <a:p>
            <a:pPr algn="ctr"/>
            <a:r>
              <a:rPr lang="en-US" b="1" dirty="0" err="1">
                <a:solidFill>
                  <a:schemeClr val="bg1"/>
                </a:solidFill>
              </a:rPr>
              <a:t>Alakanuk</a:t>
            </a:r>
            <a:r>
              <a:rPr lang="en-US" b="1" dirty="0">
                <a:solidFill>
                  <a:schemeClr val="bg1"/>
                </a:solidFill>
              </a:rPr>
              <a:t> - Riverbank Erosion 2014 </a:t>
            </a:r>
            <a:endParaRPr lang="en-US" dirty="0">
              <a:solidFill>
                <a:schemeClr val="bg1"/>
              </a:solidFill>
            </a:endParaRPr>
          </a:p>
        </p:txBody>
      </p:sp>
      <p:pic>
        <p:nvPicPr>
          <p:cNvPr id="6" name="Picture 5"/>
          <p:cNvPicPr>
            <a:picLocks noChangeAspect="1"/>
          </p:cNvPicPr>
          <p:nvPr/>
        </p:nvPicPr>
        <p:blipFill>
          <a:blip r:embed="rId5"/>
          <a:stretch>
            <a:fillRect/>
          </a:stretch>
        </p:blipFill>
        <p:spPr>
          <a:xfrm>
            <a:off x="7600028" y="0"/>
            <a:ext cx="4591972" cy="3426041"/>
          </a:xfrm>
          <a:prstGeom prst="rect">
            <a:avLst/>
          </a:prstGeom>
        </p:spPr>
      </p:pic>
      <p:sp>
        <p:nvSpPr>
          <p:cNvPr id="7" name="TextBox 6"/>
          <p:cNvSpPr txBox="1"/>
          <p:nvPr/>
        </p:nvSpPr>
        <p:spPr>
          <a:xfrm>
            <a:off x="7600028" y="3056709"/>
            <a:ext cx="4591972" cy="369332"/>
          </a:xfrm>
          <a:prstGeom prst="rect">
            <a:avLst/>
          </a:prstGeom>
          <a:noFill/>
        </p:spPr>
        <p:txBody>
          <a:bodyPr wrap="square" rtlCol="0">
            <a:spAutoFit/>
          </a:bodyPr>
          <a:lstStyle/>
          <a:p>
            <a:pPr algn="ctr"/>
            <a:r>
              <a:rPr lang="en-US" b="1" dirty="0" err="1">
                <a:solidFill>
                  <a:schemeClr val="bg1"/>
                </a:solidFill>
              </a:rPr>
              <a:t>Nunam</a:t>
            </a:r>
            <a:r>
              <a:rPr lang="en-US" b="1" dirty="0">
                <a:solidFill>
                  <a:schemeClr val="bg1"/>
                </a:solidFill>
              </a:rPr>
              <a:t> </a:t>
            </a:r>
            <a:r>
              <a:rPr lang="en-US" b="1" dirty="0" err="1">
                <a:solidFill>
                  <a:schemeClr val="bg1"/>
                </a:solidFill>
              </a:rPr>
              <a:t>Iqua</a:t>
            </a:r>
            <a:r>
              <a:rPr lang="en-US" b="1" dirty="0">
                <a:solidFill>
                  <a:schemeClr val="bg1"/>
                </a:solidFill>
              </a:rPr>
              <a:t> - Shoreline Erosion 2014 </a:t>
            </a:r>
            <a:endParaRPr lang="en-US" dirty="0">
              <a:solidFill>
                <a:schemeClr val="bg1"/>
              </a:solidFill>
            </a:endParaRPr>
          </a:p>
        </p:txBody>
      </p:sp>
      <p:pic>
        <p:nvPicPr>
          <p:cNvPr id="8" name="Picture 7"/>
          <p:cNvPicPr>
            <a:picLocks noChangeAspect="1"/>
          </p:cNvPicPr>
          <p:nvPr/>
        </p:nvPicPr>
        <p:blipFill>
          <a:blip r:embed="rId6"/>
          <a:stretch>
            <a:fillRect/>
          </a:stretch>
        </p:blipFill>
        <p:spPr>
          <a:xfrm>
            <a:off x="6303314" y="3426041"/>
            <a:ext cx="4582323" cy="3431959"/>
          </a:xfrm>
          <a:prstGeom prst="rect">
            <a:avLst/>
          </a:prstGeom>
        </p:spPr>
      </p:pic>
      <p:sp>
        <p:nvSpPr>
          <p:cNvPr id="9" name="TextBox 8"/>
          <p:cNvSpPr txBox="1"/>
          <p:nvPr/>
        </p:nvSpPr>
        <p:spPr>
          <a:xfrm>
            <a:off x="6303314" y="6249681"/>
            <a:ext cx="4591972" cy="646331"/>
          </a:xfrm>
          <a:prstGeom prst="rect">
            <a:avLst/>
          </a:prstGeom>
          <a:noFill/>
        </p:spPr>
        <p:txBody>
          <a:bodyPr wrap="square" rtlCol="0">
            <a:spAutoFit/>
          </a:bodyPr>
          <a:lstStyle/>
          <a:p>
            <a:pPr algn="ctr"/>
            <a:r>
              <a:rPr lang="en-US" b="1" dirty="0">
                <a:solidFill>
                  <a:schemeClr val="bg1"/>
                </a:solidFill>
              </a:rPr>
              <a:t>Wainwright - Shoreline Erosion and Riprap Installation 2013 </a:t>
            </a:r>
            <a:endParaRPr lang="en-US" dirty="0">
              <a:solidFill>
                <a:schemeClr val="bg1"/>
              </a:solidFill>
            </a:endParaRPr>
          </a:p>
        </p:txBody>
      </p:sp>
    </p:spTree>
    <p:extLst>
      <p:ext uri="{BB962C8B-B14F-4D97-AF65-F5344CB8AC3E}">
        <p14:creationId xmlns:p14="http://schemas.microsoft.com/office/powerpoint/2010/main" val="190047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0"/>
                <a:lumOff val="100000"/>
              </a:schemeClr>
            </a:gs>
            <a:gs pos="34000">
              <a:schemeClr val="accent1">
                <a:lumMod val="20000"/>
                <a:lumOff val="80000"/>
              </a:schemeClr>
            </a:gs>
            <a:gs pos="67000">
              <a:schemeClr val="accent1">
                <a:lumMod val="20000"/>
                <a:lumOff val="80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3" name="Title 22"/>
          <p:cNvSpPr>
            <a:spLocks noGrp="1"/>
          </p:cNvSpPr>
          <p:nvPr>
            <p:ph type="title"/>
          </p:nvPr>
        </p:nvSpPr>
        <p:spPr>
          <a:xfrm>
            <a:off x="-1" y="240433"/>
            <a:ext cx="12192000" cy="1659618"/>
          </a:xfrm>
        </p:spPr>
        <p:txBody>
          <a:bodyPr>
            <a:normAutofit/>
          </a:bodyPr>
          <a:lstStyle/>
          <a:p>
            <a:pPr algn="ctr"/>
            <a:r>
              <a:rPr lang="en-US" sz="4800" b="1" dirty="0" smtClean="0">
                <a:hlinkClick r:id="rId3"/>
              </a:rPr>
              <a:t>http</a:t>
            </a:r>
            <a:r>
              <a:rPr lang="en-US" sz="4800" b="1" dirty="0">
                <a:hlinkClick r:id="rId3"/>
              </a:rPr>
              <a:t>://dec.alaska.gov/eh/sw/wear.html</a:t>
            </a:r>
            <a:r>
              <a:rPr lang="en-US" sz="4800" b="1" dirty="0"/>
              <a:t> </a:t>
            </a:r>
          </a:p>
        </p:txBody>
      </p:sp>
      <p:pic>
        <p:nvPicPr>
          <p:cNvPr id="27" name="Content Placeholder 26"/>
          <p:cNvPicPr>
            <a:picLocks noGrp="1" noChangeAspect="1"/>
          </p:cNvPicPr>
          <p:nvPr>
            <p:ph idx="1"/>
          </p:nvPr>
        </p:nvPicPr>
        <p:blipFill rotWithShape="1">
          <a:blip r:embed="rId4"/>
          <a:srcRect l="13049" t="16104" r="63883" b="8229"/>
          <a:stretch/>
        </p:blipFill>
        <p:spPr>
          <a:xfrm>
            <a:off x="3408870" y="1913905"/>
            <a:ext cx="5374257" cy="4957949"/>
          </a:xfrm>
          <a:prstGeom prst="rect">
            <a:avLst/>
          </a:prstGeom>
        </p:spPr>
      </p:pic>
    </p:spTree>
    <p:extLst>
      <p:ext uri="{BB962C8B-B14F-4D97-AF65-F5344CB8AC3E}">
        <p14:creationId xmlns:p14="http://schemas.microsoft.com/office/powerpoint/2010/main" val="236043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0"/>
                <a:lumOff val="100000"/>
              </a:schemeClr>
            </a:gs>
            <a:gs pos="34000">
              <a:schemeClr val="accent1">
                <a:lumMod val="20000"/>
                <a:lumOff val="80000"/>
              </a:schemeClr>
            </a:gs>
            <a:gs pos="67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760" y="1"/>
            <a:ext cx="10515600" cy="888274"/>
          </a:xfrm>
        </p:spPr>
        <p:txBody>
          <a:bodyPr/>
          <a:lstStyle/>
          <a:p>
            <a:pPr algn="ctr"/>
            <a:r>
              <a:rPr lang="en-US" b="1" dirty="0" smtClean="0">
                <a:solidFill>
                  <a:srgbClr val="002060"/>
                </a:solidFill>
                <a:latin typeface="+mn-lt"/>
              </a:rPr>
              <a:t>Project Overview</a:t>
            </a:r>
            <a:endParaRPr lang="en-US" b="1" dirty="0">
              <a:solidFill>
                <a:srgbClr val="002060"/>
              </a:solidFill>
              <a:latin typeface="+mn-lt"/>
            </a:endParaRPr>
          </a:p>
        </p:txBody>
      </p:sp>
      <p:sp>
        <p:nvSpPr>
          <p:cNvPr id="3" name="Content Placeholder 2"/>
          <p:cNvSpPr>
            <a:spLocks noGrp="1"/>
          </p:cNvSpPr>
          <p:nvPr>
            <p:ph idx="1"/>
          </p:nvPr>
        </p:nvSpPr>
        <p:spPr>
          <a:xfrm>
            <a:off x="104503" y="731520"/>
            <a:ext cx="12087497" cy="5917474"/>
          </a:xfrm>
        </p:spPr>
        <p:txBody>
          <a:bodyPr>
            <a:normAutofit/>
          </a:bodyPr>
          <a:lstStyle/>
          <a:p>
            <a:pPr>
              <a:lnSpc>
                <a:spcPct val="150000"/>
              </a:lnSpc>
              <a:spcBef>
                <a:spcPts val="0"/>
              </a:spcBef>
            </a:pPr>
            <a:r>
              <a:rPr lang="en-US" dirty="0" smtClean="0">
                <a:solidFill>
                  <a:srgbClr val="002060"/>
                </a:solidFill>
              </a:rPr>
              <a:t>Funding through Coastal Impact Assistance (CIAP)</a:t>
            </a:r>
          </a:p>
          <a:p>
            <a:pPr>
              <a:lnSpc>
                <a:spcPct val="150000"/>
              </a:lnSpc>
              <a:spcBef>
                <a:spcPts val="0"/>
              </a:spcBef>
            </a:pPr>
            <a:endParaRPr lang="en-US" sz="1400" dirty="0" smtClean="0">
              <a:solidFill>
                <a:srgbClr val="002060"/>
              </a:solidFill>
            </a:endParaRPr>
          </a:p>
          <a:p>
            <a:pPr>
              <a:lnSpc>
                <a:spcPct val="150000"/>
              </a:lnSpc>
              <a:spcBef>
                <a:spcPts val="0"/>
              </a:spcBef>
            </a:pPr>
            <a:r>
              <a:rPr lang="en-US" dirty="0" smtClean="0">
                <a:solidFill>
                  <a:srgbClr val="002060"/>
                </a:solidFill>
              </a:rPr>
              <a:t>4-year project</a:t>
            </a:r>
          </a:p>
          <a:p>
            <a:pPr>
              <a:lnSpc>
                <a:spcPct val="150000"/>
              </a:lnSpc>
              <a:spcBef>
                <a:spcPts val="0"/>
              </a:spcBef>
            </a:pPr>
            <a:endParaRPr lang="en-US" sz="1400" dirty="0" smtClean="0">
              <a:solidFill>
                <a:srgbClr val="002060"/>
              </a:solidFill>
            </a:endParaRPr>
          </a:p>
          <a:p>
            <a:pPr>
              <a:lnSpc>
                <a:spcPct val="150000"/>
              </a:lnSpc>
              <a:spcBef>
                <a:spcPts val="0"/>
              </a:spcBef>
            </a:pPr>
            <a:r>
              <a:rPr lang="en-US" dirty="0" smtClean="0">
                <a:solidFill>
                  <a:srgbClr val="002060"/>
                </a:solidFill>
              </a:rPr>
              <a:t>Assess, inventory, prioritize landfills, contaminated sites &amp; other </a:t>
            </a:r>
            <a:r>
              <a:rPr lang="en-US" dirty="0">
                <a:solidFill>
                  <a:srgbClr val="002060"/>
                </a:solidFill>
              </a:rPr>
              <a:t>environmental concern sites </a:t>
            </a:r>
            <a:r>
              <a:rPr lang="en-US" dirty="0" smtClean="0">
                <a:solidFill>
                  <a:srgbClr val="002060"/>
                </a:solidFill>
              </a:rPr>
              <a:t>(</a:t>
            </a:r>
            <a:r>
              <a:rPr lang="en-US" dirty="0">
                <a:solidFill>
                  <a:srgbClr val="002060"/>
                </a:solidFill>
              </a:rPr>
              <a:t>tank farms, city shops, waste staging areas, etc</a:t>
            </a:r>
            <a:r>
              <a:rPr lang="en-US" dirty="0" smtClean="0">
                <a:solidFill>
                  <a:srgbClr val="002060"/>
                </a:solidFill>
              </a:rPr>
              <a:t>.)</a:t>
            </a:r>
          </a:p>
          <a:p>
            <a:pPr>
              <a:lnSpc>
                <a:spcPct val="150000"/>
              </a:lnSpc>
              <a:spcBef>
                <a:spcPts val="0"/>
              </a:spcBef>
            </a:pPr>
            <a:endParaRPr lang="en-US" sz="1400" dirty="0" smtClean="0">
              <a:solidFill>
                <a:srgbClr val="002060"/>
              </a:solidFill>
            </a:endParaRPr>
          </a:p>
          <a:p>
            <a:pPr>
              <a:lnSpc>
                <a:spcPct val="150000"/>
              </a:lnSpc>
              <a:spcBef>
                <a:spcPts val="0"/>
              </a:spcBef>
            </a:pPr>
            <a:r>
              <a:rPr lang="en-US" dirty="0" smtClean="0">
                <a:solidFill>
                  <a:srgbClr val="002060"/>
                </a:solidFill>
              </a:rPr>
              <a:t>Alaska’s </a:t>
            </a:r>
            <a:r>
              <a:rPr lang="en-US" dirty="0" smtClean="0">
                <a:solidFill>
                  <a:srgbClr val="002060"/>
                </a:solidFill>
              </a:rPr>
              <a:t>northern &amp; western coastline, Aleutian Islands &amp; river communities (300 miles from coast</a:t>
            </a:r>
            <a:r>
              <a:rPr lang="en-US" dirty="0">
                <a:solidFill>
                  <a:srgbClr val="002060"/>
                </a:solidFill>
              </a:rPr>
              <a:t>) </a:t>
            </a:r>
            <a:endParaRPr lang="en-US" dirty="0" smtClean="0">
              <a:solidFill>
                <a:srgbClr val="002060"/>
              </a:solidFill>
            </a:endParaRPr>
          </a:p>
          <a:p>
            <a:pPr>
              <a:lnSpc>
                <a:spcPct val="150000"/>
              </a:lnSpc>
              <a:spcBef>
                <a:spcPts val="0"/>
              </a:spcBef>
            </a:pPr>
            <a:endParaRPr lang="en-US" sz="1400" dirty="0" smtClean="0">
              <a:solidFill>
                <a:srgbClr val="002060"/>
              </a:solidFill>
            </a:endParaRPr>
          </a:p>
          <a:p>
            <a:pPr>
              <a:lnSpc>
                <a:spcPct val="150000"/>
              </a:lnSpc>
              <a:spcBef>
                <a:spcPts val="0"/>
              </a:spcBef>
            </a:pPr>
            <a:r>
              <a:rPr lang="en-US" dirty="0" smtClean="0">
                <a:solidFill>
                  <a:srgbClr val="002060"/>
                </a:solidFill>
              </a:rPr>
              <a:t>Sites </a:t>
            </a:r>
            <a:r>
              <a:rPr lang="en-US" dirty="0">
                <a:solidFill>
                  <a:srgbClr val="002060"/>
                </a:solidFill>
              </a:rPr>
              <a:t>ranked on potential erosion &amp; contaminant risks</a:t>
            </a:r>
          </a:p>
          <a:p>
            <a:pPr>
              <a:lnSpc>
                <a:spcPct val="150000"/>
              </a:lnSpc>
              <a:spcBef>
                <a:spcPts val="0"/>
              </a:spcBef>
            </a:pPr>
            <a:endParaRPr lang="en-US" dirty="0" smtClean="0">
              <a:solidFill>
                <a:srgbClr val="002060"/>
              </a:solidFill>
            </a:endParaRPr>
          </a:p>
          <a:p>
            <a:endParaRPr lang="en-US" dirty="0"/>
          </a:p>
        </p:txBody>
      </p:sp>
    </p:spTree>
    <p:extLst>
      <p:ext uri="{BB962C8B-B14F-4D97-AF65-F5344CB8AC3E}">
        <p14:creationId xmlns:p14="http://schemas.microsoft.com/office/powerpoint/2010/main" val="369121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55211" y="0"/>
            <a:ext cx="6297714" cy="6882981"/>
          </a:xfrm>
          <a:prstGeom prst="rect">
            <a:avLst/>
          </a:prstGeom>
        </p:spPr>
      </p:pic>
      <p:sp>
        <p:nvSpPr>
          <p:cNvPr id="5" name="TextBox 4"/>
          <p:cNvSpPr txBox="1"/>
          <p:nvPr/>
        </p:nvSpPr>
        <p:spPr>
          <a:xfrm>
            <a:off x="156755" y="2312126"/>
            <a:ext cx="5185954" cy="1668470"/>
          </a:xfrm>
          <a:prstGeom prst="rect">
            <a:avLst/>
          </a:prstGeom>
          <a:noFill/>
        </p:spPr>
        <p:txBody>
          <a:bodyPr wrap="square" rtlCol="0">
            <a:spAutoFit/>
          </a:bodyPr>
          <a:lstStyle/>
          <a:p>
            <a:pPr>
              <a:lnSpc>
                <a:spcPct val="150000"/>
              </a:lnSpc>
              <a:spcBef>
                <a:spcPts val="0"/>
              </a:spcBef>
            </a:pPr>
            <a:r>
              <a:rPr lang="en-US" sz="3600" b="1" dirty="0" smtClean="0"/>
              <a:t>Inspected 716 </a:t>
            </a:r>
            <a:r>
              <a:rPr lang="en-US" sz="3600" b="1" dirty="0"/>
              <a:t>sites </a:t>
            </a:r>
            <a:endParaRPr lang="en-US" sz="3600" b="1" dirty="0" smtClean="0"/>
          </a:p>
          <a:p>
            <a:pPr>
              <a:lnSpc>
                <a:spcPct val="150000"/>
              </a:lnSpc>
              <a:spcBef>
                <a:spcPts val="0"/>
              </a:spcBef>
            </a:pPr>
            <a:r>
              <a:rPr lang="en-US" sz="3600" b="1" dirty="0" smtClean="0"/>
              <a:t>in </a:t>
            </a:r>
            <a:r>
              <a:rPr lang="en-US" sz="3600" b="1" dirty="0"/>
              <a:t>124 </a:t>
            </a:r>
            <a:r>
              <a:rPr lang="en-US" sz="3600" b="1" dirty="0" smtClean="0"/>
              <a:t>communities</a:t>
            </a:r>
            <a:endParaRPr lang="en-US" sz="3600" b="1" dirty="0"/>
          </a:p>
        </p:txBody>
      </p:sp>
    </p:spTree>
    <p:extLst>
      <p:ext uri="{BB962C8B-B14F-4D97-AF65-F5344CB8AC3E}">
        <p14:creationId xmlns:p14="http://schemas.microsoft.com/office/powerpoint/2010/main" val="93436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0"/>
                <a:lumOff val="100000"/>
              </a:schemeClr>
            </a:gs>
            <a:gs pos="34000">
              <a:schemeClr val="accent1">
                <a:lumMod val="20000"/>
                <a:lumOff val="80000"/>
              </a:schemeClr>
            </a:gs>
            <a:gs pos="67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2867"/>
          </a:xfrm>
        </p:spPr>
        <p:txBody>
          <a:bodyPr/>
          <a:lstStyle/>
          <a:p>
            <a:pPr algn="ctr"/>
            <a:r>
              <a:rPr lang="en-US" b="1" dirty="0" smtClean="0">
                <a:solidFill>
                  <a:srgbClr val="002060"/>
                </a:solidFill>
                <a:latin typeface="+mn-lt"/>
              </a:rPr>
              <a:t>Risk Calculations</a:t>
            </a:r>
            <a:endParaRPr lang="en-US" b="1" dirty="0">
              <a:solidFill>
                <a:srgbClr val="002060"/>
              </a:solidFill>
              <a:latin typeface="+mn-lt"/>
            </a:endParaRPr>
          </a:p>
        </p:txBody>
      </p:sp>
      <p:sp>
        <p:nvSpPr>
          <p:cNvPr id="4" name="Content Placeholder 3"/>
          <p:cNvSpPr>
            <a:spLocks noGrp="1"/>
          </p:cNvSpPr>
          <p:nvPr>
            <p:ph sz="half" idx="1"/>
          </p:nvPr>
        </p:nvSpPr>
        <p:spPr>
          <a:xfrm>
            <a:off x="0" y="1024722"/>
            <a:ext cx="5892800" cy="4636559"/>
          </a:xfrm>
        </p:spPr>
        <p:txBody>
          <a:bodyPr>
            <a:normAutofit/>
          </a:bodyPr>
          <a:lstStyle/>
          <a:p>
            <a:pPr marL="0" indent="0" algn="ctr">
              <a:buNone/>
            </a:pPr>
            <a:r>
              <a:rPr lang="en-US" sz="3200" b="1" dirty="0" smtClean="0">
                <a:solidFill>
                  <a:srgbClr val="002060"/>
                </a:solidFill>
              </a:rPr>
              <a:t>Erosion Risk</a:t>
            </a:r>
          </a:p>
          <a:p>
            <a:pPr marL="0" indent="0" algn="ctr">
              <a:buNone/>
            </a:pPr>
            <a:endParaRPr lang="en-US" sz="1200" b="1" dirty="0" smtClean="0">
              <a:solidFill>
                <a:srgbClr val="002060"/>
              </a:solidFill>
            </a:endParaRPr>
          </a:p>
          <a:p>
            <a:pPr lvl="1"/>
            <a:r>
              <a:rPr lang="en-US" sz="3200" i="1" dirty="0" smtClean="0">
                <a:solidFill>
                  <a:srgbClr val="002060"/>
                </a:solidFill>
              </a:rPr>
              <a:t>2009 Alaska </a:t>
            </a:r>
            <a:r>
              <a:rPr lang="en-US" sz="3200" i="1" dirty="0">
                <a:solidFill>
                  <a:srgbClr val="002060"/>
                </a:solidFill>
              </a:rPr>
              <a:t>Baseline Erosion </a:t>
            </a:r>
            <a:r>
              <a:rPr lang="en-US" sz="3200" i="1" dirty="0" smtClean="0">
                <a:solidFill>
                  <a:srgbClr val="002060"/>
                </a:solidFill>
              </a:rPr>
              <a:t>Assessment </a:t>
            </a:r>
            <a:r>
              <a:rPr lang="en-US" sz="3200" dirty="0" smtClean="0">
                <a:solidFill>
                  <a:srgbClr val="002060"/>
                </a:solidFill>
              </a:rPr>
              <a:t>USACE</a:t>
            </a:r>
            <a:r>
              <a:rPr lang="en-US" sz="3200" dirty="0">
                <a:solidFill>
                  <a:srgbClr val="002060"/>
                </a:solidFill>
              </a:rPr>
              <a:t>, Alaska </a:t>
            </a:r>
            <a:r>
              <a:rPr lang="en-US" sz="3200" dirty="0" smtClean="0">
                <a:solidFill>
                  <a:srgbClr val="002060"/>
                </a:solidFill>
              </a:rPr>
              <a:t>District</a:t>
            </a:r>
          </a:p>
          <a:p>
            <a:pPr lvl="1"/>
            <a:endParaRPr lang="en-US" sz="1300" dirty="0">
              <a:solidFill>
                <a:srgbClr val="002060"/>
              </a:solidFill>
            </a:endParaRPr>
          </a:p>
          <a:p>
            <a:pPr lvl="1"/>
            <a:r>
              <a:rPr lang="en-US" sz="3200" dirty="0" smtClean="0">
                <a:solidFill>
                  <a:srgbClr val="002060"/>
                </a:solidFill>
              </a:rPr>
              <a:t>Desktop assessment</a:t>
            </a:r>
          </a:p>
          <a:p>
            <a:pPr lvl="1"/>
            <a:endParaRPr lang="en-US" sz="1300" dirty="0" smtClean="0">
              <a:solidFill>
                <a:srgbClr val="002060"/>
              </a:solidFill>
            </a:endParaRPr>
          </a:p>
          <a:p>
            <a:pPr lvl="1"/>
            <a:r>
              <a:rPr lang="en-US" sz="3200" dirty="0" smtClean="0">
                <a:solidFill>
                  <a:srgbClr val="002060"/>
                </a:solidFill>
              </a:rPr>
              <a:t>Field measurements &amp; observations 		</a:t>
            </a:r>
            <a:endParaRPr lang="en-US" sz="3200" dirty="0">
              <a:solidFill>
                <a:srgbClr val="002060"/>
              </a:solidFill>
            </a:endParaRPr>
          </a:p>
        </p:txBody>
      </p:sp>
      <p:sp>
        <p:nvSpPr>
          <p:cNvPr id="5" name="Content Placeholder 4"/>
          <p:cNvSpPr>
            <a:spLocks noGrp="1"/>
          </p:cNvSpPr>
          <p:nvPr>
            <p:ph sz="half" idx="2"/>
          </p:nvPr>
        </p:nvSpPr>
        <p:spPr>
          <a:xfrm>
            <a:off x="6577148" y="1024722"/>
            <a:ext cx="4461933" cy="4636559"/>
          </a:xfrm>
        </p:spPr>
        <p:txBody>
          <a:bodyPr>
            <a:normAutofit/>
          </a:bodyPr>
          <a:lstStyle/>
          <a:p>
            <a:pPr marL="0" indent="0">
              <a:buNone/>
            </a:pPr>
            <a:r>
              <a:rPr lang="en-US" sz="3200" b="1" dirty="0"/>
              <a:t> </a:t>
            </a:r>
            <a:r>
              <a:rPr lang="en-US" sz="3200" b="1" dirty="0" smtClean="0"/>
              <a:t>     </a:t>
            </a:r>
            <a:r>
              <a:rPr lang="en-US" sz="3200" b="1" dirty="0" smtClean="0">
                <a:solidFill>
                  <a:srgbClr val="002060"/>
                </a:solidFill>
              </a:rPr>
              <a:t>Contaminant Risk</a:t>
            </a:r>
          </a:p>
          <a:p>
            <a:pPr marL="0" indent="0" algn="ctr">
              <a:buNone/>
            </a:pPr>
            <a:endParaRPr lang="en-US" sz="1200" b="1" dirty="0" smtClean="0">
              <a:solidFill>
                <a:srgbClr val="002060"/>
              </a:solidFill>
            </a:endParaRPr>
          </a:p>
          <a:p>
            <a:r>
              <a:rPr lang="en-US" sz="3200" dirty="0" smtClean="0">
                <a:solidFill>
                  <a:srgbClr val="002060"/>
                </a:solidFill>
              </a:rPr>
              <a:t>Site assessment</a:t>
            </a:r>
          </a:p>
          <a:p>
            <a:endParaRPr lang="en-US" sz="1300" dirty="0" smtClean="0">
              <a:solidFill>
                <a:srgbClr val="002060"/>
              </a:solidFill>
            </a:endParaRPr>
          </a:p>
          <a:p>
            <a:r>
              <a:rPr lang="en-US" sz="3200" dirty="0" smtClean="0">
                <a:solidFill>
                  <a:srgbClr val="002060"/>
                </a:solidFill>
              </a:rPr>
              <a:t>Toxicology</a:t>
            </a:r>
          </a:p>
          <a:p>
            <a:endParaRPr lang="en-US" sz="1300" dirty="0" smtClean="0">
              <a:solidFill>
                <a:srgbClr val="002060"/>
              </a:solidFill>
            </a:endParaRPr>
          </a:p>
          <a:p>
            <a:r>
              <a:rPr lang="en-US" sz="3200" dirty="0" smtClean="0">
                <a:solidFill>
                  <a:srgbClr val="002060"/>
                </a:solidFill>
              </a:rPr>
              <a:t>Exposure pathways</a:t>
            </a:r>
          </a:p>
          <a:p>
            <a:endParaRPr lang="en-US" sz="1200" dirty="0" smtClean="0">
              <a:solidFill>
                <a:srgbClr val="002060"/>
              </a:solidFill>
            </a:endParaRPr>
          </a:p>
          <a:p>
            <a:r>
              <a:rPr lang="en-US" sz="3200" dirty="0" smtClean="0">
                <a:solidFill>
                  <a:srgbClr val="002060"/>
                </a:solidFill>
              </a:rPr>
              <a:t>Human &amp; ecological risk assessment</a:t>
            </a:r>
          </a:p>
        </p:txBody>
      </p:sp>
      <p:pic>
        <p:nvPicPr>
          <p:cNvPr id="3" name="Picture 2"/>
          <p:cNvPicPr>
            <a:picLocks noChangeAspect="1"/>
          </p:cNvPicPr>
          <p:nvPr/>
        </p:nvPicPr>
        <p:blipFill>
          <a:blip r:embed="rId3"/>
          <a:stretch>
            <a:fillRect/>
          </a:stretch>
        </p:blipFill>
        <p:spPr>
          <a:xfrm>
            <a:off x="2817223" y="5335018"/>
            <a:ext cx="5730261" cy="1522982"/>
          </a:xfrm>
          <a:prstGeom prst="rect">
            <a:avLst/>
          </a:prstGeom>
        </p:spPr>
      </p:pic>
    </p:spTree>
    <p:extLst>
      <p:ext uri="{BB962C8B-B14F-4D97-AF65-F5344CB8AC3E}">
        <p14:creationId xmlns:p14="http://schemas.microsoft.com/office/powerpoint/2010/main" val="1933963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0"/>
                <a:lumOff val="100000"/>
              </a:schemeClr>
            </a:gs>
            <a:gs pos="34000">
              <a:schemeClr val="accent1">
                <a:lumMod val="20000"/>
                <a:lumOff val="80000"/>
              </a:schemeClr>
            </a:gs>
            <a:gs pos="67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39188"/>
            <a:ext cx="10515600" cy="1325563"/>
          </a:xfrm>
        </p:spPr>
        <p:txBody>
          <a:bodyPr/>
          <a:lstStyle/>
          <a:p>
            <a:pPr algn="ctr"/>
            <a:r>
              <a:rPr lang="en-US" b="1" dirty="0" smtClean="0">
                <a:solidFill>
                  <a:srgbClr val="002060"/>
                </a:solidFill>
                <a:latin typeface="+mn-lt"/>
              </a:rPr>
              <a:t>Data Collected</a:t>
            </a:r>
            <a:endParaRPr lang="en-US" b="1" dirty="0">
              <a:solidFill>
                <a:srgbClr val="002060"/>
              </a:solidFill>
              <a:latin typeface="+mn-lt"/>
            </a:endParaRPr>
          </a:p>
        </p:txBody>
      </p:sp>
      <p:sp>
        <p:nvSpPr>
          <p:cNvPr id="7" name="Content Placeholder 6"/>
          <p:cNvSpPr>
            <a:spLocks noGrp="1"/>
          </p:cNvSpPr>
          <p:nvPr>
            <p:ph sz="half" idx="1"/>
          </p:nvPr>
        </p:nvSpPr>
        <p:spPr>
          <a:xfrm>
            <a:off x="838200" y="1325564"/>
            <a:ext cx="5181600" cy="5440996"/>
          </a:xfrm>
        </p:spPr>
        <p:txBody>
          <a:bodyPr>
            <a:normAutofit/>
          </a:bodyPr>
          <a:lstStyle/>
          <a:p>
            <a:pPr>
              <a:lnSpc>
                <a:spcPct val="150000"/>
              </a:lnSpc>
              <a:spcBef>
                <a:spcPts val="0"/>
              </a:spcBef>
            </a:pPr>
            <a:r>
              <a:rPr lang="en-US" dirty="0" smtClean="0">
                <a:solidFill>
                  <a:srgbClr val="002060"/>
                </a:solidFill>
              </a:rPr>
              <a:t>Site information</a:t>
            </a:r>
          </a:p>
          <a:p>
            <a:pPr>
              <a:lnSpc>
                <a:spcPct val="150000"/>
              </a:lnSpc>
              <a:spcBef>
                <a:spcPts val="0"/>
              </a:spcBef>
            </a:pPr>
            <a:r>
              <a:rPr lang="en-US" dirty="0" smtClean="0">
                <a:solidFill>
                  <a:srgbClr val="002060"/>
                </a:solidFill>
              </a:rPr>
              <a:t>Size of site</a:t>
            </a:r>
          </a:p>
          <a:p>
            <a:pPr>
              <a:lnSpc>
                <a:spcPct val="150000"/>
              </a:lnSpc>
              <a:spcBef>
                <a:spcPts val="0"/>
              </a:spcBef>
            </a:pPr>
            <a:r>
              <a:rPr lang="en-US" dirty="0" smtClean="0">
                <a:solidFill>
                  <a:srgbClr val="002060"/>
                </a:solidFill>
              </a:rPr>
              <a:t>Years of operation</a:t>
            </a:r>
          </a:p>
          <a:p>
            <a:pPr>
              <a:lnSpc>
                <a:spcPct val="150000"/>
              </a:lnSpc>
              <a:spcBef>
                <a:spcPts val="0"/>
              </a:spcBef>
            </a:pPr>
            <a:r>
              <a:rPr lang="en-US" dirty="0" smtClean="0">
                <a:solidFill>
                  <a:srgbClr val="002060"/>
                </a:solidFill>
              </a:rPr>
              <a:t>Possible contaminants</a:t>
            </a:r>
          </a:p>
          <a:p>
            <a:pPr>
              <a:lnSpc>
                <a:spcPct val="150000"/>
              </a:lnSpc>
              <a:spcBef>
                <a:spcPts val="0"/>
              </a:spcBef>
            </a:pPr>
            <a:r>
              <a:rPr lang="en-US" dirty="0" smtClean="0">
                <a:solidFill>
                  <a:srgbClr val="002060"/>
                </a:solidFill>
              </a:rPr>
              <a:t>Drinking water protection zone</a:t>
            </a:r>
          </a:p>
          <a:p>
            <a:pPr>
              <a:lnSpc>
                <a:spcPct val="150000"/>
              </a:lnSpc>
              <a:spcBef>
                <a:spcPts val="0"/>
              </a:spcBef>
            </a:pPr>
            <a:r>
              <a:rPr lang="en-US" dirty="0" smtClean="0">
                <a:solidFill>
                  <a:srgbClr val="002060"/>
                </a:solidFill>
              </a:rPr>
              <a:t>Distance to critical habitat</a:t>
            </a:r>
          </a:p>
          <a:p>
            <a:pPr>
              <a:lnSpc>
                <a:spcPct val="150000"/>
              </a:lnSpc>
              <a:spcBef>
                <a:spcPts val="0"/>
              </a:spcBef>
            </a:pPr>
            <a:r>
              <a:rPr lang="en-US" dirty="0" smtClean="0">
                <a:solidFill>
                  <a:srgbClr val="002060"/>
                </a:solidFill>
              </a:rPr>
              <a:t>Distance to residences</a:t>
            </a:r>
          </a:p>
          <a:p>
            <a:pPr lvl="1"/>
            <a:endParaRPr lang="en-US" dirty="0" smtClean="0"/>
          </a:p>
          <a:p>
            <a:endParaRPr lang="en-US" dirty="0" smtClean="0"/>
          </a:p>
          <a:p>
            <a:pPr marL="0" indent="0">
              <a:buNone/>
            </a:pPr>
            <a:endParaRPr lang="en-US" dirty="0"/>
          </a:p>
        </p:txBody>
      </p:sp>
      <p:sp>
        <p:nvSpPr>
          <p:cNvPr id="8" name="Content Placeholder 7"/>
          <p:cNvSpPr>
            <a:spLocks noGrp="1"/>
          </p:cNvSpPr>
          <p:nvPr>
            <p:ph sz="half" idx="2"/>
          </p:nvPr>
        </p:nvSpPr>
        <p:spPr>
          <a:xfrm>
            <a:off x="6994793" y="1325564"/>
            <a:ext cx="5181600" cy="5440995"/>
          </a:xfrm>
        </p:spPr>
        <p:txBody>
          <a:bodyPr>
            <a:normAutofit/>
          </a:bodyPr>
          <a:lstStyle/>
          <a:p>
            <a:pPr>
              <a:lnSpc>
                <a:spcPct val="150000"/>
              </a:lnSpc>
              <a:spcBef>
                <a:spcPts val="0"/>
              </a:spcBef>
            </a:pPr>
            <a:r>
              <a:rPr lang="en-US" dirty="0" smtClean="0">
                <a:solidFill>
                  <a:srgbClr val="002060"/>
                </a:solidFill>
              </a:rPr>
              <a:t>Distance to stressed habitat</a:t>
            </a:r>
          </a:p>
          <a:p>
            <a:pPr>
              <a:lnSpc>
                <a:spcPct val="150000"/>
              </a:lnSpc>
              <a:spcBef>
                <a:spcPts val="0"/>
              </a:spcBef>
            </a:pPr>
            <a:r>
              <a:rPr lang="en-US" dirty="0" smtClean="0">
                <a:solidFill>
                  <a:srgbClr val="002060"/>
                </a:solidFill>
              </a:rPr>
              <a:t>Years until erosion</a:t>
            </a:r>
          </a:p>
          <a:p>
            <a:pPr>
              <a:lnSpc>
                <a:spcPct val="150000"/>
              </a:lnSpc>
              <a:spcBef>
                <a:spcPts val="0"/>
              </a:spcBef>
            </a:pPr>
            <a:r>
              <a:rPr lang="en-US" dirty="0" smtClean="0">
                <a:solidFill>
                  <a:srgbClr val="002060"/>
                </a:solidFill>
              </a:rPr>
              <a:t>Erosion type</a:t>
            </a:r>
          </a:p>
          <a:p>
            <a:pPr>
              <a:lnSpc>
                <a:spcPct val="150000"/>
              </a:lnSpc>
              <a:spcBef>
                <a:spcPts val="0"/>
              </a:spcBef>
            </a:pPr>
            <a:r>
              <a:rPr lang="en-US" dirty="0" smtClean="0">
                <a:solidFill>
                  <a:srgbClr val="002060"/>
                </a:solidFill>
              </a:rPr>
              <a:t>Erosion factors</a:t>
            </a:r>
          </a:p>
          <a:p>
            <a:pPr>
              <a:lnSpc>
                <a:spcPct val="150000"/>
              </a:lnSpc>
              <a:spcBef>
                <a:spcPts val="0"/>
              </a:spcBef>
            </a:pPr>
            <a:r>
              <a:rPr lang="en-US" dirty="0" smtClean="0">
                <a:solidFill>
                  <a:srgbClr val="002060"/>
                </a:solidFill>
              </a:rPr>
              <a:t>Erosion symptoms</a:t>
            </a:r>
          </a:p>
          <a:p>
            <a:pPr>
              <a:lnSpc>
                <a:spcPct val="150000"/>
              </a:lnSpc>
              <a:spcBef>
                <a:spcPts val="0"/>
              </a:spcBef>
            </a:pPr>
            <a:r>
              <a:rPr lang="en-US" dirty="0" smtClean="0">
                <a:solidFill>
                  <a:srgbClr val="002060"/>
                </a:solidFill>
              </a:rPr>
              <a:t>Soil Class</a:t>
            </a:r>
          </a:p>
          <a:p>
            <a:pPr>
              <a:lnSpc>
                <a:spcPct val="150000"/>
              </a:lnSpc>
              <a:spcBef>
                <a:spcPts val="0"/>
              </a:spcBef>
            </a:pPr>
            <a:r>
              <a:rPr lang="en-US" dirty="0" smtClean="0">
                <a:solidFill>
                  <a:srgbClr val="002060"/>
                </a:solidFill>
              </a:rPr>
              <a:t>Mitigation efforts</a:t>
            </a:r>
            <a:endParaRPr lang="en-US" dirty="0">
              <a:solidFill>
                <a:srgbClr val="002060"/>
              </a:solidFill>
            </a:endParaRPr>
          </a:p>
        </p:txBody>
      </p:sp>
    </p:spTree>
    <p:extLst>
      <p:ext uri="{BB962C8B-B14F-4D97-AF65-F5344CB8AC3E}">
        <p14:creationId xmlns:p14="http://schemas.microsoft.com/office/powerpoint/2010/main" val="409310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3000">
              <a:schemeClr val="accent1">
                <a:lumMod val="0"/>
                <a:lumOff val="100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3252651" y="197341"/>
            <a:ext cx="1168681" cy="222753"/>
          </a:xfrm>
          <a:prstGeom prst="rect">
            <a:avLst/>
          </a:prstGeom>
        </p:spPr>
        <p:txBody>
          <a:bodyPr vert="horz" wrap="square" lIns="0" tIns="0" rIns="0" bIns="0" rtlCol="0">
            <a:spAutoFit/>
          </a:bodyPr>
          <a:lstStyle/>
          <a:p>
            <a:pPr marL="8659"/>
            <a:r>
              <a:rPr sz="682" b="1" spc="7" dirty="0">
                <a:solidFill>
                  <a:prstClr val="black"/>
                </a:solidFill>
                <a:cs typeface="Calibri"/>
              </a:rPr>
              <a:t>W</a:t>
            </a:r>
            <a:r>
              <a:rPr sz="682" b="1" spc="-3" dirty="0">
                <a:solidFill>
                  <a:prstClr val="black"/>
                </a:solidFill>
                <a:cs typeface="Calibri"/>
              </a:rPr>
              <a:t>E</a:t>
            </a:r>
            <a:r>
              <a:rPr sz="682" b="1" spc="7" dirty="0">
                <a:solidFill>
                  <a:prstClr val="black"/>
                </a:solidFill>
                <a:cs typeface="Calibri"/>
              </a:rPr>
              <a:t>A</a:t>
            </a:r>
            <a:r>
              <a:rPr sz="682" b="1" spc="3" dirty="0">
                <a:solidFill>
                  <a:prstClr val="black"/>
                </a:solidFill>
                <a:cs typeface="Calibri"/>
              </a:rPr>
              <a:t>R</a:t>
            </a:r>
            <a:r>
              <a:rPr sz="682" b="1" dirty="0">
                <a:solidFill>
                  <a:prstClr val="black"/>
                </a:solidFill>
                <a:cs typeface="Calibri"/>
              </a:rPr>
              <a:t> Pro</a:t>
            </a:r>
            <a:r>
              <a:rPr sz="682" b="1" spc="3" dirty="0">
                <a:solidFill>
                  <a:prstClr val="black"/>
                </a:solidFill>
                <a:cs typeface="Calibri"/>
              </a:rPr>
              <a:t>je</a:t>
            </a:r>
            <a:r>
              <a:rPr sz="682" b="1" spc="7" dirty="0">
                <a:solidFill>
                  <a:prstClr val="black"/>
                </a:solidFill>
                <a:cs typeface="Calibri"/>
              </a:rPr>
              <a:t>c</a:t>
            </a:r>
            <a:r>
              <a:rPr sz="682" b="1" dirty="0">
                <a:solidFill>
                  <a:prstClr val="black"/>
                </a:solidFill>
                <a:cs typeface="Calibri"/>
              </a:rPr>
              <a:t>t</a:t>
            </a:r>
            <a:endParaRPr sz="682" dirty="0">
              <a:solidFill>
                <a:prstClr val="black"/>
              </a:solidFill>
              <a:cs typeface="Calibri"/>
            </a:endParaRPr>
          </a:p>
          <a:p>
            <a:pPr marL="8659">
              <a:spcBef>
                <a:spcPts val="72"/>
              </a:spcBef>
            </a:pPr>
            <a:r>
              <a:rPr sz="682" b="1" dirty="0">
                <a:solidFill>
                  <a:prstClr val="black"/>
                </a:solidFill>
                <a:cs typeface="Calibri"/>
              </a:rPr>
              <a:t>Si</a:t>
            </a:r>
            <a:r>
              <a:rPr sz="682" b="1" spc="-7" dirty="0">
                <a:solidFill>
                  <a:prstClr val="black"/>
                </a:solidFill>
                <a:cs typeface="Calibri"/>
              </a:rPr>
              <a:t>t</a:t>
            </a:r>
            <a:r>
              <a:rPr sz="682" b="1" spc="7" dirty="0">
                <a:solidFill>
                  <a:prstClr val="black"/>
                </a:solidFill>
                <a:cs typeface="Calibri"/>
              </a:rPr>
              <a:t>e</a:t>
            </a:r>
            <a:r>
              <a:rPr sz="682" b="1" dirty="0">
                <a:solidFill>
                  <a:prstClr val="black"/>
                </a:solidFill>
                <a:cs typeface="Calibri"/>
              </a:rPr>
              <a:t> Inf</a:t>
            </a:r>
            <a:r>
              <a:rPr sz="682" b="1" spc="7" dirty="0">
                <a:solidFill>
                  <a:prstClr val="black"/>
                </a:solidFill>
                <a:cs typeface="Calibri"/>
              </a:rPr>
              <a:t>o</a:t>
            </a:r>
            <a:r>
              <a:rPr sz="682" b="1" spc="3" dirty="0">
                <a:solidFill>
                  <a:prstClr val="black"/>
                </a:solidFill>
                <a:cs typeface="Calibri"/>
              </a:rPr>
              <a:t>rma</a:t>
            </a:r>
            <a:r>
              <a:rPr sz="682" b="1" spc="-7" dirty="0">
                <a:solidFill>
                  <a:prstClr val="black"/>
                </a:solidFill>
                <a:cs typeface="Calibri"/>
              </a:rPr>
              <a:t>t</a:t>
            </a:r>
            <a:r>
              <a:rPr sz="682" b="1" dirty="0">
                <a:solidFill>
                  <a:prstClr val="black"/>
                </a:solidFill>
                <a:cs typeface="Calibri"/>
              </a:rPr>
              <a:t>ion</a:t>
            </a:r>
            <a:r>
              <a:rPr sz="682" b="1" spc="3" dirty="0">
                <a:solidFill>
                  <a:prstClr val="black"/>
                </a:solidFill>
                <a:cs typeface="Calibri"/>
              </a:rPr>
              <a:t> </a:t>
            </a:r>
            <a:r>
              <a:rPr sz="682" b="1" spc="7" dirty="0">
                <a:solidFill>
                  <a:prstClr val="black"/>
                </a:solidFill>
                <a:cs typeface="Calibri"/>
              </a:rPr>
              <a:t>Form</a:t>
            </a:r>
            <a:endParaRPr sz="682" dirty="0">
              <a:solidFill>
                <a:prstClr val="black"/>
              </a:solidFill>
              <a:cs typeface="Calibri"/>
            </a:endParaRPr>
          </a:p>
        </p:txBody>
      </p:sp>
      <p:sp>
        <p:nvSpPr>
          <p:cNvPr id="3" name="object 3"/>
          <p:cNvSpPr txBox="1"/>
          <p:nvPr/>
        </p:nvSpPr>
        <p:spPr>
          <a:xfrm>
            <a:off x="6866226" y="192665"/>
            <a:ext cx="1748270" cy="83869"/>
          </a:xfrm>
          <a:prstGeom prst="rect">
            <a:avLst/>
          </a:prstGeom>
        </p:spPr>
        <p:txBody>
          <a:bodyPr vert="horz" wrap="square" lIns="0" tIns="0" rIns="0" bIns="0" rtlCol="0">
            <a:spAutoFit/>
          </a:bodyPr>
          <a:lstStyle/>
          <a:p>
            <a:pPr marL="8659">
              <a:tabLst>
                <a:tab pos="1739132" algn="l"/>
              </a:tabLst>
            </a:pPr>
            <a:r>
              <a:rPr sz="545" dirty="0">
                <a:solidFill>
                  <a:prstClr val="black"/>
                </a:solidFill>
                <a:cs typeface="Calibri"/>
              </a:rPr>
              <a:t>In</a:t>
            </a:r>
            <a:r>
              <a:rPr sz="545" spc="-3" dirty="0">
                <a:solidFill>
                  <a:prstClr val="black"/>
                </a:solidFill>
                <a:cs typeface="Calibri"/>
              </a:rPr>
              <a:t>sp</a:t>
            </a:r>
            <a:r>
              <a:rPr sz="545" spc="-7" dirty="0">
                <a:solidFill>
                  <a:prstClr val="black"/>
                </a:solidFill>
                <a:cs typeface="Calibri"/>
              </a:rPr>
              <a:t>e</a:t>
            </a:r>
            <a:r>
              <a:rPr sz="545" spc="-3" dirty="0">
                <a:solidFill>
                  <a:prstClr val="black"/>
                </a:solidFill>
                <a:cs typeface="Calibri"/>
              </a:rPr>
              <a:t>c</a:t>
            </a:r>
            <a:r>
              <a:rPr sz="545" spc="-7" dirty="0">
                <a:solidFill>
                  <a:prstClr val="black"/>
                </a:solidFill>
                <a:cs typeface="Calibri"/>
              </a:rPr>
              <a:t>t</a:t>
            </a:r>
            <a:r>
              <a:rPr sz="545" spc="-3" dirty="0">
                <a:solidFill>
                  <a:prstClr val="black"/>
                </a:solidFill>
                <a:cs typeface="Calibri"/>
              </a:rPr>
              <a:t>or</a:t>
            </a:r>
            <a:r>
              <a:rPr sz="545" dirty="0">
                <a:solidFill>
                  <a:prstClr val="black"/>
                </a:solidFill>
                <a:cs typeface="Calibri"/>
              </a:rPr>
              <a:t>s:</a:t>
            </a:r>
            <a:r>
              <a:rPr sz="545" spc="-7" dirty="0">
                <a:solidFill>
                  <a:prstClr val="black"/>
                </a:solidFill>
                <a:cs typeface="Calibri"/>
              </a:rPr>
              <a:t>_</a:t>
            </a:r>
            <a:r>
              <a:rPr sz="545" u="sng" dirty="0">
                <a:solidFill>
                  <a:prstClr val="black"/>
                </a:solidFill>
                <a:cs typeface="Calibri"/>
              </a:rPr>
              <a:t> 	</a:t>
            </a:r>
            <a:endParaRPr sz="545">
              <a:solidFill>
                <a:prstClr val="black"/>
              </a:solidFill>
              <a:cs typeface="Calibri"/>
            </a:endParaRPr>
          </a:p>
        </p:txBody>
      </p:sp>
      <p:sp>
        <p:nvSpPr>
          <p:cNvPr id="4" name="object 4"/>
          <p:cNvSpPr txBox="1"/>
          <p:nvPr/>
        </p:nvSpPr>
        <p:spPr>
          <a:xfrm>
            <a:off x="7024168" y="460750"/>
            <a:ext cx="1590675" cy="83869"/>
          </a:xfrm>
          <a:prstGeom prst="rect">
            <a:avLst/>
          </a:prstGeom>
        </p:spPr>
        <p:txBody>
          <a:bodyPr vert="horz" wrap="square" lIns="0" tIns="0" rIns="0" bIns="0" rtlCol="0">
            <a:spAutoFit/>
          </a:bodyPr>
          <a:lstStyle/>
          <a:p>
            <a:pPr marL="8659">
              <a:tabLst>
                <a:tab pos="1581541" algn="l"/>
              </a:tabLst>
            </a:pPr>
            <a:r>
              <a:rPr sz="545" spc="-3" dirty="0">
                <a:solidFill>
                  <a:prstClr val="black"/>
                </a:solidFill>
                <a:cs typeface="Calibri"/>
              </a:rPr>
              <a:t>D</a:t>
            </a:r>
            <a:r>
              <a:rPr sz="545" dirty="0">
                <a:solidFill>
                  <a:prstClr val="black"/>
                </a:solidFill>
                <a:cs typeface="Calibri"/>
              </a:rPr>
              <a:t>a</a:t>
            </a:r>
            <a:r>
              <a:rPr sz="545" spc="-7" dirty="0">
                <a:solidFill>
                  <a:prstClr val="black"/>
                </a:solidFill>
                <a:cs typeface="Calibri"/>
              </a:rPr>
              <a:t>t</a:t>
            </a:r>
            <a:r>
              <a:rPr sz="545" spc="-3" dirty="0">
                <a:solidFill>
                  <a:prstClr val="black"/>
                </a:solidFill>
                <a:cs typeface="Calibri"/>
              </a:rPr>
              <a:t>e</a:t>
            </a:r>
            <a:r>
              <a:rPr sz="545" dirty="0">
                <a:solidFill>
                  <a:prstClr val="black"/>
                </a:solidFill>
                <a:cs typeface="Calibri"/>
              </a:rPr>
              <a:t>:</a:t>
            </a:r>
            <a:r>
              <a:rPr sz="545" spc="-3" dirty="0">
                <a:solidFill>
                  <a:prstClr val="black"/>
                </a:solidFill>
                <a:cs typeface="Calibri"/>
              </a:rPr>
              <a:t>_</a:t>
            </a:r>
            <a:r>
              <a:rPr sz="545" u="sng" dirty="0">
                <a:solidFill>
                  <a:prstClr val="black"/>
                </a:solidFill>
                <a:cs typeface="Calibri"/>
              </a:rPr>
              <a:t> 	</a:t>
            </a:r>
            <a:endParaRPr sz="545">
              <a:solidFill>
                <a:prstClr val="black"/>
              </a:solidFill>
              <a:cs typeface="Calibri"/>
            </a:endParaRPr>
          </a:p>
        </p:txBody>
      </p:sp>
      <p:sp>
        <p:nvSpPr>
          <p:cNvPr id="6" name="object 6"/>
          <p:cNvSpPr/>
          <p:nvPr/>
        </p:nvSpPr>
        <p:spPr>
          <a:xfrm>
            <a:off x="7184794" y="353046"/>
            <a:ext cx="1405803" cy="0"/>
          </a:xfrm>
          <a:custGeom>
            <a:avLst/>
            <a:gdLst/>
            <a:ahLst/>
            <a:cxnLst/>
            <a:rect l="l" t="t" r="r" b="b"/>
            <a:pathLst>
              <a:path w="2061845">
                <a:moveTo>
                  <a:pt x="0" y="0"/>
                </a:moveTo>
                <a:lnTo>
                  <a:pt x="2061786" y="0"/>
                </a:lnTo>
              </a:path>
            </a:pathLst>
          </a:custGeom>
          <a:ln w="6630">
            <a:solidFill>
              <a:srgbClr val="000000"/>
            </a:solidFill>
          </a:ln>
        </p:spPr>
        <p:txBody>
          <a:bodyPr wrap="square" lIns="0" tIns="0" rIns="0" bIns="0" rtlCol="0"/>
          <a:lstStyle/>
          <a:p>
            <a:endParaRPr sz="1227">
              <a:solidFill>
                <a:prstClr val="black"/>
              </a:solidFill>
            </a:endParaRPr>
          </a:p>
        </p:txBody>
      </p:sp>
      <p:graphicFrame>
        <p:nvGraphicFramePr>
          <p:cNvPr id="5" name="object 5"/>
          <p:cNvGraphicFramePr>
            <a:graphicFrameLocks noGrp="1"/>
          </p:cNvGraphicFramePr>
          <p:nvPr>
            <p:extLst>
              <p:ext uri="{D42A27DB-BD31-4B8C-83A1-F6EECF244321}">
                <p14:modId xmlns:p14="http://schemas.microsoft.com/office/powerpoint/2010/main" val="125863765"/>
              </p:ext>
            </p:extLst>
          </p:nvPr>
        </p:nvGraphicFramePr>
        <p:xfrm>
          <a:off x="3088907" y="548038"/>
          <a:ext cx="5525589" cy="6217531"/>
        </p:xfrm>
        <a:graphic>
          <a:graphicData uri="http://schemas.openxmlformats.org/drawingml/2006/table">
            <a:tbl>
              <a:tblPr firstRow="1" bandRow="1">
                <a:tableStyleId>{2D5ABB26-0587-4C30-8999-92F81FD0307C}</a:tableStyleId>
              </a:tblPr>
              <a:tblGrid>
                <a:gridCol w="1020383"/>
                <a:gridCol w="1020484"/>
                <a:gridCol w="1016774"/>
                <a:gridCol w="1020183"/>
                <a:gridCol w="1447765"/>
              </a:tblGrid>
              <a:tr h="189920">
                <a:tc>
                  <a:txBody>
                    <a:bodyPr/>
                    <a:lstStyle/>
                    <a:p>
                      <a:pPr marL="12700">
                        <a:lnSpc>
                          <a:spcPct val="100000"/>
                        </a:lnSpc>
                      </a:pPr>
                      <a:r>
                        <a:rPr sz="500" b="1" dirty="0">
                          <a:latin typeface="Calibri"/>
                          <a:cs typeface="Calibri"/>
                        </a:rPr>
                        <a:t>C</a:t>
                      </a:r>
                      <a:r>
                        <a:rPr sz="500" b="1" spc="-5" dirty="0">
                          <a:latin typeface="Calibri"/>
                          <a:cs typeface="Calibri"/>
                        </a:rPr>
                        <a:t>o</a:t>
                      </a:r>
                      <a:r>
                        <a:rPr sz="500" b="1" spc="-10" dirty="0">
                          <a:latin typeface="Calibri"/>
                          <a:cs typeface="Calibri"/>
                        </a:rPr>
                        <a:t>mm</a:t>
                      </a:r>
                      <a:r>
                        <a:rPr sz="500" b="1" spc="-5" dirty="0">
                          <a:latin typeface="Calibri"/>
                          <a:cs typeface="Calibri"/>
                        </a:rPr>
                        <a:t>uni</a:t>
                      </a:r>
                      <a:r>
                        <a:rPr sz="500" b="1" spc="5" dirty="0">
                          <a:latin typeface="Calibri"/>
                          <a:cs typeface="Calibri"/>
                        </a:rPr>
                        <a:t>t</a:t>
                      </a:r>
                      <a:r>
                        <a:rPr sz="500" b="1" dirty="0">
                          <a:latin typeface="Calibri"/>
                          <a:cs typeface="Calibri"/>
                        </a:rPr>
                        <a:t>y</a:t>
                      </a:r>
                      <a:endParaRPr sz="500" dirty="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gridSpan="4">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0">
                <a:tc>
                  <a:txBody>
                    <a:bodyPr/>
                    <a:lstStyle/>
                    <a:p>
                      <a:pPr marL="12700">
                        <a:lnSpc>
                          <a:spcPct val="100000"/>
                        </a:lnSpc>
                      </a:pPr>
                      <a:r>
                        <a:rPr sz="500" b="1" spc="-5" dirty="0">
                          <a:latin typeface="Calibri"/>
                          <a:cs typeface="Calibri"/>
                        </a:rPr>
                        <a:t>Si</a:t>
                      </a:r>
                      <a:r>
                        <a:rPr sz="500" b="1" spc="5" dirty="0">
                          <a:latin typeface="Calibri"/>
                          <a:cs typeface="Calibri"/>
                        </a:rPr>
                        <a:t>t</a:t>
                      </a:r>
                      <a:r>
                        <a:rPr sz="500" b="1" dirty="0">
                          <a:latin typeface="Calibri"/>
                          <a:cs typeface="Calibri"/>
                        </a:rPr>
                        <a:t>e</a:t>
                      </a:r>
                      <a:r>
                        <a:rPr sz="500" b="1" spc="-5" dirty="0">
                          <a:latin typeface="Calibri"/>
                          <a:cs typeface="Calibri"/>
                        </a:rPr>
                        <a:t> n</a:t>
                      </a:r>
                      <a:r>
                        <a:rPr sz="500" b="1" dirty="0">
                          <a:latin typeface="Calibri"/>
                          <a:cs typeface="Calibri"/>
                        </a:rPr>
                        <a:t>a</a:t>
                      </a:r>
                      <a:r>
                        <a:rPr sz="500" b="1" spc="-10" dirty="0">
                          <a:latin typeface="Calibri"/>
                          <a:cs typeface="Calibri"/>
                        </a:rPr>
                        <a:t>m</a:t>
                      </a:r>
                      <a:r>
                        <a:rPr sz="500" b="1" dirty="0">
                          <a:latin typeface="Calibri"/>
                          <a:cs typeface="Calibri"/>
                        </a:rPr>
                        <a:t>e</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gridSpan="4">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0">
                <a:tc>
                  <a:txBody>
                    <a:bodyPr/>
                    <a:lstStyle/>
                    <a:p>
                      <a:pPr marL="12700">
                        <a:lnSpc>
                          <a:spcPct val="100000"/>
                        </a:lnSpc>
                      </a:pPr>
                      <a:r>
                        <a:rPr sz="500" b="1" spc="-5" dirty="0">
                          <a:latin typeface="Calibri"/>
                          <a:cs typeface="Calibri"/>
                        </a:rPr>
                        <a:t>Si</a:t>
                      </a:r>
                      <a:r>
                        <a:rPr sz="500" b="1" spc="5" dirty="0">
                          <a:latin typeface="Calibri"/>
                          <a:cs typeface="Calibri"/>
                        </a:rPr>
                        <a:t>t</a:t>
                      </a:r>
                      <a:r>
                        <a:rPr sz="500" b="1" dirty="0">
                          <a:latin typeface="Calibri"/>
                          <a:cs typeface="Calibri"/>
                        </a:rPr>
                        <a:t>e</a:t>
                      </a:r>
                      <a:r>
                        <a:rPr sz="500" b="1" spc="-5" dirty="0">
                          <a:latin typeface="Calibri"/>
                          <a:cs typeface="Calibri"/>
                        </a:rPr>
                        <a:t> </a:t>
                      </a:r>
                      <a:r>
                        <a:rPr sz="500" b="1" dirty="0">
                          <a:latin typeface="Calibri"/>
                          <a:cs typeface="Calibri"/>
                        </a:rPr>
                        <a:t>T</a:t>
                      </a:r>
                      <a:r>
                        <a:rPr sz="500" b="1" spc="-5" dirty="0">
                          <a:latin typeface="Calibri"/>
                          <a:cs typeface="Calibri"/>
                        </a:rPr>
                        <a:t>yp</a:t>
                      </a:r>
                      <a:r>
                        <a:rPr sz="500" b="1" dirty="0">
                          <a:latin typeface="Calibri"/>
                          <a:cs typeface="Calibri"/>
                        </a:rPr>
                        <a:t>e</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gridSpan="3">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a:txBody>
                    <a:bodyPr/>
                    <a:lstStyle/>
                    <a:p>
                      <a:pPr marL="40640">
                        <a:lnSpc>
                          <a:spcPct val="100000"/>
                        </a:lnSpc>
                      </a:pPr>
                      <a:r>
                        <a:rPr sz="400" spc="-5" dirty="0">
                          <a:latin typeface="Calibri"/>
                          <a:cs typeface="Calibri"/>
                        </a:rPr>
                        <a:t>Landf</a:t>
                      </a:r>
                      <a:r>
                        <a:rPr sz="400" dirty="0">
                          <a:latin typeface="Calibri"/>
                          <a:cs typeface="Calibri"/>
                        </a:rPr>
                        <a:t>i</a:t>
                      </a:r>
                      <a:r>
                        <a:rPr sz="400" spc="-5" dirty="0">
                          <a:latin typeface="Calibri"/>
                          <a:cs typeface="Calibri"/>
                        </a:rPr>
                        <a:t>l</a:t>
                      </a:r>
                      <a:r>
                        <a:rPr sz="400" dirty="0">
                          <a:latin typeface="Calibri"/>
                          <a:cs typeface="Calibri"/>
                        </a:rPr>
                        <a:t>l, T</a:t>
                      </a:r>
                      <a:r>
                        <a:rPr sz="400" spc="-5" dirty="0">
                          <a:latin typeface="Calibri"/>
                          <a:cs typeface="Calibri"/>
                        </a:rPr>
                        <a:t>an</a:t>
                      </a:r>
                      <a:r>
                        <a:rPr sz="400" dirty="0">
                          <a:latin typeface="Calibri"/>
                          <a:cs typeface="Calibri"/>
                        </a:rPr>
                        <a:t>k</a:t>
                      </a:r>
                      <a:r>
                        <a:rPr sz="400" spc="10" dirty="0">
                          <a:latin typeface="Calibri"/>
                          <a:cs typeface="Calibri"/>
                        </a:rPr>
                        <a:t> </a:t>
                      </a:r>
                      <a:r>
                        <a:rPr sz="400" spc="-5" dirty="0">
                          <a:latin typeface="Calibri"/>
                          <a:cs typeface="Calibri"/>
                        </a:rPr>
                        <a:t>F</a:t>
                      </a:r>
                      <a:r>
                        <a:rPr sz="400" spc="-10" dirty="0">
                          <a:latin typeface="Calibri"/>
                          <a:cs typeface="Calibri"/>
                        </a:rPr>
                        <a:t>a</a:t>
                      </a:r>
                      <a:r>
                        <a:rPr sz="400" dirty="0">
                          <a:latin typeface="Calibri"/>
                          <a:cs typeface="Calibri"/>
                        </a:rPr>
                        <a:t>r</a:t>
                      </a:r>
                      <a:r>
                        <a:rPr sz="400" spc="5" dirty="0">
                          <a:latin typeface="Calibri"/>
                          <a:cs typeface="Calibri"/>
                        </a:rPr>
                        <a:t>m</a:t>
                      </a:r>
                      <a:r>
                        <a:rPr sz="400" dirty="0">
                          <a:latin typeface="Calibri"/>
                          <a:cs typeface="Calibri"/>
                        </a:rPr>
                        <a:t>,</a:t>
                      </a:r>
                      <a:r>
                        <a:rPr sz="400" spc="5" dirty="0">
                          <a:latin typeface="Calibri"/>
                          <a:cs typeface="Calibri"/>
                        </a:rPr>
                        <a:t> </a:t>
                      </a:r>
                      <a:r>
                        <a:rPr sz="400" spc="-5" dirty="0">
                          <a:latin typeface="Calibri"/>
                          <a:cs typeface="Calibri"/>
                        </a:rPr>
                        <a:t>Dr</a:t>
                      </a:r>
                      <a:r>
                        <a:rPr sz="400" dirty="0">
                          <a:latin typeface="Calibri"/>
                          <a:cs typeface="Calibri"/>
                        </a:rPr>
                        <a:t>um</a:t>
                      </a:r>
                      <a:r>
                        <a:rPr sz="400" spc="10" dirty="0">
                          <a:latin typeface="Calibri"/>
                          <a:cs typeface="Calibri"/>
                        </a:rPr>
                        <a:t> </a:t>
                      </a:r>
                      <a:r>
                        <a:rPr sz="400" spc="-5" dirty="0">
                          <a:latin typeface="Calibri"/>
                          <a:cs typeface="Calibri"/>
                        </a:rPr>
                        <a:t>Du</a:t>
                      </a:r>
                      <a:r>
                        <a:rPr sz="400" spc="5" dirty="0">
                          <a:latin typeface="Calibri"/>
                          <a:cs typeface="Calibri"/>
                        </a:rPr>
                        <a:t>m</a:t>
                      </a:r>
                      <a:r>
                        <a:rPr sz="400" spc="-5" dirty="0">
                          <a:latin typeface="Calibri"/>
                          <a:cs typeface="Calibri"/>
                        </a:rPr>
                        <a:t>p</a:t>
                      </a:r>
                      <a:r>
                        <a:rPr sz="400" dirty="0">
                          <a:latin typeface="Calibri"/>
                          <a:cs typeface="Calibri"/>
                        </a:rPr>
                        <a:t>,</a:t>
                      </a:r>
                      <a:r>
                        <a:rPr sz="400" spc="5" dirty="0">
                          <a:latin typeface="Calibri"/>
                          <a:cs typeface="Calibri"/>
                        </a:rPr>
                        <a:t> </a:t>
                      </a:r>
                      <a:r>
                        <a:rPr sz="400" dirty="0">
                          <a:latin typeface="Calibri"/>
                          <a:cs typeface="Calibri"/>
                        </a:rPr>
                        <a:t>Mi</a:t>
                      </a:r>
                      <a:r>
                        <a:rPr sz="400" spc="-5" dirty="0">
                          <a:latin typeface="Calibri"/>
                          <a:cs typeface="Calibri"/>
                        </a:rPr>
                        <a:t>l</a:t>
                      </a:r>
                      <a:r>
                        <a:rPr sz="400" dirty="0">
                          <a:latin typeface="Calibri"/>
                          <a:cs typeface="Calibri"/>
                        </a:rPr>
                        <a:t>i</a:t>
                      </a:r>
                      <a:r>
                        <a:rPr sz="400" spc="-5" dirty="0">
                          <a:latin typeface="Calibri"/>
                          <a:cs typeface="Calibri"/>
                        </a:rPr>
                        <a:t>ta</a:t>
                      </a:r>
                      <a:r>
                        <a:rPr sz="400" dirty="0">
                          <a:latin typeface="Calibri"/>
                          <a:cs typeface="Calibri"/>
                        </a:rPr>
                        <a:t>ry,</a:t>
                      </a:r>
                      <a:r>
                        <a:rPr sz="400" spc="5" dirty="0">
                          <a:latin typeface="Calibri"/>
                          <a:cs typeface="Calibri"/>
                        </a:rPr>
                        <a:t> </a:t>
                      </a:r>
                      <a:r>
                        <a:rPr sz="400" dirty="0">
                          <a:latin typeface="Calibri"/>
                          <a:cs typeface="Calibri"/>
                        </a:rPr>
                        <a:t>Mining</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r>
              <a:tr h="310990">
                <a:tc>
                  <a:txBody>
                    <a:bodyPr/>
                    <a:lstStyle/>
                    <a:p>
                      <a:pPr marL="12700">
                        <a:lnSpc>
                          <a:spcPct val="100000"/>
                        </a:lnSpc>
                      </a:pPr>
                      <a:r>
                        <a:rPr sz="500" b="1" spc="-5" dirty="0">
                          <a:latin typeface="Calibri"/>
                          <a:cs typeface="Calibri"/>
                        </a:rPr>
                        <a:t>S</a:t>
                      </a:r>
                      <a:r>
                        <a:rPr sz="500" b="1" spc="5" dirty="0">
                          <a:latin typeface="Calibri"/>
                          <a:cs typeface="Calibri"/>
                        </a:rPr>
                        <a:t>t</a:t>
                      </a:r>
                      <a:r>
                        <a:rPr sz="500" b="1" dirty="0">
                          <a:latin typeface="Calibri"/>
                          <a:cs typeface="Calibri"/>
                        </a:rPr>
                        <a:t>a</a:t>
                      </a:r>
                      <a:r>
                        <a:rPr sz="500" b="1" spc="5" dirty="0">
                          <a:latin typeface="Calibri"/>
                          <a:cs typeface="Calibri"/>
                        </a:rPr>
                        <a:t>t</a:t>
                      </a:r>
                      <a:r>
                        <a:rPr sz="500" b="1" spc="-5" dirty="0">
                          <a:latin typeface="Calibri"/>
                          <a:cs typeface="Calibri"/>
                        </a:rPr>
                        <a:t>u</a:t>
                      </a:r>
                      <a:r>
                        <a:rPr sz="500" b="1" dirty="0">
                          <a:latin typeface="Calibri"/>
                          <a:cs typeface="Calibri"/>
                        </a:rPr>
                        <a:t>s</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c gridSpan="3">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a:txBody>
                    <a:bodyPr/>
                    <a:lstStyle/>
                    <a:p>
                      <a:pPr marL="516255" marR="371475" indent="-135890">
                        <a:lnSpc>
                          <a:spcPct val="114100"/>
                        </a:lnSpc>
                      </a:pPr>
                      <a:r>
                        <a:rPr sz="400" dirty="0">
                          <a:latin typeface="Calibri"/>
                          <a:cs typeface="Calibri"/>
                        </a:rPr>
                        <a:t>Ac</a:t>
                      </a:r>
                      <a:r>
                        <a:rPr sz="400" spc="-5" dirty="0">
                          <a:latin typeface="Calibri"/>
                          <a:cs typeface="Calibri"/>
                        </a:rPr>
                        <a:t>t</a:t>
                      </a:r>
                      <a:r>
                        <a:rPr sz="400" dirty="0">
                          <a:latin typeface="Calibri"/>
                          <a:cs typeface="Calibri"/>
                        </a:rPr>
                        <a:t>iv</a:t>
                      </a:r>
                      <a:r>
                        <a:rPr sz="400" spc="-5" dirty="0">
                          <a:latin typeface="Calibri"/>
                          <a:cs typeface="Calibri"/>
                        </a:rPr>
                        <a:t>e/</a:t>
                      </a:r>
                      <a:r>
                        <a:rPr sz="400" dirty="0">
                          <a:latin typeface="Calibri"/>
                          <a:cs typeface="Calibri"/>
                        </a:rPr>
                        <a:t>O</a:t>
                      </a:r>
                      <a:r>
                        <a:rPr sz="400" spc="-5" dirty="0">
                          <a:latin typeface="Calibri"/>
                          <a:cs typeface="Calibri"/>
                        </a:rPr>
                        <a:t>pen</a:t>
                      </a:r>
                      <a:r>
                        <a:rPr sz="400" dirty="0">
                          <a:latin typeface="Calibri"/>
                          <a:cs typeface="Calibri"/>
                        </a:rPr>
                        <a:t>,</a:t>
                      </a:r>
                      <a:r>
                        <a:rPr sz="400" spc="5" dirty="0">
                          <a:latin typeface="Calibri"/>
                          <a:cs typeface="Calibri"/>
                        </a:rPr>
                        <a:t> </a:t>
                      </a:r>
                      <a:r>
                        <a:rPr sz="400" spc="-5" dirty="0">
                          <a:latin typeface="Calibri"/>
                          <a:cs typeface="Calibri"/>
                        </a:rPr>
                        <a:t>Co</a:t>
                      </a:r>
                      <a:r>
                        <a:rPr sz="400" dirty="0">
                          <a:latin typeface="Calibri"/>
                          <a:cs typeface="Calibri"/>
                        </a:rPr>
                        <a:t>v</a:t>
                      </a:r>
                      <a:r>
                        <a:rPr sz="400" spc="-5" dirty="0">
                          <a:latin typeface="Calibri"/>
                          <a:cs typeface="Calibri"/>
                        </a:rPr>
                        <a:t>e</a:t>
                      </a:r>
                      <a:r>
                        <a:rPr sz="400" dirty="0">
                          <a:latin typeface="Calibri"/>
                          <a:cs typeface="Calibri"/>
                        </a:rPr>
                        <a:t>r</a:t>
                      </a:r>
                      <a:r>
                        <a:rPr sz="400" spc="-5" dirty="0">
                          <a:latin typeface="Calibri"/>
                          <a:cs typeface="Calibri"/>
                        </a:rPr>
                        <a:t>ed/C</a:t>
                      </a:r>
                      <a:r>
                        <a:rPr sz="400" dirty="0">
                          <a:latin typeface="Calibri"/>
                          <a:cs typeface="Calibri"/>
                        </a:rPr>
                        <a:t>lo</a:t>
                      </a:r>
                      <a:r>
                        <a:rPr sz="400" spc="-10" dirty="0">
                          <a:latin typeface="Calibri"/>
                          <a:cs typeface="Calibri"/>
                        </a:rPr>
                        <a:t>s</a:t>
                      </a:r>
                      <a:r>
                        <a:rPr sz="400" spc="-5" dirty="0">
                          <a:latin typeface="Calibri"/>
                          <a:cs typeface="Calibri"/>
                        </a:rPr>
                        <a:t>ed, </a:t>
                      </a:r>
                      <a:r>
                        <a:rPr sz="400" dirty="0">
                          <a:latin typeface="Calibri"/>
                          <a:cs typeface="Calibri"/>
                        </a:rPr>
                        <a:t>R</a:t>
                      </a:r>
                      <a:r>
                        <a:rPr sz="400" spc="-5" dirty="0">
                          <a:latin typeface="Calibri"/>
                          <a:cs typeface="Calibri"/>
                        </a:rPr>
                        <a:t>e</a:t>
                      </a:r>
                      <a:r>
                        <a:rPr sz="400" spc="5" dirty="0">
                          <a:latin typeface="Calibri"/>
                          <a:cs typeface="Calibri"/>
                        </a:rPr>
                        <a:t>m</a:t>
                      </a:r>
                      <a:r>
                        <a:rPr sz="400" spc="-5" dirty="0">
                          <a:latin typeface="Calibri"/>
                          <a:cs typeface="Calibri"/>
                        </a:rPr>
                        <a:t>o</a:t>
                      </a:r>
                      <a:r>
                        <a:rPr sz="400" dirty="0">
                          <a:latin typeface="Calibri"/>
                          <a:cs typeface="Calibri"/>
                        </a:rPr>
                        <a:t>v</a:t>
                      </a:r>
                      <a:r>
                        <a:rPr sz="400" spc="-5" dirty="0">
                          <a:latin typeface="Calibri"/>
                          <a:cs typeface="Calibri"/>
                        </a:rPr>
                        <a:t>ed/Re</a:t>
                      </a:r>
                      <a:r>
                        <a:rPr sz="400" spc="5" dirty="0">
                          <a:latin typeface="Calibri"/>
                          <a:cs typeface="Calibri"/>
                        </a:rPr>
                        <a:t>m</a:t>
                      </a:r>
                      <a:r>
                        <a:rPr sz="400" spc="-5" dirty="0">
                          <a:latin typeface="Calibri"/>
                          <a:cs typeface="Calibri"/>
                        </a:rPr>
                        <a:t>edia</a:t>
                      </a:r>
                      <a:r>
                        <a:rPr sz="400" dirty="0">
                          <a:latin typeface="Calibri"/>
                          <a:cs typeface="Calibri"/>
                        </a:rPr>
                        <a:t>t</a:t>
                      </a:r>
                      <a:r>
                        <a:rPr sz="400" spc="-10" dirty="0">
                          <a:latin typeface="Calibri"/>
                          <a:cs typeface="Calibri"/>
                        </a:rPr>
                        <a:t>e</a:t>
                      </a:r>
                      <a:r>
                        <a:rPr sz="400" dirty="0">
                          <a:latin typeface="Calibri"/>
                          <a:cs typeface="Calibri"/>
                        </a:rPr>
                        <a:t>d</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r>
              <a:tr h="97909">
                <a:tc gridSpan="5">
                  <a:txBody>
                    <a:bodyPr/>
                    <a:lstStyle/>
                    <a:p>
                      <a:pPr marL="12700">
                        <a:lnSpc>
                          <a:spcPct val="100000"/>
                        </a:lnSpc>
                      </a:pPr>
                      <a:r>
                        <a:rPr sz="500" b="1" spc="-5" dirty="0">
                          <a:latin typeface="Calibri"/>
                          <a:cs typeface="Calibri"/>
                        </a:rPr>
                        <a:t>Loc</a:t>
                      </a:r>
                      <a:r>
                        <a:rPr sz="500" b="1" dirty="0">
                          <a:latin typeface="Calibri"/>
                          <a:cs typeface="Calibri"/>
                        </a:rPr>
                        <a:t>a</a:t>
                      </a:r>
                      <a:r>
                        <a:rPr sz="500" b="1" spc="5" dirty="0">
                          <a:latin typeface="Calibri"/>
                          <a:cs typeface="Calibri"/>
                        </a:rPr>
                        <a:t>t</a:t>
                      </a:r>
                      <a:r>
                        <a:rPr sz="500" b="1" spc="-5" dirty="0">
                          <a:latin typeface="Calibri"/>
                          <a:cs typeface="Calibri"/>
                        </a:rPr>
                        <a:t>io</a:t>
                      </a:r>
                      <a:r>
                        <a:rPr sz="500" b="1" dirty="0">
                          <a:latin typeface="Calibri"/>
                          <a:cs typeface="Calibri"/>
                        </a:rPr>
                        <a:t>n</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1">
                <a:tc gridSpan="5">
                  <a:txBody>
                    <a:bodyPr/>
                    <a:lstStyle/>
                    <a:p>
                      <a:pPr marL="12700">
                        <a:lnSpc>
                          <a:spcPct val="100000"/>
                        </a:lnSpc>
                        <a:tabLst>
                          <a:tab pos="2149475" algn="l"/>
                          <a:tab pos="3886200" algn="l"/>
                        </a:tabLst>
                      </a:pPr>
                      <a:r>
                        <a:rPr sz="500" spc="-5" dirty="0">
                          <a:latin typeface="Calibri"/>
                          <a:cs typeface="Calibri"/>
                        </a:rPr>
                        <a:t>L</a:t>
                      </a:r>
                      <a:r>
                        <a:rPr sz="500" dirty="0">
                          <a:latin typeface="Calibri"/>
                          <a:cs typeface="Calibri"/>
                        </a:rPr>
                        <a:t>at</a:t>
                      </a:r>
                      <a:r>
                        <a:rPr sz="500" spc="-5" dirty="0">
                          <a:latin typeface="Calibri"/>
                          <a:cs typeface="Calibri"/>
                        </a:rPr>
                        <a:t>i</a:t>
                      </a:r>
                      <a:r>
                        <a:rPr sz="500" dirty="0">
                          <a:latin typeface="Calibri"/>
                          <a:cs typeface="Calibri"/>
                        </a:rPr>
                        <a:t>tude:	</a:t>
                      </a:r>
                      <a:r>
                        <a:rPr sz="500" spc="-5" dirty="0">
                          <a:latin typeface="Calibri"/>
                          <a:cs typeface="Calibri"/>
                        </a:rPr>
                        <a:t>L</a:t>
                      </a:r>
                      <a:r>
                        <a:rPr sz="500" dirty="0">
                          <a:latin typeface="Calibri"/>
                          <a:cs typeface="Calibri"/>
                        </a:rPr>
                        <a:t>on</a:t>
                      </a:r>
                      <a:r>
                        <a:rPr sz="500" spc="-5" dirty="0">
                          <a:latin typeface="Calibri"/>
                          <a:cs typeface="Calibri"/>
                        </a:rPr>
                        <a:t>gi</a:t>
                      </a:r>
                      <a:r>
                        <a:rPr sz="500" dirty="0">
                          <a:latin typeface="Calibri"/>
                          <a:cs typeface="Calibri"/>
                        </a:rPr>
                        <a:t>tude:	</a:t>
                      </a:r>
                      <a:r>
                        <a:rPr sz="800" baseline="3703" dirty="0">
                          <a:latin typeface="Calibri"/>
                          <a:cs typeface="Calibri"/>
                        </a:rPr>
                        <a:t>GPS</a:t>
                      </a:r>
                      <a:r>
                        <a:rPr sz="800" spc="-15" baseline="3703" dirty="0">
                          <a:latin typeface="Calibri"/>
                          <a:cs typeface="Calibri"/>
                        </a:rPr>
                        <a:t> </a:t>
                      </a:r>
                      <a:r>
                        <a:rPr sz="800" baseline="3703" dirty="0">
                          <a:latin typeface="Calibri"/>
                          <a:cs typeface="Calibri"/>
                        </a:rPr>
                        <a:t>Po</a:t>
                      </a:r>
                      <a:r>
                        <a:rPr sz="800" spc="-7" baseline="3703" dirty="0">
                          <a:latin typeface="Calibri"/>
                          <a:cs typeface="Calibri"/>
                        </a:rPr>
                        <a:t>i</a:t>
                      </a:r>
                      <a:r>
                        <a:rPr sz="800" baseline="3703" dirty="0">
                          <a:latin typeface="Calibri"/>
                          <a:cs typeface="Calibri"/>
                        </a:rPr>
                        <a:t>nt I</a:t>
                      </a:r>
                      <a:r>
                        <a:rPr sz="800" spc="-7" baseline="3703" dirty="0">
                          <a:latin typeface="Calibri"/>
                          <a:cs typeface="Calibri"/>
                        </a:rPr>
                        <a:t>D's:</a:t>
                      </a:r>
                      <a:endParaRPr sz="800" baseline="3703">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39734">
                <a:tc gridSpan="5">
                  <a:txBody>
                    <a:bodyPr/>
                    <a:lstStyle/>
                    <a:p>
                      <a:pPr marL="12700">
                        <a:lnSpc>
                          <a:spcPct val="100000"/>
                        </a:lnSpc>
                      </a:pPr>
                      <a:r>
                        <a:rPr sz="500" b="1" spc="-5" dirty="0">
                          <a:latin typeface="Calibri"/>
                          <a:cs typeface="Calibri"/>
                        </a:rPr>
                        <a:t>De</a:t>
                      </a:r>
                      <a:r>
                        <a:rPr sz="500" b="1" dirty="0">
                          <a:latin typeface="Calibri"/>
                          <a:cs typeface="Calibri"/>
                        </a:rPr>
                        <a:t>s</a:t>
                      </a:r>
                      <a:r>
                        <a:rPr sz="500" b="1" spc="-5" dirty="0">
                          <a:latin typeface="Calibri"/>
                          <a:cs typeface="Calibri"/>
                        </a:rPr>
                        <a:t>crip</a:t>
                      </a:r>
                      <a:r>
                        <a:rPr sz="500" b="1" spc="5" dirty="0">
                          <a:latin typeface="Calibri"/>
                          <a:cs typeface="Calibri"/>
                        </a:rPr>
                        <a:t>t</a:t>
                      </a:r>
                      <a:r>
                        <a:rPr sz="500" b="1" spc="-5" dirty="0">
                          <a:latin typeface="Calibri"/>
                          <a:cs typeface="Calibri"/>
                        </a:rPr>
                        <a:t>ion</a:t>
                      </a:r>
                      <a:r>
                        <a:rPr sz="500" b="1" dirty="0">
                          <a:latin typeface="Calibri"/>
                          <a:cs typeface="Calibri"/>
                        </a:rPr>
                        <a:t>:</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0">
                <a:tc gridSpan="2">
                  <a:txBody>
                    <a:bodyPr/>
                    <a:lstStyle/>
                    <a:p>
                      <a:pPr marL="12700">
                        <a:lnSpc>
                          <a:spcPct val="100000"/>
                        </a:lnSpc>
                      </a:pPr>
                      <a:r>
                        <a:rPr sz="500" dirty="0">
                          <a:latin typeface="Calibri"/>
                          <a:cs typeface="Calibri"/>
                        </a:rPr>
                        <a:t>A</a:t>
                      </a:r>
                      <a:r>
                        <a:rPr sz="500" spc="5" dirty="0">
                          <a:latin typeface="Calibri"/>
                          <a:cs typeface="Calibri"/>
                        </a:rPr>
                        <a:t>p</a:t>
                      </a:r>
                      <a:r>
                        <a:rPr sz="500" dirty="0">
                          <a:latin typeface="Calibri"/>
                          <a:cs typeface="Calibri"/>
                        </a:rPr>
                        <a:t>prox. </a:t>
                      </a:r>
                      <a:r>
                        <a:rPr sz="500" spc="-10" dirty="0">
                          <a:latin typeface="Calibri"/>
                          <a:cs typeface="Calibri"/>
                        </a:rPr>
                        <a:t>S</a:t>
                      </a:r>
                      <a:r>
                        <a:rPr sz="500" spc="-5" dirty="0">
                          <a:latin typeface="Calibri"/>
                          <a:cs typeface="Calibri"/>
                        </a:rPr>
                        <a:t>i</a:t>
                      </a:r>
                      <a:r>
                        <a:rPr sz="500" spc="-10" dirty="0">
                          <a:latin typeface="Calibri"/>
                          <a:cs typeface="Calibri"/>
                        </a:rPr>
                        <a:t>z</a:t>
                      </a:r>
                      <a:r>
                        <a:rPr sz="500" dirty="0">
                          <a:latin typeface="Calibri"/>
                          <a:cs typeface="Calibri"/>
                        </a:rPr>
                        <a:t>e</a:t>
                      </a:r>
                      <a:r>
                        <a:rPr sz="500" spc="-5" dirty="0">
                          <a:latin typeface="Calibri"/>
                          <a:cs typeface="Calibri"/>
                        </a:rPr>
                        <a:t> </a:t>
                      </a:r>
                      <a:r>
                        <a:rPr sz="500" dirty="0">
                          <a:latin typeface="Calibri"/>
                          <a:cs typeface="Calibri"/>
                        </a:rPr>
                        <a:t>(a</a:t>
                      </a:r>
                      <a:r>
                        <a:rPr sz="500" spc="-5" dirty="0">
                          <a:latin typeface="Calibri"/>
                          <a:cs typeface="Calibri"/>
                        </a:rPr>
                        <a:t>c</a:t>
                      </a:r>
                      <a:r>
                        <a:rPr sz="500" dirty="0">
                          <a:latin typeface="Calibri"/>
                          <a:cs typeface="Calibri"/>
                        </a:rPr>
                        <a:t>res):</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5" dirty="0">
                          <a:latin typeface="Calibri"/>
                          <a:cs typeface="Calibri"/>
                        </a:rPr>
                        <a:t>Y</a:t>
                      </a:r>
                      <a:r>
                        <a:rPr sz="500" dirty="0">
                          <a:latin typeface="Calibri"/>
                          <a:cs typeface="Calibri"/>
                        </a:rPr>
                        <a:t>ears</a:t>
                      </a:r>
                      <a:r>
                        <a:rPr sz="500" spc="-5" dirty="0">
                          <a:latin typeface="Calibri"/>
                          <a:cs typeface="Calibri"/>
                        </a:rPr>
                        <a:t> </a:t>
                      </a:r>
                      <a:r>
                        <a:rPr sz="500" dirty="0">
                          <a:latin typeface="Calibri"/>
                          <a:cs typeface="Calibri"/>
                        </a:rPr>
                        <a:t>Ope</a:t>
                      </a:r>
                      <a:r>
                        <a:rPr sz="500" spc="5" dirty="0">
                          <a:latin typeface="Calibri"/>
                          <a:cs typeface="Calibri"/>
                        </a:rPr>
                        <a:t>r</a:t>
                      </a:r>
                      <a:r>
                        <a:rPr sz="500" dirty="0">
                          <a:latin typeface="Calibri"/>
                          <a:cs typeface="Calibri"/>
                        </a:rPr>
                        <a:t>ate</a:t>
                      </a:r>
                      <a:r>
                        <a:rPr sz="500" spc="5" dirty="0">
                          <a:latin typeface="Calibri"/>
                          <a:cs typeface="Calibri"/>
                        </a:rPr>
                        <a:t>d</a:t>
                      </a:r>
                      <a:r>
                        <a:rPr sz="500" dirty="0">
                          <a:latin typeface="Calibri"/>
                          <a:cs typeface="Calibri"/>
                        </a:rPr>
                        <a: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r>
              <a:tr h="389279">
                <a:tc gridSpan="4">
                  <a:txBody>
                    <a:bodyPr/>
                    <a:lstStyle/>
                    <a:p>
                      <a:pPr marL="12700">
                        <a:lnSpc>
                          <a:spcPct val="100000"/>
                        </a:lnSpc>
                      </a:pPr>
                      <a:r>
                        <a:rPr sz="500" b="1" spc="-5" dirty="0">
                          <a:latin typeface="Calibri"/>
                          <a:cs typeface="Calibri"/>
                        </a:rPr>
                        <a:t>Po</a:t>
                      </a:r>
                      <a:r>
                        <a:rPr sz="500" b="1" dirty="0">
                          <a:latin typeface="Calibri"/>
                          <a:cs typeface="Calibri"/>
                        </a:rPr>
                        <a:t>ss</a:t>
                      </a:r>
                      <a:r>
                        <a:rPr sz="500" b="1" spc="-5" dirty="0">
                          <a:latin typeface="Calibri"/>
                          <a:cs typeface="Calibri"/>
                        </a:rPr>
                        <a:t>ibl</a:t>
                      </a:r>
                      <a:r>
                        <a:rPr sz="500" b="1" dirty="0">
                          <a:latin typeface="Calibri"/>
                          <a:cs typeface="Calibri"/>
                        </a:rPr>
                        <a:t>e</a:t>
                      </a:r>
                      <a:r>
                        <a:rPr sz="500" b="1" spc="-5" dirty="0">
                          <a:latin typeface="Calibri"/>
                          <a:cs typeface="Calibri"/>
                        </a:rPr>
                        <a:t> </a:t>
                      </a:r>
                      <a:r>
                        <a:rPr sz="500" b="1" dirty="0">
                          <a:latin typeface="Calibri"/>
                          <a:cs typeface="Calibri"/>
                        </a:rPr>
                        <a:t>C</a:t>
                      </a:r>
                      <a:r>
                        <a:rPr sz="500" b="1" spc="-5" dirty="0">
                          <a:latin typeface="Calibri"/>
                          <a:cs typeface="Calibri"/>
                        </a:rPr>
                        <a:t>on</a:t>
                      </a:r>
                      <a:r>
                        <a:rPr sz="500" b="1" spc="5" dirty="0">
                          <a:latin typeface="Calibri"/>
                          <a:cs typeface="Calibri"/>
                        </a:rPr>
                        <a:t>t</a:t>
                      </a:r>
                      <a:r>
                        <a:rPr sz="500" b="1" dirty="0">
                          <a:latin typeface="Calibri"/>
                          <a:cs typeface="Calibri"/>
                        </a:rPr>
                        <a:t>a</a:t>
                      </a:r>
                      <a:r>
                        <a:rPr sz="500" b="1" spc="-10" dirty="0">
                          <a:latin typeface="Calibri"/>
                          <a:cs typeface="Calibri"/>
                        </a:rPr>
                        <a:t>m</a:t>
                      </a:r>
                      <a:r>
                        <a:rPr sz="500" b="1" spc="-5" dirty="0">
                          <a:latin typeface="Calibri"/>
                          <a:cs typeface="Calibri"/>
                        </a:rPr>
                        <a:t>in</a:t>
                      </a:r>
                      <a:r>
                        <a:rPr sz="500" b="1" dirty="0">
                          <a:latin typeface="Calibri"/>
                          <a:cs typeface="Calibri"/>
                        </a:rPr>
                        <a:t>a</a:t>
                      </a:r>
                      <a:r>
                        <a:rPr sz="500" b="1" spc="-5" dirty="0">
                          <a:latin typeface="Calibri"/>
                          <a:cs typeface="Calibri"/>
                        </a:rPr>
                        <a:t>n</a:t>
                      </a:r>
                      <a:r>
                        <a:rPr sz="500" b="1" spc="5" dirty="0">
                          <a:latin typeface="Calibri"/>
                          <a:cs typeface="Calibri"/>
                        </a:rPr>
                        <a:t>t</a:t>
                      </a:r>
                      <a:r>
                        <a:rPr sz="500" b="1" dirty="0">
                          <a:latin typeface="Calibri"/>
                          <a:cs typeface="Calibri"/>
                        </a:rPr>
                        <a:t>s:</a:t>
                      </a:r>
                      <a:endParaRPr sz="500" dirty="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61594" marR="50800" algn="ctr">
                        <a:lnSpc>
                          <a:spcPct val="113799"/>
                        </a:lnSpc>
                      </a:pPr>
                      <a:r>
                        <a:rPr sz="400" dirty="0">
                          <a:latin typeface="Calibri"/>
                          <a:cs typeface="Calibri"/>
                        </a:rPr>
                        <a:t>M</a:t>
                      </a:r>
                      <a:r>
                        <a:rPr sz="400" spc="-5" dirty="0">
                          <a:latin typeface="Calibri"/>
                          <a:cs typeface="Calibri"/>
                        </a:rPr>
                        <a:t>unicipa</a:t>
                      </a:r>
                      <a:r>
                        <a:rPr sz="400" dirty="0">
                          <a:latin typeface="Calibri"/>
                          <a:cs typeface="Calibri"/>
                        </a:rPr>
                        <a:t>l</a:t>
                      </a:r>
                      <a:r>
                        <a:rPr sz="400" spc="5" dirty="0">
                          <a:latin typeface="Calibri"/>
                          <a:cs typeface="Calibri"/>
                        </a:rPr>
                        <a:t> </a:t>
                      </a:r>
                      <a:r>
                        <a:rPr sz="400" dirty="0">
                          <a:latin typeface="Calibri"/>
                          <a:cs typeface="Calibri"/>
                        </a:rPr>
                        <a:t>W</a:t>
                      </a:r>
                      <a:r>
                        <a:rPr sz="400" spc="-5" dirty="0">
                          <a:latin typeface="Calibri"/>
                          <a:cs typeface="Calibri"/>
                        </a:rPr>
                        <a:t>as</a:t>
                      </a:r>
                      <a:r>
                        <a:rPr sz="400" dirty="0">
                          <a:latin typeface="Calibri"/>
                          <a:cs typeface="Calibri"/>
                        </a:rPr>
                        <a:t>t</a:t>
                      </a:r>
                      <a:r>
                        <a:rPr sz="400" spc="-10" dirty="0">
                          <a:latin typeface="Calibri"/>
                          <a:cs typeface="Calibri"/>
                        </a:rPr>
                        <a:t>e</a:t>
                      </a:r>
                      <a:r>
                        <a:rPr sz="400" dirty="0">
                          <a:latin typeface="Calibri"/>
                          <a:cs typeface="Calibri"/>
                        </a:rPr>
                        <a:t>,</a:t>
                      </a:r>
                      <a:r>
                        <a:rPr sz="400" spc="5" dirty="0">
                          <a:latin typeface="Calibri"/>
                          <a:cs typeface="Calibri"/>
                        </a:rPr>
                        <a:t> </a:t>
                      </a:r>
                      <a:r>
                        <a:rPr sz="400" spc="-5" dirty="0">
                          <a:latin typeface="Calibri"/>
                          <a:cs typeface="Calibri"/>
                        </a:rPr>
                        <a:t>Fue</a:t>
                      </a:r>
                      <a:r>
                        <a:rPr sz="400" dirty="0">
                          <a:latin typeface="Calibri"/>
                          <a:cs typeface="Calibri"/>
                        </a:rPr>
                        <a:t>l</a:t>
                      </a:r>
                      <a:r>
                        <a:rPr sz="400" spc="-5" dirty="0">
                          <a:latin typeface="Calibri"/>
                          <a:cs typeface="Calibri"/>
                        </a:rPr>
                        <a:t>s</a:t>
                      </a:r>
                      <a:r>
                        <a:rPr sz="400" dirty="0">
                          <a:latin typeface="Calibri"/>
                          <a:cs typeface="Calibri"/>
                        </a:rPr>
                        <a:t>,</a:t>
                      </a:r>
                      <a:r>
                        <a:rPr sz="400" spc="5" dirty="0">
                          <a:latin typeface="Calibri"/>
                          <a:cs typeface="Calibri"/>
                        </a:rPr>
                        <a:t> </a:t>
                      </a:r>
                      <a:r>
                        <a:rPr sz="400" dirty="0">
                          <a:latin typeface="Calibri"/>
                          <a:cs typeface="Calibri"/>
                        </a:rPr>
                        <a:t>Mining</a:t>
                      </a:r>
                      <a:r>
                        <a:rPr sz="400" spc="5" dirty="0">
                          <a:latin typeface="Calibri"/>
                          <a:cs typeface="Calibri"/>
                        </a:rPr>
                        <a:t> </a:t>
                      </a:r>
                      <a:r>
                        <a:rPr sz="400" dirty="0">
                          <a:latin typeface="Calibri"/>
                          <a:cs typeface="Calibri"/>
                        </a:rPr>
                        <a:t>W</a:t>
                      </a:r>
                      <a:r>
                        <a:rPr sz="400" spc="-5" dirty="0">
                          <a:latin typeface="Calibri"/>
                          <a:cs typeface="Calibri"/>
                        </a:rPr>
                        <a:t>as</a:t>
                      </a:r>
                      <a:r>
                        <a:rPr sz="400" dirty="0">
                          <a:latin typeface="Calibri"/>
                          <a:cs typeface="Calibri"/>
                        </a:rPr>
                        <a:t>t</a:t>
                      </a:r>
                      <a:r>
                        <a:rPr sz="400" spc="-10" dirty="0">
                          <a:latin typeface="Calibri"/>
                          <a:cs typeface="Calibri"/>
                        </a:rPr>
                        <a:t>e</a:t>
                      </a:r>
                      <a:r>
                        <a:rPr sz="400" dirty="0">
                          <a:latin typeface="Calibri"/>
                          <a:cs typeface="Calibri"/>
                        </a:rPr>
                        <a:t>, </a:t>
                      </a:r>
                      <a:r>
                        <a:rPr sz="400" spc="-5" dirty="0">
                          <a:latin typeface="Calibri"/>
                          <a:cs typeface="Calibri"/>
                        </a:rPr>
                        <a:t>C</a:t>
                      </a:r>
                      <a:r>
                        <a:rPr sz="400" dirty="0">
                          <a:latin typeface="Calibri"/>
                          <a:cs typeface="Calibri"/>
                        </a:rPr>
                        <a:t>&amp;D/A</a:t>
                      </a:r>
                      <a:r>
                        <a:rPr sz="400" spc="-5" dirty="0">
                          <a:latin typeface="Calibri"/>
                          <a:cs typeface="Calibri"/>
                        </a:rPr>
                        <a:t>sbes</a:t>
                      </a:r>
                      <a:r>
                        <a:rPr sz="400" dirty="0">
                          <a:latin typeface="Calibri"/>
                          <a:cs typeface="Calibri"/>
                        </a:rPr>
                        <a:t>to</a:t>
                      </a:r>
                      <a:r>
                        <a:rPr sz="400" spc="-10" dirty="0">
                          <a:latin typeface="Calibri"/>
                          <a:cs typeface="Calibri"/>
                        </a:rPr>
                        <a:t>s</a:t>
                      </a:r>
                      <a:r>
                        <a:rPr sz="400" dirty="0">
                          <a:latin typeface="Calibri"/>
                          <a:cs typeface="Calibri"/>
                        </a:rPr>
                        <a:t>,</a:t>
                      </a:r>
                      <a:r>
                        <a:rPr sz="400" spc="5" dirty="0">
                          <a:latin typeface="Calibri"/>
                          <a:cs typeface="Calibri"/>
                        </a:rPr>
                        <a:t> </a:t>
                      </a:r>
                      <a:r>
                        <a:rPr sz="400" dirty="0">
                          <a:latin typeface="Calibri"/>
                          <a:cs typeface="Calibri"/>
                        </a:rPr>
                        <a:t>Mi</a:t>
                      </a:r>
                      <a:r>
                        <a:rPr sz="400" spc="-5" dirty="0">
                          <a:latin typeface="Calibri"/>
                          <a:cs typeface="Calibri"/>
                        </a:rPr>
                        <a:t>l</a:t>
                      </a:r>
                      <a:r>
                        <a:rPr sz="400" dirty="0">
                          <a:latin typeface="Calibri"/>
                          <a:cs typeface="Calibri"/>
                        </a:rPr>
                        <a:t>i</a:t>
                      </a:r>
                      <a:r>
                        <a:rPr sz="400" spc="-5" dirty="0">
                          <a:latin typeface="Calibri"/>
                          <a:cs typeface="Calibri"/>
                        </a:rPr>
                        <a:t>ta</a:t>
                      </a:r>
                      <a:r>
                        <a:rPr sz="400" dirty="0">
                          <a:latin typeface="Calibri"/>
                          <a:cs typeface="Calibri"/>
                        </a:rPr>
                        <a:t>ry</a:t>
                      </a:r>
                      <a:r>
                        <a:rPr sz="400" spc="10" dirty="0">
                          <a:latin typeface="Calibri"/>
                          <a:cs typeface="Calibri"/>
                        </a:rPr>
                        <a:t> </a:t>
                      </a:r>
                      <a:r>
                        <a:rPr sz="400" dirty="0">
                          <a:latin typeface="Calibri"/>
                          <a:cs typeface="Calibri"/>
                        </a:rPr>
                        <a:t>W</a:t>
                      </a:r>
                      <a:r>
                        <a:rPr sz="400" spc="-5" dirty="0">
                          <a:latin typeface="Calibri"/>
                          <a:cs typeface="Calibri"/>
                        </a:rPr>
                        <a:t>as</a:t>
                      </a:r>
                      <a:r>
                        <a:rPr sz="400" dirty="0">
                          <a:latin typeface="Calibri"/>
                          <a:cs typeface="Calibri"/>
                        </a:rPr>
                        <a:t>t</a:t>
                      </a:r>
                      <a:r>
                        <a:rPr sz="400" spc="-10" dirty="0">
                          <a:latin typeface="Calibri"/>
                          <a:cs typeface="Calibri"/>
                        </a:rPr>
                        <a:t>e</a:t>
                      </a:r>
                      <a:r>
                        <a:rPr sz="400" dirty="0">
                          <a:latin typeface="Calibri"/>
                          <a:cs typeface="Calibri"/>
                        </a:rPr>
                        <a:t>,</a:t>
                      </a:r>
                      <a:r>
                        <a:rPr sz="400" spc="5" dirty="0">
                          <a:latin typeface="Calibri"/>
                          <a:cs typeface="Calibri"/>
                        </a:rPr>
                        <a:t> </a:t>
                      </a:r>
                      <a:r>
                        <a:rPr sz="400" spc="-5" dirty="0">
                          <a:latin typeface="Calibri"/>
                          <a:cs typeface="Calibri"/>
                        </a:rPr>
                        <a:t>Ind</a:t>
                      </a:r>
                      <a:r>
                        <a:rPr sz="400" dirty="0">
                          <a:latin typeface="Calibri"/>
                          <a:cs typeface="Calibri"/>
                        </a:rPr>
                        <a:t>u</a:t>
                      </a:r>
                      <a:r>
                        <a:rPr sz="400" spc="-5" dirty="0">
                          <a:latin typeface="Calibri"/>
                          <a:cs typeface="Calibri"/>
                        </a:rPr>
                        <a:t>s</a:t>
                      </a:r>
                      <a:r>
                        <a:rPr sz="400" dirty="0">
                          <a:latin typeface="Calibri"/>
                          <a:cs typeface="Calibri"/>
                        </a:rPr>
                        <a:t>tri</a:t>
                      </a:r>
                      <a:r>
                        <a:rPr sz="400" spc="-5" dirty="0">
                          <a:latin typeface="Calibri"/>
                          <a:cs typeface="Calibri"/>
                        </a:rPr>
                        <a:t>a</a:t>
                      </a:r>
                      <a:r>
                        <a:rPr sz="400" dirty="0">
                          <a:latin typeface="Calibri"/>
                          <a:cs typeface="Calibri"/>
                        </a:rPr>
                        <a:t>l</a:t>
                      </a:r>
                      <a:r>
                        <a:rPr sz="400" spc="5" dirty="0">
                          <a:latin typeface="Calibri"/>
                          <a:cs typeface="Calibri"/>
                        </a:rPr>
                        <a:t> </a:t>
                      </a:r>
                      <a:r>
                        <a:rPr sz="400" dirty="0">
                          <a:latin typeface="Calibri"/>
                          <a:cs typeface="Calibri"/>
                        </a:rPr>
                        <a:t>W</a:t>
                      </a:r>
                      <a:r>
                        <a:rPr sz="400" spc="-5" dirty="0">
                          <a:latin typeface="Calibri"/>
                          <a:cs typeface="Calibri"/>
                        </a:rPr>
                        <a:t>as</a:t>
                      </a:r>
                      <a:r>
                        <a:rPr sz="400" dirty="0">
                          <a:latin typeface="Calibri"/>
                          <a:cs typeface="Calibri"/>
                        </a:rPr>
                        <a:t>t</a:t>
                      </a:r>
                      <a:r>
                        <a:rPr sz="400" spc="-10" dirty="0">
                          <a:latin typeface="Calibri"/>
                          <a:cs typeface="Calibri"/>
                        </a:rPr>
                        <a:t>e</a:t>
                      </a:r>
                      <a:r>
                        <a:rPr sz="400" dirty="0">
                          <a:latin typeface="Calibri"/>
                          <a:cs typeface="Calibri"/>
                        </a:rPr>
                        <a:t>, Oth</a:t>
                      </a:r>
                      <a:r>
                        <a:rPr sz="400" spc="-5" dirty="0">
                          <a:latin typeface="Calibri"/>
                          <a:cs typeface="Calibri"/>
                        </a:rPr>
                        <a:t>e</a:t>
                      </a:r>
                      <a:r>
                        <a:rPr sz="400" dirty="0">
                          <a:latin typeface="Calibri"/>
                          <a:cs typeface="Calibri"/>
                        </a:rPr>
                        <a:t>r</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r>
              <a:tr h="344097">
                <a:tc gridSpan="5">
                  <a:txBody>
                    <a:bodyPr/>
                    <a:lstStyle/>
                    <a:p>
                      <a:pPr marL="12700">
                        <a:lnSpc>
                          <a:spcPct val="100000"/>
                        </a:lnSpc>
                      </a:pPr>
                      <a:r>
                        <a:rPr sz="500" b="1" spc="-5" dirty="0">
                          <a:latin typeface="Calibri"/>
                          <a:cs typeface="Calibri"/>
                        </a:rPr>
                        <a:t>Di</a:t>
                      </a:r>
                      <a:r>
                        <a:rPr sz="500" b="1" dirty="0">
                          <a:latin typeface="Calibri"/>
                          <a:cs typeface="Calibri"/>
                        </a:rPr>
                        <a:t>s</a:t>
                      </a:r>
                      <a:r>
                        <a:rPr sz="500" b="1" spc="5" dirty="0">
                          <a:latin typeface="Calibri"/>
                          <a:cs typeface="Calibri"/>
                        </a:rPr>
                        <a:t>t</a:t>
                      </a:r>
                      <a:r>
                        <a:rPr sz="500" b="1" dirty="0">
                          <a:latin typeface="Calibri"/>
                          <a:cs typeface="Calibri"/>
                        </a:rPr>
                        <a:t>a</a:t>
                      </a:r>
                      <a:r>
                        <a:rPr sz="500" b="1" spc="-5" dirty="0">
                          <a:latin typeface="Calibri"/>
                          <a:cs typeface="Calibri"/>
                        </a:rPr>
                        <a:t>nc</a:t>
                      </a:r>
                      <a:r>
                        <a:rPr sz="500" b="1" dirty="0">
                          <a:latin typeface="Calibri"/>
                          <a:cs typeface="Calibri"/>
                        </a:rPr>
                        <a:t>e</a:t>
                      </a:r>
                      <a:r>
                        <a:rPr sz="500" b="1" spc="-5" dirty="0">
                          <a:latin typeface="Calibri"/>
                          <a:cs typeface="Calibri"/>
                        </a:rPr>
                        <a:t> </a:t>
                      </a:r>
                      <a:r>
                        <a:rPr sz="500" b="1" dirty="0">
                          <a:latin typeface="Calibri"/>
                          <a:cs typeface="Calibri"/>
                        </a:rPr>
                        <a:t>to</a:t>
                      </a:r>
                      <a:r>
                        <a:rPr sz="500" b="1" spc="-10" dirty="0">
                          <a:latin typeface="Calibri"/>
                          <a:cs typeface="Calibri"/>
                        </a:rPr>
                        <a:t> </a:t>
                      </a:r>
                      <a:r>
                        <a:rPr sz="500" b="1" spc="-5" dirty="0">
                          <a:latin typeface="Calibri"/>
                          <a:cs typeface="Calibri"/>
                        </a:rPr>
                        <a:t>(</a:t>
                      </a:r>
                      <a:r>
                        <a:rPr sz="500" b="1" dirty="0">
                          <a:latin typeface="Calibri"/>
                          <a:cs typeface="Calibri"/>
                        </a:rPr>
                        <a:t>f</a:t>
                      </a:r>
                      <a:r>
                        <a:rPr sz="500" b="1" spc="5" dirty="0">
                          <a:latin typeface="Calibri"/>
                          <a:cs typeface="Calibri"/>
                        </a:rPr>
                        <a:t>t</a:t>
                      </a:r>
                      <a:r>
                        <a:rPr sz="500" b="1" spc="-5" dirty="0">
                          <a:latin typeface="Calibri"/>
                          <a:cs typeface="Calibri"/>
                        </a:rPr>
                        <a:t>)</a:t>
                      </a:r>
                      <a:r>
                        <a:rPr sz="500" b="1" dirty="0">
                          <a:latin typeface="Calibri"/>
                          <a:cs typeface="Calibri"/>
                        </a:rPr>
                        <a:t>:</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94639">
                <a:tc gridSpan="2">
                  <a:txBody>
                    <a:bodyPr/>
                    <a:lstStyle/>
                    <a:p>
                      <a:pPr marL="12700">
                        <a:lnSpc>
                          <a:spcPct val="100000"/>
                        </a:lnSpc>
                      </a:pPr>
                      <a:r>
                        <a:rPr sz="500" dirty="0">
                          <a:latin typeface="Calibri"/>
                          <a:cs typeface="Calibri"/>
                        </a:rPr>
                        <a:t>Active</a:t>
                      </a:r>
                      <a:r>
                        <a:rPr sz="500" spc="-5" dirty="0">
                          <a:latin typeface="Calibri"/>
                          <a:cs typeface="Calibri"/>
                        </a:rPr>
                        <a:t> E</a:t>
                      </a:r>
                      <a:r>
                        <a:rPr sz="500" dirty="0">
                          <a:latin typeface="Calibri"/>
                          <a:cs typeface="Calibri"/>
                        </a:rPr>
                        <a:t>ro</a:t>
                      </a:r>
                      <a:r>
                        <a:rPr sz="500" spc="-5" dirty="0">
                          <a:latin typeface="Calibri"/>
                          <a:cs typeface="Calibri"/>
                        </a:rPr>
                        <a:t>si</a:t>
                      </a:r>
                      <a:r>
                        <a:rPr sz="500" dirty="0">
                          <a:latin typeface="Calibri"/>
                          <a:cs typeface="Calibri"/>
                        </a:rPr>
                        <a:t>on:</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tabLst>
                          <a:tab pos="1280160" algn="l"/>
                        </a:tabLst>
                      </a:pPr>
                      <a:r>
                        <a:rPr sz="500" spc="-5" dirty="0">
                          <a:latin typeface="Calibri"/>
                          <a:cs typeface="Calibri"/>
                        </a:rPr>
                        <a:t>Cl</a:t>
                      </a:r>
                      <a:r>
                        <a:rPr sz="500" dirty="0">
                          <a:latin typeface="Calibri"/>
                          <a:cs typeface="Calibri"/>
                        </a:rPr>
                        <a:t>o</a:t>
                      </a:r>
                      <a:r>
                        <a:rPr sz="500" spc="-5" dirty="0">
                          <a:latin typeface="Calibri"/>
                          <a:cs typeface="Calibri"/>
                        </a:rPr>
                        <a:t>s</a:t>
                      </a:r>
                      <a:r>
                        <a:rPr sz="500" dirty="0">
                          <a:latin typeface="Calibri"/>
                          <a:cs typeface="Calibri"/>
                        </a:rPr>
                        <a:t>est</a:t>
                      </a:r>
                      <a:r>
                        <a:rPr sz="500" spc="-5" dirty="0">
                          <a:latin typeface="Calibri"/>
                          <a:cs typeface="Calibri"/>
                        </a:rPr>
                        <a:t> </a:t>
                      </a:r>
                      <a:r>
                        <a:rPr sz="500" dirty="0">
                          <a:latin typeface="Calibri"/>
                          <a:cs typeface="Calibri"/>
                        </a:rPr>
                        <a:t>Wate</a:t>
                      </a:r>
                      <a:r>
                        <a:rPr sz="500" spc="5" dirty="0">
                          <a:latin typeface="Calibri"/>
                          <a:cs typeface="Calibri"/>
                        </a:rPr>
                        <a:t>r</a:t>
                      </a:r>
                      <a:r>
                        <a:rPr sz="500" dirty="0">
                          <a:latin typeface="Calibri"/>
                          <a:cs typeface="Calibri"/>
                        </a:rPr>
                        <a:t>:	Name: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a:txBody>
                    <a:bodyPr/>
                    <a:lstStyle/>
                    <a:p>
                      <a:pPr marL="410845">
                        <a:lnSpc>
                          <a:spcPct val="100000"/>
                        </a:lnSpc>
                      </a:pPr>
                      <a:r>
                        <a:rPr sz="500" dirty="0">
                          <a:latin typeface="Calibri"/>
                          <a:cs typeface="Calibri"/>
                        </a:rPr>
                        <a:t>A</a:t>
                      </a:r>
                      <a:r>
                        <a:rPr sz="500" spc="5" dirty="0">
                          <a:latin typeface="Calibri"/>
                          <a:cs typeface="Calibri"/>
                        </a:rPr>
                        <a:t>n</a:t>
                      </a:r>
                      <a:r>
                        <a:rPr sz="500" dirty="0">
                          <a:latin typeface="Calibri"/>
                          <a:cs typeface="Calibri"/>
                        </a:rPr>
                        <a:t>adromous</a:t>
                      </a:r>
                      <a:r>
                        <a:rPr sz="500" spc="-5" dirty="0">
                          <a:latin typeface="Calibri"/>
                          <a:cs typeface="Calibri"/>
                        </a:rPr>
                        <a:t> w</a:t>
                      </a:r>
                      <a:r>
                        <a:rPr sz="500" dirty="0">
                          <a:latin typeface="Calibri"/>
                          <a:cs typeface="Calibri"/>
                        </a:rPr>
                        <a:t>ater body?</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r>
              <a:tr h="186381">
                <a:tc gridSpan="2">
                  <a:txBody>
                    <a:bodyPr/>
                    <a:lstStyle/>
                    <a:p>
                      <a:pPr marL="12700">
                        <a:lnSpc>
                          <a:spcPct val="100000"/>
                        </a:lnSpc>
                      </a:pPr>
                      <a:r>
                        <a:rPr sz="500" spc="-10" dirty="0">
                          <a:latin typeface="Calibri"/>
                          <a:cs typeface="Calibri"/>
                        </a:rPr>
                        <a:t>S</a:t>
                      </a:r>
                      <a:r>
                        <a:rPr sz="500" dirty="0">
                          <a:latin typeface="Calibri"/>
                          <a:cs typeface="Calibri"/>
                        </a:rPr>
                        <a:t>ub</a:t>
                      </a:r>
                      <a:r>
                        <a:rPr sz="500" spc="-5" dirty="0">
                          <a:latin typeface="Calibri"/>
                          <a:cs typeface="Calibri"/>
                        </a:rPr>
                        <a:t>sis</a:t>
                      </a:r>
                      <a:r>
                        <a:rPr sz="500" dirty="0">
                          <a:latin typeface="Calibri"/>
                          <a:cs typeface="Calibri"/>
                        </a:rPr>
                        <a:t>te</a:t>
                      </a:r>
                      <a:r>
                        <a:rPr sz="500" spc="5" dirty="0">
                          <a:latin typeface="Calibri"/>
                          <a:cs typeface="Calibri"/>
                        </a:rPr>
                        <a:t>n</a:t>
                      </a:r>
                      <a:r>
                        <a:rPr sz="500" spc="-5" dirty="0">
                          <a:latin typeface="Calibri"/>
                          <a:cs typeface="Calibri"/>
                        </a:rPr>
                        <a:t>c</a:t>
                      </a:r>
                      <a:r>
                        <a:rPr sz="500" dirty="0">
                          <a:latin typeface="Calibri"/>
                          <a:cs typeface="Calibri"/>
                        </a:rPr>
                        <a:t>e</a:t>
                      </a:r>
                      <a:r>
                        <a:rPr sz="500" spc="-5" dirty="0">
                          <a:latin typeface="Calibri"/>
                          <a:cs typeface="Calibri"/>
                        </a:rPr>
                        <a:t> </a:t>
                      </a:r>
                      <a:r>
                        <a:rPr sz="500" dirty="0">
                          <a:latin typeface="Calibri"/>
                          <a:cs typeface="Calibri"/>
                        </a:rPr>
                        <a:t>Area:</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5" dirty="0">
                          <a:latin typeface="Calibri"/>
                          <a:cs typeface="Calibri"/>
                        </a:rPr>
                        <a:t>C</a:t>
                      </a:r>
                      <a:r>
                        <a:rPr sz="500" dirty="0">
                          <a:latin typeface="Calibri"/>
                          <a:cs typeface="Calibri"/>
                        </a:rPr>
                        <a:t>r</a:t>
                      </a:r>
                      <a:r>
                        <a:rPr sz="500" spc="-5" dirty="0">
                          <a:latin typeface="Calibri"/>
                          <a:cs typeface="Calibri"/>
                        </a:rPr>
                        <a:t>i</a:t>
                      </a:r>
                      <a:r>
                        <a:rPr sz="500" dirty="0">
                          <a:latin typeface="Calibri"/>
                          <a:cs typeface="Calibri"/>
                        </a:rPr>
                        <a:t>t</a:t>
                      </a:r>
                      <a:r>
                        <a:rPr sz="500" spc="-5" dirty="0">
                          <a:latin typeface="Calibri"/>
                          <a:cs typeface="Calibri"/>
                        </a:rPr>
                        <a:t>ic</a:t>
                      </a:r>
                      <a:r>
                        <a:rPr sz="500" dirty="0">
                          <a:latin typeface="Calibri"/>
                          <a:cs typeface="Calibri"/>
                        </a:rPr>
                        <a:t>al</a:t>
                      </a:r>
                      <a:r>
                        <a:rPr sz="500" spc="-5" dirty="0">
                          <a:latin typeface="Calibri"/>
                          <a:cs typeface="Calibri"/>
                        </a:rPr>
                        <a:t> </a:t>
                      </a:r>
                      <a:r>
                        <a:rPr sz="500" dirty="0">
                          <a:latin typeface="Calibri"/>
                          <a:cs typeface="Calibri"/>
                        </a:rPr>
                        <a:t>Hab</a:t>
                      </a:r>
                      <a:r>
                        <a:rPr sz="500" spc="-5" dirty="0">
                          <a:latin typeface="Calibri"/>
                          <a:cs typeface="Calibri"/>
                        </a:rPr>
                        <a:t>i</a:t>
                      </a:r>
                      <a:r>
                        <a:rPr sz="500" dirty="0">
                          <a:latin typeface="Calibri"/>
                          <a:cs typeface="Calibri"/>
                        </a:rPr>
                        <a:t>tat: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a:txBody>
                    <a:bodyPr/>
                    <a:lstStyle/>
                    <a:p>
                      <a:pPr marL="10795" algn="ctr">
                        <a:lnSpc>
                          <a:spcPct val="100000"/>
                        </a:lnSpc>
                      </a:pPr>
                      <a:r>
                        <a:rPr sz="500" dirty="0">
                          <a:latin typeface="Calibri"/>
                          <a:cs typeface="Calibri"/>
                        </a:rPr>
                        <a:t>U</a:t>
                      </a:r>
                      <a:r>
                        <a:rPr sz="500" spc="-10" dirty="0">
                          <a:latin typeface="Calibri"/>
                          <a:cs typeface="Calibri"/>
                        </a:rPr>
                        <a:t>SF</a:t>
                      </a:r>
                      <a:r>
                        <a:rPr sz="500" dirty="0">
                          <a:latin typeface="Calibri"/>
                          <a:cs typeface="Calibri"/>
                        </a:rPr>
                        <a:t>W</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chemeClr val="bg1"/>
                    </a:solidFill>
                  </a:tcPr>
                </a:tc>
              </a:tr>
              <a:tr h="186381">
                <a:tc gridSpan="2">
                  <a:txBody>
                    <a:bodyPr/>
                    <a:lstStyle/>
                    <a:p>
                      <a:pPr marL="12700">
                        <a:lnSpc>
                          <a:spcPct val="100000"/>
                        </a:lnSpc>
                      </a:pPr>
                      <a:r>
                        <a:rPr sz="500" dirty="0">
                          <a:latin typeface="Calibri"/>
                          <a:cs typeface="Calibri"/>
                        </a:rPr>
                        <a:t>Res</a:t>
                      </a:r>
                      <a:r>
                        <a:rPr sz="500" spc="-5" dirty="0">
                          <a:latin typeface="Calibri"/>
                          <a:cs typeface="Calibri"/>
                        </a:rPr>
                        <a:t>i</a:t>
                      </a:r>
                      <a:r>
                        <a:rPr sz="500" dirty="0">
                          <a:latin typeface="Calibri"/>
                          <a:cs typeface="Calibri"/>
                        </a:rPr>
                        <a:t>de</a:t>
                      </a:r>
                      <a:r>
                        <a:rPr sz="500" spc="5" dirty="0">
                          <a:latin typeface="Calibri"/>
                          <a:cs typeface="Calibri"/>
                        </a:rPr>
                        <a:t>n</a:t>
                      </a:r>
                      <a:r>
                        <a:rPr sz="500" spc="-5" dirty="0">
                          <a:latin typeface="Calibri"/>
                          <a:cs typeface="Calibri"/>
                        </a:rPr>
                        <a:t>c</a:t>
                      </a:r>
                      <a:r>
                        <a:rPr sz="500" dirty="0">
                          <a:latin typeface="Calibri"/>
                          <a:cs typeface="Calibri"/>
                        </a:rPr>
                        <a:t>es:</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10" dirty="0">
                          <a:latin typeface="Calibri"/>
                          <a:cs typeface="Calibri"/>
                        </a:rPr>
                        <a:t>S</a:t>
                      </a:r>
                      <a:r>
                        <a:rPr sz="500" dirty="0">
                          <a:latin typeface="Calibri"/>
                          <a:cs typeface="Calibri"/>
                        </a:rPr>
                        <a:t>tres</a:t>
                      </a:r>
                      <a:r>
                        <a:rPr sz="500" spc="-5" dirty="0">
                          <a:latin typeface="Calibri"/>
                          <a:cs typeface="Calibri"/>
                        </a:rPr>
                        <a:t>s</a:t>
                      </a:r>
                      <a:r>
                        <a:rPr sz="500" dirty="0">
                          <a:latin typeface="Calibri"/>
                          <a:cs typeface="Calibri"/>
                        </a:rPr>
                        <a:t>ed Hab</a:t>
                      </a:r>
                      <a:r>
                        <a:rPr sz="500" spc="-5" dirty="0">
                          <a:latin typeface="Calibri"/>
                          <a:cs typeface="Calibri"/>
                        </a:rPr>
                        <a:t>i</a:t>
                      </a:r>
                      <a:r>
                        <a:rPr sz="500" dirty="0">
                          <a:latin typeface="Calibri"/>
                          <a:cs typeface="Calibri"/>
                        </a:rPr>
                        <a:t>tat: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r>
              <a:tr h="279573">
                <a:tc gridSpan="4">
                  <a:txBody>
                    <a:bodyPr/>
                    <a:lstStyle/>
                    <a:p>
                      <a:pPr marL="12700">
                        <a:lnSpc>
                          <a:spcPct val="100000"/>
                        </a:lnSpc>
                      </a:pPr>
                      <a:r>
                        <a:rPr sz="500" b="1" spc="-5" dirty="0">
                          <a:latin typeface="Calibri"/>
                          <a:cs typeface="Calibri"/>
                        </a:rPr>
                        <a:t>E</a:t>
                      </a:r>
                      <a:r>
                        <a:rPr sz="500" b="1" spc="-10" dirty="0">
                          <a:latin typeface="Calibri"/>
                          <a:cs typeface="Calibri"/>
                        </a:rPr>
                        <a:t>x</a:t>
                      </a:r>
                      <a:r>
                        <a:rPr sz="500" b="1" spc="-5" dirty="0">
                          <a:latin typeface="Calibri"/>
                          <a:cs typeface="Calibri"/>
                        </a:rPr>
                        <a:t>po</a:t>
                      </a:r>
                      <a:r>
                        <a:rPr sz="500" b="1" dirty="0">
                          <a:latin typeface="Calibri"/>
                          <a:cs typeface="Calibri"/>
                        </a:rPr>
                        <a:t>s</a:t>
                      </a:r>
                      <a:r>
                        <a:rPr sz="500" b="1" spc="-5" dirty="0">
                          <a:latin typeface="Calibri"/>
                          <a:cs typeface="Calibri"/>
                        </a:rPr>
                        <a:t>ur</a:t>
                      </a:r>
                      <a:r>
                        <a:rPr sz="500" b="1" dirty="0">
                          <a:latin typeface="Calibri"/>
                          <a:cs typeface="Calibri"/>
                        </a:rPr>
                        <a:t>e</a:t>
                      </a:r>
                      <a:r>
                        <a:rPr sz="500" b="1" spc="-5" dirty="0">
                          <a:latin typeface="Calibri"/>
                          <a:cs typeface="Calibri"/>
                        </a:rPr>
                        <a:t> P</a:t>
                      </a:r>
                      <a:r>
                        <a:rPr sz="500" b="1" dirty="0">
                          <a:latin typeface="Calibri"/>
                          <a:cs typeface="Calibri"/>
                        </a:rPr>
                        <a:t>a</a:t>
                      </a:r>
                      <a:r>
                        <a:rPr sz="500" b="1" spc="5" dirty="0">
                          <a:latin typeface="Calibri"/>
                          <a:cs typeface="Calibri"/>
                        </a:rPr>
                        <a:t>t</a:t>
                      </a:r>
                      <a:r>
                        <a:rPr sz="500" b="1" spc="-5" dirty="0">
                          <a:latin typeface="Calibri"/>
                          <a:cs typeface="Calibri"/>
                        </a:rPr>
                        <a:t>hw</a:t>
                      </a:r>
                      <a:r>
                        <a:rPr sz="500" b="1" dirty="0">
                          <a:latin typeface="Calibri"/>
                          <a:cs typeface="Calibri"/>
                        </a:rPr>
                        <a:t>a</a:t>
                      </a:r>
                      <a:r>
                        <a:rPr sz="500" b="1" spc="-5" dirty="0">
                          <a:latin typeface="Calibri"/>
                          <a:cs typeface="Calibri"/>
                        </a:rPr>
                        <a:t>y</a:t>
                      </a:r>
                      <a:r>
                        <a:rPr sz="500" b="1" dirty="0">
                          <a:latin typeface="Calibri"/>
                          <a:cs typeface="Calibri"/>
                        </a:rPr>
                        <a:t>s:</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83515">
                        <a:lnSpc>
                          <a:spcPct val="100000"/>
                        </a:lnSpc>
                      </a:pPr>
                      <a:r>
                        <a:rPr sz="400" spc="-5" dirty="0">
                          <a:latin typeface="Calibri"/>
                          <a:cs typeface="Calibri"/>
                        </a:rPr>
                        <a:t>Inhala</a:t>
                      </a:r>
                      <a:r>
                        <a:rPr sz="400" dirty="0">
                          <a:latin typeface="Calibri"/>
                          <a:cs typeface="Calibri"/>
                        </a:rPr>
                        <a:t>t</a:t>
                      </a:r>
                      <a:r>
                        <a:rPr sz="400" spc="-5" dirty="0">
                          <a:latin typeface="Calibri"/>
                          <a:cs typeface="Calibri"/>
                        </a:rPr>
                        <a:t>ion</a:t>
                      </a:r>
                      <a:r>
                        <a:rPr sz="400" dirty="0">
                          <a:latin typeface="Calibri"/>
                          <a:cs typeface="Calibri"/>
                        </a:rPr>
                        <a:t>,</a:t>
                      </a:r>
                      <a:r>
                        <a:rPr sz="400" spc="5" dirty="0">
                          <a:latin typeface="Calibri"/>
                          <a:cs typeface="Calibri"/>
                        </a:rPr>
                        <a:t> </a:t>
                      </a:r>
                      <a:r>
                        <a:rPr sz="400" spc="-5" dirty="0">
                          <a:latin typeface="Calibri"/>
                          <a:cs typeface="Calibri"/>
                        </a:rPr>
                        <a:t>Dire</a:t>
                      </a:r>
                      <a:r>
                        <a:rPr sz="400" dirty="0">
                          <a:latin typeface="Calibri"/>
                          <a:cs typeface="Calibri"/>
                        </a:rPr>
                        <a:t>ct</a:t>
                      </a:r>
                      <a:r>
                        <a:rPr sz="400" spc="5" dirty="0">
                          <a:latin typeface="Calibri"/>
                          <a:cs typeface="Calibri"/>
                        </a:rPr>
                        <a:t> </a:t>
                      </a:r>
                      <a:r>
                        <a:rPr sz="400" spc="-5" dirty="0">
                          <a:latin typeface="Calibri"/>
                          <a:cs typeface="Calibri"/>
                        </a:rPr>
                        <a:t>Conta</a:t>
                      </a:r>
                      <a:r>
                        <a:rPr sz="400" dirty="0">
                          <a:latin typeface="Calibri"/>
                          <a:cs typeface="Calibri"/>
                        </a:rPr>
                        <a:t>c</a:t>
                      </a:r>
                      <a:r>
                        <a:rPr sz="400" spc="-5" dirty="0">
                          <a:latin typeface="Calibri"/>
                          <a:cs typeface="Calibri"/>
                        </a:rPr>
                        <a:t>t</a:t>
                      </a:r>
                      <a:r>
                        <a:rPr sz="400" dirty="0">
                          <a:latin typeface="Calibri"/>
                          <a:cs typeface="Calibri"/>
                        </a:rPr>
                        <a:t>,</a:t>
                      </a:r>
                      <a:r>
                        <a:rPr sz="400" spc="5" dirty="0">
                          <a:latin typeface="Calibri"/>
                          <a:cs typeface="Calibri"/>
                        </a:rPr>
                        <a:t> </a:t>
                      </a:r>
                      <a:r>
                        <a:rPr sz="400" dirty="0">
                          <a:latin typeface="Calibri"/>
                          <a:cs typeface="Calibri"/>
                        </a:rPr>
                        <a:t>Wi</a:t>
                      </a:r>
                      <a:r>
                        <a:rPr sz="400" spc="-5" dirty="0">
                          <a:latin typeface="Calibri"/>
                          <a:cs typeface="Calibri"/>
                        </a:rPr>
                        <a:t>ldlife</a:t>
                      </a:r>
                      <a:r>
                        <a:rPr sz="400" dirty="0">
                          <a:latin typeface="Calibri"/>
                          <a:cs typeface="Calibri"/>
                        </a:rPr>
                        <a:t>,</a:t>
                      </a:r>
                      <a:r>
                        <a:rPr sz="400" spc="5" dirty="0">
                          <a:latin typeface="Calibri"/>
                          <a:cs typeface="Calibri"/>
                        </a:rPr>
                        <a:t> </a:t>
                      </a:r>
                      <a:r>
                        <a:rPr sz="400" dirty="0">
                          <a:latin typeface="Calibri"/>
                          <a:cs typeface="Calibri"/>
                        </a:rPr>
                        <a:t>Oth</a:t>
                      </a:r>
                      <a:r>
                        <a:rPr sz="400" spc="-5" dirty="0">
                          <a:latin typeface="Calibri"/>
                          <a:cs typeface="Calibri"/>
                        </a:rPr>
                        <a:t>e</a:t>
                      </a:r>
                      <a:r>
                        <a:rPr sz="400" dirty="0">
                          <a:latin typeface="Calibri"/>
                          <a:cs typeface="Calibri"/>
                        </a:rPr>
                        <a:t>r</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r>
              <a:tr h="97909">
                <a:tc gridSpan="5">
                  <a:txBody>
                    <a:bodyPr/>
                    <a:lstStyle/>
                    <a:p>
                      <a:pPr marL="12700">
                        <a:lnSpc>
                          <a:spcPct val="100000"/>
                        </a:lnSpc>
                      </a:pPr>
                      <a:r>
                        <a:rPr sz="500" b="1" spc="-5" dirty="0">
                          <a:latin typeface="Calibri"/>
                          <a:cs typeface="Calibri"/>
                        </a:rPr>
                        <a:t>Ero</a:t>
                      </a:r>
                      <a:r>
                        <a:rPr sz="500" b="1" dirty="0">
                          <a:latin typeface="Calibri"/>
                          <a:cs typeface="Calibri"/>
                        </a:rPr>
                        <a:t>s</a:t>
                      </a:r>
                      <a:r>
                        <a:rPr sz="500" b="1" spc="-5" dirty="0">
                          <a:latin typeface="Calibri"/>
                          <a:cs typeface="Calibri"/>
                        </a:rPr>
                        <a:t>ion</a:t>
                      </a:r>
                      <a:r>
                        <a:rPr sz="500" b="1" dirty="0">
                          <a:latin typeface="Calibri"/>
                          <a:cs typeface="Calibri"/>
                        </a:rPr>
                        <a:t>:</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0">
                <a:tc gridSpan="3">
                  <a:txBody>
                    <a:bodyPr/>
                    <a:lstStyle/>
                    <a:p>
                      <a:pPr marL="12700">
                        <a:lnSpc>
                          <a:spcPct val="100000"/>
                        </a:lnSpc>
                      </a:pPr>
                      <a:r>
                        <a:rPr sz="500" spc="-5" dirty="0">
                          <a:latin typeface="Calibri"/>
                          <a:cs typeface="Calibri"/>
                        </a:rPr>
                        <a:t>T</a:t>
                      </a:r>
                      <a:r>
                        <a:rPr sz="500" dirty="0">
                          <a:latin typeface="Calibri"/>
                          <a:cs typeface="Calibri"/>
                        </a:rPr>
                        <a:t>ype: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gridSpan="2">
                  <a:txBody>
                    <a:bodyPr/>
                    <a:lstStyle/>
                    <a:p>
                      <a:pPr marL="565785">
                        <a:lnSpc>
                          <a:spcPct val="100000"/>
                        </a:lnSpc>
                      </a:pPr>
                      <a:r>
                        <a:rPr sz="400" dirty="0">
                          <a:latin typeface="Calibri"/>
                          <a:cs typeface="Calibri"/>
                        </a:rPr>
                        <a:t>W</a:t>
                      </a:r>
                      <a:r>
                        <a:rPr sz="400" spc="-5" dirty="0">
                          <a:latin typeface="Calibri"/>
                          <a:cs typeface="Calibri"/>
                        </a:rPr>
                        <a:t>a</a:t>
                      </a:r>
                      <a:r>
                        <a:rPr sz="400" dirty="0">
                          <a:latin typeface="Calibri"/>
                          <a:cs typeface="Calibri"/>
                        </a:rPr>
                        <a:t>v</a:t>
                      </a:r>
                      <a:r>
                        <a:rPr sz="400" spc="-5" dirty="0">
                          <a:latin typeface="Calibri"/>
                          <a:cs typeface="Calibri"/>
                        </a:rPr>
                        <a:t>es</a:t>
                      </a:r>
                      <a:r>
                        <a:rPr sz="400" dirty="0">
                          <a:latin typeface="Calibri"/>
                          <a:cs typeface="Calibri"/>
                        </a:rPr>
                        <a:t>,</a:t>
                      </a:r>
                      <a:r>
                        <a:rPr sz="400" spc="5" dirty="0">
                          <a:latin typeface="Calibri"/>
                          <a:cs typeface="Calibri"/>
                        </a:rPr>
                        <a:t> </a:t>
                      </a:r>
                      <a:r>
                        <a:rPr sz="400" spc="-5" dirty="0">
                          <a:latin typeface="Calibri"/>
                          <a:cs typeface="Calibri"/>
                        </a:rPr>
                        <a:t>Cu</a:t>
                      </a:r>
                      <a:r>
                        <a:rPr sz="400" dirty="0">
                          <a:latin typeface="Calibri"/>
                          <a:cs typeface="Calibri"/>
                        </a:rPr>
                        <a:t>rr</a:t>
                      </a:r>
                      <a:r>
                        <a:rPr sz="400" spc="-5" dirty="0">
                          <a:latin typeface="Calibri"/>
                          <a:cs typeface="Calibri"/>
                        </a:rPr>
                        <a:t>ents</a:t>
                      </a:r>
                      <a:r>
                        <a:rPr sz="400" dirty="0">
                          <a:latin typeface="Calibri"/>
                          <a:cs typeface="Calibri"/>
                        </a:rPr>
                        <a:t>,</a:t>
                      </a:r>
                      <a:r>
                        <a:rPr sz="400" spc="5" dirty="0">
                          <a:latin typeface="Calibri"/>
                          <a:cs typeface="Calibri"/>
                        </a:rPr>
                        <a:t> </a:t>
                      </a:r>
                      <a:r>
                        <a:rPr sz="400" spc="-5" dirty="0">
                          <a:latin typeface="Calibri"/>
                          <a:cs typeface="Calibri"/>
                        </a:rPr>
                        <a:t>I</a:t>
                      </a:r>
                      <a:r>
                        <a:rPr sz="400" dirty="0">
                          <a:latin typeface="Calibri"/>
                          <a:cs typeface="Calibri"/>
                        </a:rPr>
                        <a:t>c</a:t>
                      </a:r>
                      <a:r>
                        <a:rPr sz="400" spc="-10" dirty="0">
                          <a:latin typeface="Calibri"/>
                          <a:cs typeface="Calibri"/>
                        </a:rPr>
                        <a:t>e</a:t>
                      </a:r>
                      <a:r>
                        <a:rPr sz="400" dirty="0">
                          <a:latin typeface="Calibri"/>
                          <a:cs typeface="Calibri"/>
                        </a:rPr>
                        <a:t>,</a:t>
                      </a:r>
                      <a:r>
                        <a:rPr sz="400" spc="5" dirty="0">
                          <a:latin typeface="Calibri"/>
                          <a:cs typeface="Calibri"/>
                        </a:rPr>
                        <a:t> H</a:t>
                      </a:r>
                      <a:r>
                        <a:rPr sz="400" spc="-5" dirty="0">
                          <a:latin typeface="Calibri"/>
                          <a:cs typeface="Calibri"/>
                        </a:rPr>
                        <a:t>ea</a:t>
                      </a:r>
                      <a:r>
                        <a:rPr sz="400" dirty="0">
                          <a:latin typeface="Calibri"/>
                          <a:cs typeface="Calibri"/>
                        </a:rPr>
                        <a:t>t, Wind, </a:t>
                      </a:r>
                      <a:r>
                        <a:rPr sz="400" spc="-5" dirty="0">
                          <a:latin typeface="Calibri"/>
                          <a:cs typeface="Calibri"/>
                        </a:rPr>
                        <a:t>P</a:t>
                      </a:r>
                      <a:r>
                        <a:rPr sz="400" dirty="0">
                          <a:latin typeface="Calibri"/>
                          <a:cs typeface="Calibri"/>
                        </a:rPr>
                        <a:t>r</a:t>
                      </a:r>
                      <a:r>
                        <a:rPr sz="400" spc="-5" dirty="0">
                          <a:latin typeface="Calibri"/>
                          <a:cs typeface="Calibri"/>
                        </a:rPr>
                        <a:t>e</a:t>
                      </a:r>
                      <a:r>
                        <a:rPr sz="400" dirty="0">
                          <a:latin typeface="Calibri"/>
                          <a:cs typeface="Calibri"/>
                        </a:rPr>
                        <a:t>c</a:t>
                      </a:r>
                      <a:r>
                        <a:rPr sz="400" spc="-5" dirty="0">
                          <a:latin typeface="Calibri"/>
                          <a:cs typeface="Calibri"/>
                        </a:rPr>
                        <a:t>ipita</a:t>
                      </a:r>
                      <a:r>
                        <a:rPr sz="400" dirty="0">
                          <a:latin typeface="Calibri"/>
                          <a:cs typeface="Calibri"/>
                        </a:rPr>
                        <a:t>t</a:t>
                      </a:r>
                      <a:r>
                        <a:rPr sz="400" spc="-5" dirty="0">
                          <a:latin typeface="Calibri"/>
                          <a:cs typeface="Calibri"/>
                        </a:rPr>
                        <a:t>ion</a:t>
                      </a:r>
                      <a:r>
                        <a:rPr sz="400" dirty="0">
                          <a:latin typeface="Calibri"/>
                          <a:cs typeface="Calibri"/>
                        </a:rPr>
                        <a:t>,</a:t>
                      </a:r>
                      <a:r>
                        <a:rPr sz="400" spc="5" dirty="0">
                          <a:latin typeface="Calibri"/>
                          <a:cs typeface="Calibri"/>
                        </a:rPr>
                        <a:t> </a:t>
                      </a:r>
                      <a:r>
                        <a:rPr sz="400" spc="-5" dirty="0">
                          <a:latin typeface="Calibri"/>
                          <a:cs typeface="Calibri"/>
                        </a:rPr>
                        <a:t>S</a:t>
                      </a:r>
                      <a:r>
                        <a:rPr sz="400" spc="-10" dirty="0">
                          <a:latin typeface="Calibri"/>
                          <a:cs typeface="Calibri"/>
                        </a:rPr>
                        <a:t>e</a:t>
                      </a:r>
                      <a:r>
                        <a:rPr sz="400" spc="-5" dirty="0">
                          <a:latin typeface="Calibri"/>
                          <a:cs typeface="Calibri"/>
                        </a:rPr>
                        <a:t>epa</a:t>
                      </a:r>
                      <a:r>
                        <a:rPr sz="400" dirty="0">
                          <a:latin typeface="Calibri"/>
                          <a:cs typeface="Calibri"/>
                        </a:rPr>
                        <a:t>ge</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r>
              <a:tr h="190117">
                <a:tc gridSpan="3">
                  <a:txBody>
                    <a:bodyPr/>
                    <a:lstStyle/>
                    <a:p>
                      <a:pPr marL="12700">
                        <a:lnSpc>
                          <a:spcPct val="100000"/>
                        </a:lnSpc>
                      </a:pPr>
                      <a:r>
                        <a:rPr sz="500" spc="-10" dirty="0">
                          <a:latin typeface="Calibri"/>
                          <a:cs typeface="Calibri"/>
                        </a:rPr>
                        <a:t>F</a:t>
                      </a:r>
                      <a:r>
                        <a:rPr sz="500" dirty="0">
                          <a:latin typeface="Calibri"/>
                          <a:cs typeface="Calibri"/>
                        </a:rPr>
                        <a:t>a</a:t>
                      </a:r>
                      <a:r>
                        <a:rPr sz="500" spc="-5" dirty="0">
                          <a:latin typeface="Calibri"/>
                          <a:cs typeface="Calibri"/>
                        </a:rPr>
                        <a:t>c</a:t>
                      </a:r>
                      <a:r>
                        <a:rPr sz="500" dirty="0">
                          <a:latin typeface="Calibri"/>
                          <a:cs typeface="Calibri"/>
                        </a:rPr>
                        <a:t>tor</a:t>
                      </a:r>
                      <a:r>
                        <a:rPr sz="500" spc="-5" dirty="0">
                          <a:latin typeface="Calibri"/>
                          <a:cs typeface="Calibri"/>
                        </a:rPr>
                        <a:t>s</a:t>
                      </a:r>
                      <a:r>
                        <a:rPr sz="500" dirty="0">
                          <a:latin typeface="Calibri"/>
                          <a:cs typeface="Calibri"/>
                        </a:rPr>
                        <a: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gridSpan="2">
                  <a:txBody>
                    <a:bodyPr/>
                    <a:lstStyle/>
                    <a:p>
                      <a:pPr marL="370840">
                        <a:lnSpc>
                          <a:spcPct val="100000"/>
                        </a:lnSpc>
                      </a:pPr>
                      <a:r>
                        <a:rPr sz="400" dirty="0">
                          <a:latin typeface="Calibri"/>
                          <a:cs typeface="Calibri"/>
                        </a:rPr>
                        <a:t>Tid</a:t>
                      </a:r>
                      <a:r>
                        <a:rPr sz="400" spc="-10" dirty="0">
                          <a:latin typeface="Calibri"/>
                          <a:cs typeface="Calibri"/>
                        </a:rPr>
                        <a:t>e</a:t>
                      </a:r>
                      <a:r>
                        <a:rPr sz="400" spc="-5" dirty="0">
                          <a:latin typeface="Calibri"/>
                          <a:cs typeface="Calibri"/>
                        </a:rPr>
                        <a:t>s</a:t>
                      </a:r>
                      <a:r>
                        <a:rPr sz="400" dirty="0">
                          <a:latin typeface="Calibri"/>
                          <a:cs typeface="Calibri"/>
                        </a:rPr>
                        <a:t>,</a:t>
                      </a:r>
                      <a:r>
                        <a:rPr sz="400" spc="5" dirty="0">
                          <a:latin typeface="Calibri"/>
                          <a:cs typeface="Calibri"/>
                        </a:rPr>
                        <a:t> </a:t>
                      </a:r>
                      <a:r>
                        <a:rPr sz="400" spc="-5" dirty="0">
                          <a:latin typeface="Calibri"/>
                          <a:cs typeface="Calibri"/>
                        </a:rPr>
                        <a:t>Sto</a:t>
                      </a:r>
                      <a:r>
                        <a:rPr sz="400" dirty="0">
                          <a:latin typeface="Calibri"/>
                          <a:cs typeface="Calibri"/>
                        </a:rPr>
                        <a:t>rm</a:t>
                      </a:r>
                      <a:r>
                        <a:rPr sz="400" spc="10" dirty="0">
                          <a:latin typeface="Calibri"/>
                          <a:cs typeface="Calibri"/>
                        </a:rPr>
                        <a:t> </a:t>
                      </a:r>
                      <a:r>
                        <a:rPr sz="400" spc="-5" dirty="0">
                          <a:latin typeface="Calibri"/>
                          <a:cs typeface="Calibri"/>
                        </a:rPr>
                        <a:t>Sur</a:t>
                      </a:r>
                      <a:r>
                        <a:rPr sz="400" dirty="0">
                          <a:latin typeface="Calibri"/>
                          <a:cs typeface="Calibri"/>
                        </a:rPr>
                        <a:t>g</a:t>
                      </a:r>
                      <a:r>
                        <a:rPr sz="400" spc="-5" dirty="0">
                          <a:latin typeface="Calibri"/>
                          <a:cs typeface="Calibri"/>
                        </a:rPr>
                        <a:t>e</a:t>
                      </a:r>
                      <a:r>
                        <a:rPr sz="400" dirty="0">
                          <a:latin typeface="Calibri"/>
                          <a:cs typeface="Calibri"/>
                        </a:rPr>
                        <a:t>,</a:t>
                      </a:r>
                      <a:r>
                        <a:rPr sz="400" spc="5" dirty="0">
                          <a:latin typeface="Calibri"/>
                          <a:cs typeface="Calibri"/>
                        </a:rPr>
                        <a:t> </a:t>
                      </a:r>
                      <a:r>
                        <a:rPr sz="400" spc="-5" dirty="0">
                          <a:latin typeface="Calibri"/>
                          <a:cs typeface="Calibri"/>
                        </a:rPr>
                        <a:t>Flooding</a:t>
                      </a:r>
                      <a:r>
                        <a:rPr sz="400" dirty="0">
                          <a:latin typeface="Calibri"/>
                          <a:cs typeface="Calibri"/>
                        </a:rPr>
                        <a:t>,</a:t>
                      </a:r>
                      <a:r>
                        <a:rPr sz="400" spc="10" dirty="0">
                          <a:latin typeface="Calibri"/>
                          <a:cs typeface="Calibri"/>
                        </a:rPr>
                        <a:t> </a:t>
                      </a:r>
                      <a:r>
                        <a:rPr sz="400" spc="-10" dirty="0">
                          <a:latin typeface="Calibri"/>
                          <a:cs typeface="Calibri"/>
                        </a:rPr>
                        <a:t>P</a:t>
                      </a:r>
                      <a:r>
                        <a:rPr sz="400" spc="-5" dirty="0">
                          <a:latin typeface="Calibri"/>
                          <a:cs typeface="Calibri"/>
                        </a:rPr>
                        <a:t>e</a:t>
                      </a:r>
                      <a:r>
                        <a:rPr sz="400" dirty="0">
                          <a:latin typeface="Calibri"/>
                          <a:cs typeface="Calibri"/>
                        </a:rPr>
                        <a:t>r</a:t>
                      </a:r>
                      <a:r>
                        <a:rPr sz="400" spc="5" dirty="0">
                          <a:latin typeface="Calibri"/>
                          <a:cs typeface="Calibri"/>
                        </a:rPr>
                        <a:t>m</a:t>
                      </a:r>
                      <a:r>
                        <a:rPr sz="400" spc="-5" dirty="0">
                          <a:latin typeface="Calibri"/>
                          <a:cs typeface="Calibri"/>
                        </a:rPr>
                        <a:t>af</a:t>
                      </a:r>
                      <a:r>
                        <a:rPr sz="400" dirty="0">
                          <a:latin typeface="Calibri"/>
                          <a:cs typeface="Calibri"/>
                        </a:rPr>
                        <a:t>ro</a:t>
                      </a:r>
                      <a:r>
                        <a:rPr sz="400" spc="-5" dirty="0">
                          <a:latin typeface="Calibri"/>
                          <a:cs typeface="Calibri"/>
                        </a:rPr>
                        <a:t>s</a:t>
                      </a:r>
                      <a:r>
                        <a:rPr sz="400" dirty="0">
                          <a:latin typeface="Calibri"/>
                          <a:cs typeface="Calibri"/>
                        </a:rPr>
                        <a:t>t, </a:t>
                      </a:r>
                      <a:r>
                        <a:rPr sz="400" spc="5" dirty="0">
                          <a:latin typeface="Calibri"/>
                          <a:cs typeface="Calibri"/>
                        </a:rPr>
                        <a:t>H</a:t>
                      </a:r>
                      <a:r>
                        <a:rPr sz="400" spc="-5" dirty="0">
                          <a:latin typeface="Calibri"/>
                          <a:cs typeface="Calibri"/>
                        </a:rPr>
                        <a:t>u</a:t>
                      </a:r>
                      <a:r>
                        <a:rPr sz="400" spc="5" dirty="0">
                          <a:latin typeface="Calibri"/>
                          <a:cs typeface="Calibri"/>
                        </a:rPr>
                        <a:t>m</a:t>
                      </a:r>
                      <a:r>
                        <a:rPr sz="400" spc="-5" dirty="0">
                          <a:latin typeface="Calibri"/>
                          <a:cs typeface="Calibri"/>
                        </a:rPr>
                        <a:t>a</a:t>
                      </a:r>
                      <a:r>
                        <a:rPr sz="400" dirty="0">
                          <a:latin typeface="Calibri"/>
                          <a:cs typeface="Calibri"/>
                        </a:rPr>
                        <a:t>n</a:t>
                      </a:r>
                      <a:r>
                        <a:rPr sz="400" spc="5" dirty="0">
                          <a:latin typeface="Calibri"/>
                          <a:cs typeface="Calibri"/>
                        </a:rPr>
                        <a:t> </a:t>
                      </a:r>
                      <a:r>
                        <a:rPr sz="400" spc="-5" dirty="0">
                          <a:latin typeface="Calibri"/>
                          <a:cs typeface="Calibri"/>
                        </a:rPr>
                        <a:t>Inf</a:t>
                      </a:r>
                      <a:r>
                        <a:rPr sz="400" dirty="0">
                          <a:latin typeface="Calibri"/>
                          <a:cs typeface="Calibri"/>
                        </a:rPr>
                        <a:t>lu</a:t>
                      </a:r>
                      <a:r>
                        <a:rPr sz="400" spc="-10" dirty="0">
                          <a:latin typeface="Calibri"/>
                          <a:cs typeface="Calibri"/>
                        </a:rPr>
                        <a:t>e</a:t>
                      </a:r>
                      <a:r>
                        <a:rPr sz="400" spc="-5" dirty="0">
                          <a:latin typeface="Calibri"/>
                          <a:cs typeface="Calibri"/>
                        </a:rPr>
                        <a:t>nced</a:t>
                      </a:r>
                      <a:r>
                        <a:rPr sz="400" dirty="0">
                          <a:latin typeface="Calibri"/>
                          <a:cs typeface="Calibri"/>
                        </a:rPr>
                        <a:t>,</a:t>
                      </a:r>
                      <a:r>
                        <a:rPr sz="400" spc="5" dirty="0">
                          <a:latin typeface="Calibri"/>
                          <a:cs typeface="Calibri"/>
                        </a:rPr>
                        <a:t> </a:t>
                      </a:r>
                      <a:r>
                        <a:rPr sz="400" dirty="0">
                          <a:latin typeface="Calibri"/>
                          <a:cs typeface="Calibri"/>
                        </a:rPr>
                        <a:t>Oth</a:t>
                      </a:r>
                      <a:r>
                        <a:rPr sz="400" spc="-5" dirty="0">
                          <a:latin typeface="Calibri"/>
                          <a:cs typeface="Calibri"/>
                        </a:rPr>
                        <a:t>e</a:t>
                      </a:r>
                      <a:r>
                        <a:rPr sz="400" dirty="0">
                          <a:latin typeface="Calibri"/>
                          <a:cs typeface="Calibri"/>
                        </a:rPr>
                        <a:t>r</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r>
              <a:tr h="194639">
                <a:tc gridSpan="3">
                  <a:txBody>
                    <a:bodyPr/>
                    <a:lstStyle/>
                    <a:p>
                      <a:pPr marL="12700">
                        <a:lnSpc>
                          <a:spcPct val="100000"/>
                        </a:lnSpc>
                      </a:pPr>
                      <a:r>
                        <a:rPr sz="500" spc="-10" dirty="0">
                          <a:latin typeface="Calibri"/>
                          <a:cs typeface="Calibri"/>
                        </a:rPr>
                        <a:t>S</a:t>
                      </a:r>
                      <a:r>
                        <a:rPr sz="500" dirty="0">
                          <a:latin typeface="Calibri"/>
                          <a:cs typeface="Calibri"/>
                        </a:rPr>
                        <a:t>ymptom</a:t>
                      </a:r>
                      <a:r>
                        <a:rPr sz="500" spc="-5" dirty="0">
                          <a:latin typeface="Calibri"/>
                          <a:cs typeface="Calibri"/>
                        </a:rPr>
                        <a:t>s</a:t>
                      </a:r>
                      <a:r>
                        <a:rPr sz="500" dirty="0">
                          <a:latin typeface="Calibri"/>
                          <a:cs typeface="Calibri"/>
                        </a:rPr>
                        <a: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gridSpan="2">
                  <a:txBody>
                    <a:bodyPr/>
                    <a:lstStyle/>
                    <a:p>
                      <a:pPr marL="1061085" marR="41275" indent="-1012190">
                        <a:lnSpc>
                          <a:spcPct val="113799"/>
                        </a:lnSpc>
                      </a:pPr>
                      <a:r>
                        <a:rPr sz="400" spc="-5" dirty="0">
                          <a:latin typeface="Calibri"/>
                          <a:cs typeface="Calibri"/>
                        </a:rPr>
                        <a:t>Sl</a:t>
                      </a:r>
                      <a:r>
                        <a:rPr sz="400" dirty="0">
                          <a:latin typeface="Calibri"/>
                          <a:cs typeface="Calibri"/>
                        </a:rPr>
                        <a:t>id</a:t>
                      </a:r>
                      <a:r>
                        <a:rPr sz="400" spc="-10" dirty="0">
                          <a:latin typeface="Calibri"/>
                          <a:cs typeface="Calibri"/>
                        </a:rPr>
                        <a:t>e</a:t>
                      </a:r>
                      <a:r>
                        <a:rPr sz="400" spc="-5" dirty="0">
                          <a:latin typeface="Calibri"/>
                          <a:cs typeface="Calibri"/>
                        </a:rPr>
                        <a:t>s</a:t>
                      </a:r>
                      <a:r>
                        <a:rPr sz="400" dirty="0">
                          <a:latin typeface="Calibri"/>
                          <a:cs typeface="Calibri"/>
                        </a:rPr>
                        <a:t>,</a:t>
                      </a:r>
                      <a:r>
                        <a:rPr sz="400" spc="5" dirty="0">
                          <a:latin typeface="Calibri"/>
                          <a:cs typeface="Calibri"/>
                        </a:rPr>
                        <a:t> U</a:t>
                      </a:r>
                      <a:r>
                        <a:rPr sz="400" spc="-5" dirty="0">
                          <a:latin typeface="Calibri"/>
                          <a:cs typeface="Calibri"/>
                        </a:rPr>
                        <a:t>nde</a:t>
                      </a:r>
                      <a:r>
                        <a:rPr sz="400" dirty="0">
                          <a:latin typeface="Calibri"/>
                          <a:cs typeface="Calibri"/>
                        </a:rPr>
                        <a:t>rcutt</a:t>
                      </a:r>
                      <a:r>
                        <a:rPr sz="400" spc="-5" dirty="0">
                          <a:latin typeface="Calibri"/>
                          <a:cs typeface="Calibri"/>
                        </a:rPr>
                        <a:t>in</a:t>
                      </a:r>
                      <a:r>
                        <a:rPr sz="400" dirty="0">
                          <a:latin typeface="Calibri"/>
                          <a:cs typeface="Calibri"/>
                        </a:rPr>
                        <a:t>g,</a:t>
                      </a:r>
                      <a:r>
                        <a:rPr sz="400" spc="5" dirty="0">
                          <a:latin typeface="Calibri"/>
                          <a:cs typeface="Calibri"/>
                        </a:rPr>
                        <a:t> </a:t>
                      </a:r>
                      <a:r>
                        <a:rPr sz="400" spc="-5" dirty="0">
                          <a:latin typeface="Calibri"/>
                          <a:cs typeface="Calibri"/>
                        </a:rPr>
                        <a:t>Sca</a:t>
                      </a:r>
                      <a:r>
                        <a:rPr sz="400" dirty="0">
                          <a:latin typeface="Calibri"/>
                          <a:cs typeface="Calibri"/>
                        </a:rPr>
                        <a:t>rp</a:t>
                      </a:r>
                      <a:r>
                        <a:rPr sz="400" spc="-5" dirty="0">
                          <a:latin typeface="Calibri"/>
                          <a:cs typeface="Calibri"/>
                        </a:rPr>
                        <a:t>s</a:t>
                      </a:r>
                      <a:r>
                        <a:rPr sz="400" dirty="0">
                          <a:latin typeface="Calibri"/>
                          <a:cs typeface="Calibri"/>
                        </a:rPr>
                        <a:t>,</a:t>
                      </a:r>
                      <a:r>
                        <a:rPr sz="400" spc="5" dirty="0">
                          <a:latin typeface="Calibri"/>
                          <a:cs typeface="Calibri"/>
                        </a:rPr>
                        <a:t> </a:t>
                      </a:r>
                      <a:r>
                        <a:rPr sz="400" dirty="0">
                          <a:latin typeface="Calibri"/>
                          <a:cs typeface="Calibri"/>
                        </a:rPr>
                        <a:t>Ex</a:t>
                      </a:r>
                      <a:r>
                        <a:rPr sz="400" spc="-5" dirty="0">
                          <a:latin typeface="Calibri"/>
                          <a:cs typeface="Calibri"/>
                        </a:rPr>
                        <a:t>pose</a:t>
                      </a:r>
                      <a:r>
                        <a:rPr sz="400" dirty="0">
                          <a:latin typeface="Calibri"/>
                          <a:cs typeface="Calibri"/>
                        </a:rPr>
                        <a:t>d</a:t>
                      </a:r>
                      <a:r>
                        <a:rPr sz="400" spc="5" dirty="0">
                          <a:latin typeface="Calibri"/>
                          <a:cs typeface="Calibri"/>
                        </a:rPr>
                        <a:t> </a:t>
                      </a:r>
                      <a:r>
                        <a:rPr sz="400" spc="-10" dirty="0">
                          <a:latin typeface="Calibri"/>
                          <a:cs typeface="Calibri"/>
                        </a:rPr>
                        <a:t>P</a:t>
                      </a:r>
                      <a:r>
                        <a:rPr sz="400" spc="-5" dirty="0">
                          <a:latin typeface="Calibri"/>
                          <a:cs typeface="Calibri"/>
                        </a:rPr>
                        <a:t>e</a:t>
                      </a:r>
                      <a:r>
                        <a:rPr sz="400" dirty="0">
                          <a:latin typeface="Calibri"/>
                          <a:cs typeface="Calibri"/>
                        </a:rPr>
                        <a:t>r</a:t>
                      </a:r>
                      <a:r>
                        <a:rPr sz="400" spc="5" dirty="0">
                          <a:latin typeface="Calibri"/>
                          <a:cs typeface="Calibri"/>
                        </a:rPr>
                        <a:t>m</a:t>
                      </a:r>
                      <a:r>
                        <a:rPr sz="400" spc="-5" dirty="0">
                          <a:latin typeface="Calibri"/>
                          <a:cs typeface="Calibri"/>
                        </a:rPr>
                        <a:t>af</a:t>
                      </a:r>
                      <a:r>
                        <a:rPr sz="400" dirty="0">
                          <a:latin typeface="Calibri"/>
                          <a:cs typeface="Calibri"/>
                        </a:rPr>
                        <a:t>ro</a:t>
                      </a:r>
                      <a:r>
                        <a:rPr sz="400" spc="-5" dirty="0">
                          <a:latin typeface="Calibri"/>
                          <a:cs typeface="Calibri"/>
                        </a:rPr>
                        <a:t>s</a:t>
                      </a:r>
                      <a:r>
                        <a:rPr sz="400" dirty="0">
                          <a:latin typeface="Calibri"/>
                          <a:cs typeface="Calibri"/>
                        </a:rPr>
                        <a:t>t, </a:t>
                      </a:r>
                      <a:r>
                        <a:rPr sz="400" spc="10" dirty="0">
                          <a:latin typeface="Calibri"/>
                          <a:cs typeface="Calibri"/>
                        </a:rPr>
                        <a:t> </a:t>
                      </a:r>
                      <a:r>
                        <a:rPr sz="400" dirty="0">
                          <a:latin typeface="Calibri"/>
                          <a:cs typeface="Calibri"/>
                        </a:rPr>
                        <a:t>Root</a:t>
                      </a:r>
                      <a:r>
                        <a:rPr sz="400" spc="5" dirty="0">
                          <a:latin typeface="Calibri"/>
                          <a:cs typeface="Calibri"/>
                        </a:rPr>
                        <a:t> </a:t>
                      </a:r>
                      <a:r>
                        <a:rPr sz="400" dirty="0">
                          <a:latin typeface="Calibri"/>
                          <a:cs typeface="Calibri"/>
                        </a:rPr>
                        <a:t>Ex</a:t>
                      </a:r>
                      <a:r>
                        <a:rPr sz="400" spc="-5" dirty="0">
                          <a:latin typeface="Calibri"/>
                          <a:cs typeface="Calibri"/>
                        </a:rPr>
                        <a:t>posu</a:t>
                      </a:r>
                      <a:r>
                        <a:rPr sz="400" dirty="0">
                          <a:latin typeface="Calibri"/>
                          <a:cs typeface="Calibri"/>
                        </a:rPr>
                        <a:t>r</a:t>
                      </a:r>
                      <a:r>
                        <a:rPr sz="400" spc="-5" dirty="0">
                          <a:latin typeface="Calibri"/>
                          <a:cs typeface="Calibri"/>
                        </a:rPr>
                        <a:t>e/F</a:t>
                      </a:r>
                      <a:r>
                        <a:rPr sz="400" spc="-10" dirty="0">
                          <a:latin typeface="Calibri"/>
                          <a:cs typeface="Calibri"/>
                        </a:rPr>
                        <a:t>a</a:t>
                      </a:r>
                      <a:r>
                        <a:rPr sz="400" dirty="0">
                          <a:latin typeface="Calibri"/>
                          <a:cs typeface="Calibri"/>
                        </a:rPr>
                        <a:t>l</a:t>
                      </a:r>
                      <a:r>
                        <a:rPr sz="400" spc="-5" dirty="0">
                          <a:latin typeface="Calibri"/>
                          <a:cs typeface="Calibri"/>
                        </a:rPr>
                        <a:t>le</a:t>
                      </a:r>
                      <a:r>
                        <a:rPr sz="400" dirty="0">
                          <a:latin typeface="Calibri"/>
                          <a:cs typeface="Calibri"/>
                        </a:rPr>
                        <a:t>n</a:t>
                      </a:r>
                      <a:r>
                        <a:rPr sz="400" spc="5" dirty="0">
                          <a:latin typeface="Calibri"/>
                          <a:cs typeface="Calibri"/>
                        </a:rPr>
                        <a:t> </a:t>
                      </a:r>
                      <a:r>
                        <a:rPr sz="400" dirty="0">
                          <a:latin typeface="Calibri"/>
                          <a:cs typeface="Calibri"/>
                        </a:rPr>
                        <a:t>Tr</a:t>
                      </a:r>
                      <a:r>
                        <a:rPr sz="400" spc="-5" dirty="0">
                          <a:latin typeface="Calibri"/>
                          <a:cs typeface="Calibri"/>
                        </a:rPr>
                        <a:t>ees</a:t>
                      </a:r>
                      <a:r>
                        <a:rPr sz="400" dirty="0">
                          <a:latin typeface="Calibri"/>
                          <a:cs typeface="Calibri"/>
                        </a:rPr>
                        <a:t>,</a:t>
                      </a:r>
                      <a:r>
                        <a:rPr sz="400" spc="5" dirty="0">
                          <a:latin typeface="Calibri"/>
                          <a:cs typeface="Calibri"/>
                        </a:rPr>
                        <a:t> </a:t>
                      </a:r>
                      <a:r>
                        <a:rPr sz="400" dirty="0">
                          <a:latin typeface="Calibri"/>
                          <a:cs typeface="Calibri"/>
                        </a:rPr>
                        <a:t>W</a:t>
                      </a:r>
                      <a:r>
                        <a:rPr sz="400" spc="-5" dirty="0">
                          <a:latin typeface="Calibri"/>
                          <a:cs typeface="Calibri"/>
                        </a:rPr>
                        <a:t>as</a:t>
                      </a:r>
                      <a:r>
                        <a:rPr sz="400" dirty="0">
                          <a:latin typeface="Calibri"/>
                          <a:cs typeface="Calibri"/>
                        </a:rPr>
                        <a:t>te Ex</a:t>
                      </a:r>
                      <a:r>
                        <a:rPr sz="400" spc="-5" dirty="0">
                          <a:latin typeface="Calibri"/>
                          <a:cs typeface="Calibri"/>
                        </a:rPr>
                        <a:t>posed</a:t>
                      </a:r>
                      <a:r>
                        <a:rPr sz="400" dirty="0">
                          <a:latin typeface="Calibri"/>
                          <a:cs typeface="Calibri"/>
                        </a:rPr>
                        <a:t>,</a:t>
                      </a:r>
                      <a:r>
                        <a:rPr sz="400" spc="5" dirty="0">
                          <a:latin typeface="Calibri"/>
                          <a:cs typeface="Calibri"/>
                        </a:rPr>
                        <a:t> </a:t>
                      </a:r>
                      <a:r>
                        <a:rPr sz="400" spc="-5" dirty="0">
                          <a:latin typeface="Calibri"/>
                          <a:cs typeface="Calibri"/>
                        </a:rPr>
                        <a:t>I</a:t>
                      </a:r>
                      <a:r>
                        <a:rPr sz="400" dirty="0">
                          <a:latin typeface="Calibri"/>
                          <a:cs typeface="Calibri"/>
                        </a:rPr>
                        <a:t>ce Gouging,</a:t>
                      </a:r>
                      <a:r>
                        <a:rPr sz="400" spc="5" dirty="0">
                          <a:latin typeface="Calibri"/>
                          <a:cs typeface="Calibri"/>
                        </a:rPr>
                        <a:t> </a:t>
                      </a:r>
                      <a:r>
                        <a:rPr sz="400" dirty="0">
                          <a:latin typeface="Calibri"/>
                          <a:cs typeface="Calibri"/>
                        </a:rPr>
                        <a:t>Oth</a:t>
                      </a:r>
                      <a:r>
                        <a:rPr sz="400" spc="-5" dirty="0">
                          <a:latin typeface="Calibri"/>
                          <a:cs typeface="Calibri"/>
                        </a:rPr>
                        <a:t>e</a:t>
                      </a:r>
                      <a:r>
                        <a:rPr sz="400" dirty="0">
                          <a:latin typeface="Calibri"/>
                          <a:cs typeface="Calibri"/>
                        </a:rPr>
                        <a:t>r</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r>
              <a:tr h="189921">
                <a:tc gridSpan="3">
                  <a:txBody>
                    <a:bodyPr/>
                    <a:lstStyle/>
                    <a:p>
                      <a:pPr marL="12700">
                        <a:lnSpc>
                          <a:spcPct val="100000"/>
                        </a:lnSpc>
                      </a:pPr>
                      <a:r>
                        <a:rPr sz="500" dirty="0">
                          <a:latin typeface="Calibri"/>
                          <a:cs typeface="Calibri"/>
                        </a:rPr>
                        <a:t>NR</a:t>
                      </a:r>
                      <a:r>
                        <a:rPr sz="500" spc="-5" dirty="0">
                          <a:latin typeface="Calibri"/>
                          <a:cs typeface="Calibri"/>
                        </a:rPr>
                        <a:t>C</a:t>
                      </a:r>
                      <a:r>
                        <a:rPr sz="500" dirty="0">
                          <a:latin typeface="Calibri"/>
                          <a:cs typeface="Calibri"/>
                        </a:rPr>
                        <a:t>S</a:t>
                      </a:r>
                      <a:r>
                        <a:rPr sz="500" spc="-10" dirty="0">
                          <a:latin typeface="Calibri"/>
                          <a:cs typeface="Calibri"/>
                        </a:rPr>
                        <a:t> S</a:t>
                      </a:r>
                      <a:r>
                        <a:rPr sz="500" dirty="0">
                          <a:latin typeface="Calibri"/>
                          <a:cs typeface="Calibri"/>
                        </a:rPr>
                        <a:t>o</a:t>
                      </a:r>
                      <a:r>
                        <a:rPr sz="500" spc="-5" dirty="0">
                          <a:latin typeface="Calibri"/>
                          <a:cs typeface="Calibri"/>
                        </a:rPr>
                        <a:t>i</a:t>
                      </a:r>
                      <a:r>
                        <a:rPr sz="500" dirty="0">
                          <a:latin typeface="Calibri"/>
                          <a:cs typeface="Calibri"/>
                        </a:rPr>
                        <a:t>l</a:t>
                      </a:r>
                      <a:r>
                        <a:rPr sz="500" spc="-5" dirty="0">
                          <a:latin typeface="Calibri"/>
                          <a:cs typeface="Calibri"/>
                        </a:rPr>
                        <a:t> Cl</a:t>
                      </a:r>
                      <a:r>
                        <a:rPr sz="500" dirty="0">
                          <a:latin typeface="Calibri"/>
                          <a:cs typeface="Calibri"/>
                        </a:rPr>
                        <a:t>a</a:t>
                      </a:r>
                      <a:r>
                        <a:rPr sz="500" spc="-5" dirty="0">
                          <a:latin typeface="Calibri"/>
                          <a:cs typeface="Calibri"/>
                        </a:rPr>
                        <a:t>ssific</a:t>
                      </a:r>
                      <a:r>
                        <a:rPr sz="500" dirty="0">
                          <a:latin typeface="Calibri"/>
                          <a:cs typeface="Calibri"/>
                        </a:rPr>
                        <a:t>at</a:t>
                      </a:r>
                      <a:r>
                        <a:rPr sz="500" spc="-5" dirty="0">
                          <a:latin typeface="Calibri"/>
                          <a:cs typeface="Calibri"/>
                        </a:rPr>
                        <a:t>i</a:t>
                      </a:r>
                      <a:r>
                        <a:rPr sz="500" dirty="0">
                          <a:latin typeface="Calibri"/>
                          <a:cs typeface="Calibri"/>
                        </a:rPr>
                        <a:t>on:</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gridSpan="2">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solidFill>
                      <a:schemeClr val="bg1"/>
                    </a:solidFill>
                  </a:tcPr>
                </a:tc>
                <a:tc hMerge="1">
                  <a:txBody>
                    <a:bodyPr/>
                    <a:lstStyle/>
                    <a:p>
                      <a:endParaRPr/>
                    </a:p>
                  </a:txBody>
                  <a:tcPr marL="0" marR="0" marT="0" marB="0"/>
                </a:tc>
              </a:tr>
              <a:tr h="189920">
                <a:tc>
                  <a:txBody>
                    <a:bodyPr/>
                    <a:lstStyle/>
                    <a:p>
                      <a:pPr marL="12700">
                        <a:lnSpc>
                          <a:spcPct val="100000"/>
                        </a:lnSpc>
                      </a:pPr>
                      <a:r>
                        <a:rPr sz="500" spc="-10" dirty="0">
                          <a:latin typeface="Calibri"/>
                          <a:cs typeface="Calibri"/>
                        </a:rPr>
                        <a:t>S</a:t>
                      </a:r>
                      <a:r>
                        <a:rPr sz="500" spc="-5" dirty="0">
                          <a:latin typeface="Calibri"/>
                          <a:cs typeface="Calibri"/>
                        </a:rPr>
                        <a:t>il</a:t>
                      </a:r>
                      <a:r>
                        <a:rPr sz="500" dirty="0">
                          <a:latin typeface="Calibri"/>
                          <a:cs typeface="Calibri"/>
                        </a:rPr>
                        <a:t>t %</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chemeClr val="bg1"/>
                    </a:solidFill>
                  </a:tcPr>
                </a:tc>
                <a:tc>
                  <a:txBody>
                    <a:bodyPr/>
                    <a:lstStyle/>
                    <a:p>
                      <a:pPr marL="12700">
                        <a:lnSpc>
                          <a:spcPct val="100000"/>
                        </a:lnSpc>
                      </a:pPr>
                      <a:r>
                        <a:rPr sz="500" spc="-5" dirty="0">
                          <a:latin typeface="Calibri"/>
                          <a:cs typeface="Calibri"/>
                        </a:rPr>
                        <a:t>Cl</a:t>
                      </a:r>
                      <a:r>
                        <a:rPr sz="500" dirty="0">
                          <a:latin typeface="Calibri"/>
                          <a:cs typeface="Calibri"/>
                        </a:rPr>
                        <a:t>ay</a:t>
                      </a:r>
                      <a:r>
                        <a:rPr sz="500" spc="-5" dirty="0">
                          <a:latin typeface="Calibri"/>
                          <a:cs typeface="Calibri"/>
                        </a:rPr>
                        <a:t> </a:t>
                      </a:r>
                      <a:r>
                        <a:rPr sz="500" dirty="0">
                          <a:latin typeface="Calibri"/>
                          <a:cs typeface="Calibri"/>
                        </a:rPr>
                        <a:t>%</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chemeClr val="bg1"/>
                    </a:solidFill>
                  </a:tcPr>
                </a:tc>
                <a:tc>
                  <a:txBody>
                    <a:bodyPr/>
                    <a:lstStyle/>
                    <a:p>
                      <a:pPr marL="12700">
                        <a:lnSpc>
                          <a:spcPct val="100000"/>
                        </a:lnSpc>
                      </a:pPr>
                      <a:r>
                        <a:rPr sz="500" spc="-5" dirty="0">
                          <a:latin typeface="Calibri"/>
                          <a:cs typeface="Calibri"/>
                        </a:rPr>
                        <a:t>C</a:t>
                      </a:r>
                      <a:r>
                        <a:rPr sz="500" dirty="0">
                          <a:latin typeface="Calibri"/>
                          <a:cs typeface="Calibri"/>
                        </a:rPr>
                        <a:t>obb</a:t>
                      </a:r>
                      <a:r>
                        <a:rPr sz="500" spc="-5" dirty="0">
                          <a:latin typeface="Calibri"/>
                          <a:cs typeface="Calibri"/>
                        </a:rPr>
                        <a:t>l</a:t>
                      </a:r>
                      <a:r>
                        <a:rPr sz="500" dirty="0">
                          <a:latin typeface="Calibri"/>
                          <a:cs typeface="Calibri"/>
                        </a:rPr>
                        <a:t>e</a:t>
                      </a:r>
                      <a:r>
                        <a:rPr sz="500" spc="-5" dirty="0">
                          <a:latin typeface="Calibri"/>
                          <a:cs typeface="Calibri"/>
                        </a:rPr>
                        <a:t> </a:t>
                      </a:r>
                      <a:r>
                        <a:rPr sz="500" dirty="0">
                          <a:latin typeface="Calibri"/>
                          <a:cs typeface="Calibri"/>
                        </a:rPr>
                        <a: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chemeClr val="bg1"/>
                    </a:solidFill>
                  </a:tcPr>
                </a:tc>
                <a:tc>
                  <a:txBody>
                    <a:bodyPr/>
                    <a:lstStyle/>
                    <a:p>
                      <a:pPr marL="12700">
                        <a:lnSpc>
                          <a:spcPct val="100000"/>
                        </a:lnSpc>
                      </a:pPr>
                      <a:r>
                        <a:rPr sz="500" dirty="0">
                          <a:latin typeface="Calibri"/>
                          <a:cs typeface="Calibri"/>
                        </a:rPr>
                        <a:t>Or</a:t>
                      </a:r>
                      <a:r>
                        <a:rPr sz="500" spc="-5" dirty="0">
                          <a:latin typeface="Calibri"/>
                          <a:cs typeface="Calibri"/>
                        </a:rPr>
                        <a:t>g</a:t>
                      </a:r>
                      <a:r>
                        <a:rPr sz="500" dirty="0">
                          <a:latin typeface="Calibri"/>
                          <a:cs typeface="Calibri"/>
                        </a:rPr>
                        <a:t>an</a:t>
                      </a:r>
                      <a:r>
                        <a:rPr sz="500" spc="-5" dirty="0">
                          <a:latin typeface="Calibri"/>
                          <a:cs typeface="Calibri"/>
                        </a:rPr>
                        <a:t>ic</a:t>
                      </a:r>
                      <a:r>
                        <a:rPr sz="500" dirty="0">
                          <a:latin typeface="Calibri"/>
                          <a:cs typeface="Calibri"/>
                        </a:rPr>
                        <a:t>s</a:t>
                      </a:r>
                      <a:r>
                        <a:rPr sz="500" spc="-5" dirty="0">
                          <a:latin typeface="Calibri"/>
                          <a:cs typeface="Calibri"/>
                        </a:rPr>
                        <a:t> </a:t>
                      </a:r>
                      <a:r>
                        <a:rPr sz="500" dirty="0">
                          <a:latin typeface="Calibri"/>
                          <a:cs typeface="Calibri"/>
                        </a:rPr>
                        <a:t>%</a:t>
                      </a:r>
                      <a:endParaRPr sz="500">
                        <a:latin typeface="Calibri"/>
                        <a:cs typeface="Calibri"/>
                      </a:endParaRPr>
                    </a:p>
                  </a:txBody>
                  <a:tcPr marL="0" marR="0" marT="0" marB="0">
                    <a:lnL w="8890">
                      <a:solidFill>
                        <a:srgbClr val="000000"/>
                      </a:solidFill>
                      <a:prstDash val="solid"/>
                    </a:lnL>
                    <a:lnR w="8890">
                      <a:solidFill>
                        <a:srgbClr val="000000"/>
                      </a:solidFill>
                      <a:prstDash val="solid"/>
                    </a:lnR>
                    <a:lnB w="8890">
                      <a:solidFill>
                        <a:srgbClr val="000000"/>
                      </a:solidFill>
                      <a:prstDash val="solid"/>
                    </a:lnB>
                    <a:solidFill>
                      <a:schemeClr val="bg1"/>
                    </a:solidFill>
                  </a:tcPr>
                </a:tc>
                <a:tc rowSpan="2">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B w="8890">
                      <a:solidFill>
                        <a:srgbClr val="000000"/>
                      </a:solidFill>
                      <a:prstDash val="solid"/>
                    </a:lnB>
                    <a:solidFill>
                      <a:schemeClr val="bg1"/>
                    </a:solidFill>
                  </a:tcPr>
                </a:tc>
              </a:tr>
              <a:tr h="189920">
                <a:tc>
                  <a:txBody>
                    <a:bodyPr/>
                    <a:lstStyle/>
                    <a:p>
                      <a:pPr marL="12700">
                        <a:lnSpc>
                          <a:spcPct val="100000"/>
                        </a:lnSpc>
                      </a:pPr>
                      <a:r>
                        <a:rPr sz="500" spc="-10" dirty="0">
                          <a:latin typeface="Calibri"/>
                          <a:cs typeface="Calibri"/>
                        </a:rPr>
                        <a:t>S</a:t>
                      </a:r>
                      <a:r>
                        <a:rPr sz="500" dirty="0">
                          <a:latin typeface="Calibri"/>
                          <a:cs typeface="Calibri"/>
                        </a:rPr>
                        <a:t>and %</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a:txBody>
                    <a:bodyPr/>
                    <a:lstStyle/>
                    <a:p>
                      <a:pPr marL="12700">
                        <a:lnSpc>
                          <a:spcPct val="100000"/>
                        </a:lnSpc>
                      </a:pPr>
                      <a:r>
                        <a:rPr sz="500" dirty="0">
                          <a:latin typeface="Calibri"/>
                          <a:cs typeface="Calibri"/>
                        </a:rPr>
                        <a:t>Gravel</a:t>
                      </a:r>
                      <a:r>
                        <a:rPr sz="500" spc="-5" dirty="0">
                          <a:latin typeface="Calibri"/>
                          <a:cs typeface="Calibri"/>
                        </a:rPr>
                        <a:t> </a:t>
                      </a:r>
                      <a:r>
                        <a:rPr sz="500" dirty="0">
                          <a:latin typeface="Calibri"/>
                          <a:cs typeface="Calibri"/>
                        </a:rPr>
                        <a:t>%</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a:txBody>
                    <a:bodyPr/>
                    <a:lstStyle/>
                    <a:p>
                      <a:pPr marL="12700">
                        <a:lnSpc>
                          <a:spcPct val="100000"/>
                        </a:lnSpc>
                      </a:pPr>
                      <a:r>
                        <a:rPr sz="500" dirty="0">
                          <a:latin typeface="Calibri"/>
                          <a:cs typeface="Calibri"/>
                        </a:rPr>
                        <a:t>Bou</a:t>
                      </a:r>
                      <a:r>
                        <a:rPr sz="500" spc="-5" dirty="0">
                          <a:latin typeface="Calibri"/>
                          <a:cs typeface="Calibri"/>
                        </a:rPr>
                        <a:t>l</a:t>
                      </a:r>
                      <a:r>
                        <a:rPr sz="500" dirty="0">
                          <a:latin typeface="Calibri"/>
                          <a:cs typeface="Calibri"/>
                        </a:rPr>
                        <a:t>der %</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a:txBody>
                    <a:bodyPr/>
                    <a:lstStyle/>
                    <a:p>
                      <a:pPr marL="12700">
                        <a:lnSpc>
                          <a:spcPct val="100000"/>
                        </a:lnSpc>
                      </a:pPr>
                      <a:r>
                        <a:rPr sz="500" spc="-5" dirty="0">
                          <a:latin typeface="Calibri"/>
                          <a:cs typeface="Calibri"/>
                        </a:rPr>
                        <a:t>L</a:t>
                      </a:r>
                      <a:r>
                        <a:rPr sz="500" dirty="0">
                          <a:latin typeface="Calibri"/>
                          <a:cs typeface="Calibri"/>
                        </a:rPr>
                        <a:t>oam %</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vMerge="1">
                  <a:txBody>
                    <a:bodyPr/>
                    <a:lstStyle/>
                    <a:p>
                      <a:endParaRPr/>
                    </a:p>
                  </a:txBody>
                  <a:tcPr marL="0" marR="0" marT="0" marB="0">
                    <a:lnL w="8890">
                      <a:solidFill>
                        <a:srgbClr val="000000"/>
                      </a:solidFill>
                      <a:prstDash val="solid"/>
                    </a:lnL>
                    <a:lnR w="8889">
                      <a:solidFill>
                        <a:srgbClr val="000000"/>
                      </a:solidFill>
                      <a:prstDash val="solid"/>
                    </a:lnR>
                    <a:lnB w="8890">
                      <a:solidFill>
                        <a:srgbClr val="000000"/>
                      </a:solidFill>
                      <a:prstDash val="solid"/>
                    </a:lnB>
                    <a:solidFill>
                      <a:srgbClr val="D9D9D9"/>
                    </a:solidFill>
                  </a:tcPr>
                </a:tc>
              </a:tr>
              <a:tr h="189920">
                <a:tc gridSpan="2">
                  <a:txBody>
                    <a:bodyPr/>
                    <a:lstStyle/>
                    <a:p>
                      <a:pPr marL="12700">
                        <a:lnSpc>
                          <a:spcPct val="100000"/>
                        </a:lnSpc>
                      </a:pPr>
                      <a:r>
                        <a:rPr sz="500" spc="-5" dirty="0">
                          <a:latin typeface="Calibri"/>
                          <a:cs typeface="Calibri"/>
                        </a:rPr>
                        <a:t>E</a:t>
                      </a:r>
                      <a:r>
                        <a:rPr sz="500" dirty="0">
                          <a:latin typeface="Calibri"/>
                          <a:cs typeface="Calibri"/>
                        </a:rPr>
                        <a:t>ro</a:t>
                      </a:r>
                      <a:r>
                        <a:rPr sz="500" spc="-5" dirty="0">
                          <a:latin typeface="Calibri"/>
                          <a:cs typeface="Calibri"/>
                        </a:rPr>
                        <a:t>si</a:t>
                      </a:r>
                      <a:r>
                        <a:rPr sz="500" dirty="0">
                          <a:latin typeface="Calibri"/>
                          <a:cs typeface="Calibri"/>
                        </a:rPr>
                        <a:t>on Rate: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5" dirty="0">
                          <a:latin typeface="Calibri"/>
                          <a:cs typeface="Calibri"/>
                        </a:rPr>
                        <a:t>E</a:t>
                      </a:r>
                      <a:r>
                        <a:rPr sz="500" dirty="0">
                          <a:latin typeface="Calibri"/>
                          <a:cs typeface="Calibri"/>
                        </a:rPr>
                        <a:t>ro</a:t>
                      </a:r>
                      <a:r>
                        <a:rPr sz="500" spc="-5" dirty="0">
                          <a:latin typeface="Calibri"/>
                          <a:cs typeface="Calibri"/>
                        </a:rPr>
                        <a:t>si</a:t>
                      </a:r>
                      <a:r>
                        <a:rPr sz="500" dirty="0">
                          <a:latin typeface="Calibri"/>
                          <a:cs typeface="Calibri"/>
                        </a:rPr>
                        <a:t>on Rate</a:t>
                      </a:r>
                      <a:r>
                        <a:rPr sz="500" spc="-5" dirty="0">
                          <a:latin typeface="Calibri"/>
                          <a:cs typeface="Calibri"/>
                        </a:rPr>
                        <a:t> </a:t>
                      </a:r>
                      <a:r>
                        <a:rPr sz="500" dirty="0">
                          <a:latin typeface="Calibri"/>
                          <a:cs typeface="Calibri"/>
                        </a:rPr>
                        <a:t>QA:</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a:txBody>
                    <a:bodyPr/>
                    <a:lstStyle/>
                    <a:p>
                      <a:pPr marL="259715">
                        <a:lnSpc>
                          <a:spcPct val="100000"/>
                        </a:lnSpc>
                      </a:pPr>
                      <a:r>
                        <a:rPr sz="400" dirty="0">
                          <a:latin typeface="Calibri"/>
                          <a:cs typeface="Calibri"/>
                        </a:rPr>
                        <a:t>R</a:t>
                      </a:r>
                      <a:r>
                        <a:rPr sz="400" spc="-5" dirty="0">
                          <a:latin typeface="Calibri"/>
                          <a:cs typeface="Calibri"/>
                        </a:rPr>
                        <a:t>eported</a:t>
                      </a:r>
                      <a:r>
                        <a:rPr sz="400" dirty="0">
                          <a:latin typeface="Calibri"/>
                          <a:cs typeface="Calibri"/>
                        </a:rPr>
                        <a:t>,</a:t>
                      </a:r>
                      <a:r>
                        <a:rPr sz="400" spc="5" dirty="0">
                          <a:latin typeface="Calibri"/>
                          <a:cs typeface="Calibri"/>
                        </a:rPr>
                        <a:t> </a:t>
                      </a:r>
                      <a:r>
                        <a:rPr sz="400" spc="-5" dirty="0">
                          <a:latin typeface="Calibri"/>
                          <a:cs typeface="Calibri"/>
                        </a:rPr>
                        <a:t>Ca</a:t>
                      </a:r>
                      <a:r>
                        <a:rPr sz="400" dirty="0">
                          <a:latin typeface="Calibri"/>
                          <a:cs typeface="Calibri"/>
                        </a:rPr>
                        <a:t>l</a:t>
                      </a:r>
                      <a:r>
                        <a:rPr sz="400" spc="-5" dirty="0">
                          <a:latin typeface="Calibri"/>
                          <a:cs typeface="Calibri"/>
                        </a:rPr>
                        <a:t>cula</a:t>
                      </a:r>
                      <a:r>
                        <a:rPr sz="400" dirty="0">
                          <a:latin typeface="Calibri"/>
                          <a:cs typeface="Calibri"/>
                        </a:rPr>
                        <a:t>t</a:t>
                      </a:r>
                      <a:r>
                        <a:rPr sz="400" spc="-10" dirty="0">
                          <a:latin typeface="Calibri"/>
                          <a:cs typeface="Calibri"/>
                        </a:rPr>
                        <a:t>e</a:t>
                      </a:r>
                      <a:r>
                        <a:rPr sz="400" spc="-5" dirty="0">
                          <a:latin typeface="Calibri"/>
                          <a:cs typeface="Calibri"/>
                        </a:rPr>
                        <a:t>d</a:t>
                      </a:r>
                      <a:r>
                        <a:rPr sz="400" dirty="0">
                          <a:latin typeface="Calibri"/>
                          <a:cs typeface="Calibri"/>
                        </a:rPr>
                        <a:t>,</a:t>
                      </a:r>
                      <a:r>
                        <a:rPr sz="400" spc="5" dirty="0">
                          <a:latin typeface="Calibri"/>
                          <a:cs typeface="Calibri"/>
                        </a:rPr>
                        <a:t> </a:t>
                      </a:r>
                      <a:r>
                        <a:rPr sz="400" dirty="0">
                          <a:latin typeface="Calibri"/>
                          <a:cs typeface="Calibri"/>
                        </a:rPr>
                        <a:t>BEA</a:t>
                      </a:r>
                      <a:r>
                        <a:rPr sz="400" spc="5" dirty="0">
                          <a:latin typeface="Calibri"/>
                          <a:cs typeface="Calibri"/>
                        </a:rPr>
                        <a:t> </a:t>
                      </a:r>
                      <a:r>
                        <a:rPr sz="400" spc="-5" dirty="0">
                          <a:latin typeface="Calibri"/>
                          <a:cs typeface="Calibri"/>
                        </a:rPr>
                        <a:t>Ca</a:t>
                      </a:r>
                      <a:r>
                        <a:rPr sz="400" dirty="0">
                          <a:latin typeface="Calibri"/>
                          <a:cs typeface="Calibri"/>
                        </a:rPr>
                        <a:t>l</a:t>
                      </a:r>
                      <a:r>
                        <a:rPr sz="400" spc="-5" dirty="0">
                          <a:latin typeface="Calibri"/>
                          <a:cs typeface="Calibri"/>
                        </a:rPr>
                        <a:t>cula</a:t>
                      </a:r>
                      <a:r>
                        <a:rPr sz="400" dirty="0">
                          <a:latin typeface="Calibri"/>
                          <a:cs typeface="Calibri"/>
                        </a:rPr>
                        <a:t>t</a:t>
                      </a:r>
                      <a:r>
                        <a:rPr sz="400" spc="-10" dirty="0">
                          <a:latin typeface="Calibri"/>
                          <a:cs typeface="Calibri"/>
                        </a:rPr>
                        <a:t>e</a:t>
                      </a:r>
                      <a:r>
                        <a:rPr sz="400" dirty="0">
                          <a:latin typeface="Calibri"/>
                          <a:cs typeface="Calibri"/>
                        </a:rPr>
                        <a:t>d</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r>
              <a:tr h="263058">
                <a:tc gridSpan="5">
                  <a:txBody>
                    <a:bodyPr/>
                    <a:lstStyle/>
                    <a:p>
                      <a:pPr marL="12700">
                        <a:lnSpc>
                          <a:spcPct val="100000"/>
                        </a:lnSpc>
                      </a:pPr>
                      <a:r>
                        <a:rPr sz="500" b="1" dirty="0">
                          <a:latin typeface="Calibri"/>
                          <a:cs typeface="Calibri"/>
                        </a:rPr>
                        <a:t>C</a:t>
                      </a:r>
                      <a:r>
                        <a:rPr sz="500" b="1" spc="-5" dirty="0">
                          <a:latin typeface="Calibri"/>
                          <a:cs typeface="Calibri"/>
                        </a:rPr>
                        <a:t>urren</a:t>
                      </a:r>
                      <a:r>
                        <a:rPr sz="500" b="1" dirty="0">
                          <a:latin typeface="Calibri"/>
                          <a:cs typeface="Calibri"/>
                        </a:rPr>
                        <a:t>t </a:t>
                      </a:r>
                      <a:r>
                        <a:rPr sz="500" b="1" spc="-5" dirty="0">
                          <a:latin typeface="Calibri"/>
                          <a:cs typeface="Calibri"/>
                        </a:rPr>
                        <a:t>Ero</a:t>
                      </a:r>
                      <a:r>
                        <a:rPr sz="500" b="1" dirty="0">
                          <a:latin typeface="Calibri"/>
                          <a:cs typeface="Calibri"/>
                        </a:rPr>
                        <a:t>s</a:t>
                      </a:r>
                      <a:r>
                        <a:rPr sz="500" b="1" spc="-5" dirty="0">
                          <a:latin typeface="Calibri"/>
                          <a:cs typeface="Calibri"/>
                        </a:rPr>
                        <a:t>io</a:t>
                      </a:r>
                      <a:r>
                        <a:rPr sz="500" b="1" dirty="0">
                          <a:latin typeface="Calibri"/>
                          <a:cs typeface="Calibri"/>
                        </a:rPr>
                        <a:t>n</a:t>
                      </a:r>
                      <a:r>
                        <a:rPr sz="500" b="1" spc="-5" dirty="0">
                          <a:latin typeface="Calibri"/>
                          <a:cs typeface="Calibri"/>
                        </a:rPr>
                        <a:t> Mi</a:t>
                      </a:r>
                      <a:r>
                        <a:rPr sz="500" b="1" spc="5" dirty="0">
                          <a:latin typeface="Calibri"/>
                          <a:cs typeface="Calibri"/>
                        </a:rPr>
                        <a:t>t</a:t>
                      </a:r>
                      <a:r>
                        <a:rPr sz="500" b="1" spc="-5" dirty="0">
                          <a:latin typeface="Calibri"/>
                          <a:cs typeface="Calibri"/>
                        </a:rPr>
                        <a:t>ig</a:t>
                      </a:r>
                      <a:r>
                        <a:rPr sz="500" b="1" dirty="0">
                          <a:latin typeface="Calibri"/>
                          <a:cs typeface="Calibri"/>
                        </a:rPr>
                        <a:t>a</a:t>
                      </a:r>
                      <a:r>
                        <a:rPr sz="500" b="1" spc="5" dirty="0">
                          <a:latin typeface="Calibri"/>
                          <a:cs typeface="Calibri"/>
                        </a:rPr>
                        <a:t>t</a:t>
                      </a:r>
                      <a:r>
                        <a:rPr sz="500" b="1" spc="-5" dirty="0">
                          <a:latin typeface="Calibri"/>
                          <a:cs typeface="Calibri"/>
                        </a:rPr>
                        <a:t>io</a:t>
                      </a:r>
                      <a:r>
                        <a:rPr sz="500" b="1" dirty="0">
                          <a:latin typeface="Calibri"/>
                          <a:cs typeface="Calibri"/>
                        </a:rPr>
                        <a:t>n</a:t>
                      </a:r>
                      <a:r>
                        <a:rPr sz="500" b="1" spc="-5" dirty="0">
                          <a:latin typeface="Calibri"/>
                          <a:cs typeface="Calibri"/>
                        </a:rPr>
                        <a:t> E</a:t>
                      </a:r>
                      <a:r>
                        <a:rPr sz="500" b="1" dirty="0">
                          <a:latin typeface="Calibri"/>
                          <a:cs typeface="Calibri"/>
                        </a:rPr>
                        <a:t>ff</a:t>
                      </a:r>
                      <a:r>
                        <a:rPr sz="500" b="1" spc="-5" dirty="0">
                          <a:latin typeface="Calibri"/>
                          <a:cs typeface="Calibri"/>
                        </a:rPr>
                        <a:t>or</a:t>
                      </a:r>
                      <a:r>
                        <a:rPr sz="500" b="1" spc="5" dirty="0">
                          <a:latin typeface="Calibri"/>
                          <a:cs typeface="Calibri"/>
                        </a:rPr>
                        <a:t>t</a:t>
                      </a:r>
                      <a:r>
                        <a:rPr sz="500" b="1" dirty="0">
                          <a:latin typeface="Calibri"/>
                          <a:cs typeface="Calibri"/>
                        </a:rPr>
                        <a:t>s:</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97910">
                <a:tc gridSpan="5">
                  <a:txBody>
                    <a:bodyPr/>
                    <a:lstStyle/>
                    <a:p>
                      <a:pPr marL="12700">
                        <a:lnSpc>
                          <a:spcPct val="100000"/>
                        </a:lnSpc>
                      </a:pPr>
                      <a:r>
                        <a:rPr sz="500" b="1" spc="-5" dirty="0">
                          <a:latin typeface="Calibri"/>
                          <a:cs typeface="Calibri"/>
                        </a:rPr>
                        <a:t>Drin</a:t>
                      </a:r>
                      <a:r>
                        <a:rPr sz="500" b="1" dirty="0">
                          <a:latin typeface="Calibri"/>
                          <a:cs typeface="Calibri"/>
                        </a:rPr>
                        <a:t>k</a:t>
                      </a:r>
                      <a:r>
                        <a:rPr sz="500" b="1" spc="-5" dirty="0">
                          <a:latin typeface="Calibri"/>
                          <a:cs typeface="Calibri"/>
                        </a:rPr>
                        <a:t>in</a:t>
                      </a:r>
                      <a:r>
                        <a:rPr sz="500" b="1" dirty="0">
                          <a:latin typeface="Calibri"/>
                          <a:cs typeface="Calibri"/>
                        </a:rPr>
                        <a:t>g</a:t>
                      </a:r>
                      <a:r>
                        <a:rPr sz="500" b="1" spc="-10" dirty="0">
                          <a:latin typeface="Calibri"/>
                          <a:cs typeface="Calibri"/>
                        </a:rPr>
                        <a:t> </a:t>
                      </a:r>
                      <a:r>
                        <a:rPr sz="500" b="1" spc="-5" dirty="0">
                          <a:latin typeface="Calibri"/>
                          <a:cs typeface="Calibri"/>
                        </a:rPr>
                        <a:t>W</a:t>
                      </a:r>
                      <a:r>
                        <a:rPr sz="500" b="1" dirty="0">
                          <a:latin typeface="Calibri"/>
                          <a:cs typeface="Calibri"/>
                        </a:rPr>
                        <a:t>a</a:t>
                      </a:r>
                      <a:r>
                        <a:rPr sz="500" b="1" spc="5" dirty="0">
                          <a:latin typeface="Calibri"/>
                          <a:cs typeface="Calibri"/>
                        </a:rPr>
                        <a:t>t</a:t>
                      </a:r>
                      <a:r>
                        <a:rPr sz="500" b="1" spc="-5" dirty="0">
                          <a:latin typeface="Calibri"/>
                          <a:cs typeface="Calibri"/>
                        </a:rPr>
                        <a:t>er:</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98203">
                <a:tc gridSpan="5">
                  <a:txBody>
                    <a:bodyPr/>
                    <a:lstStyle/>
                    <a:p>
                      <a:pPr marL="12700">
                        <a:lnSpc>
                          <a:spcPct val="100000"/>
                        </a:lnSpc>
                      </a:pPr>
                      <a:r>
                        <a:rPr sz="500" b="1" dirty="0">
                          <a:latin typeface="Calibri"/>
                          <a:cs typeface="Calibri"/>
                        </a:rPr>
                        <a:t>Is </a:t>
                      </a:r>
                      <a:r>
                        <a:rPr sz="500" b="1" spc="5" dirty="0">
                          <a:latin typeface="Calibri"/>
                          <a:cs typeface="Calibri"/>
                        </a:rPr>
                        <a:t>t</a:t>
                      </a:r>
                      <a:r>
                        <a:rPr sz="500" b="1" spc="-5" dirty="0">
                          <a:latin typeface="Calibri"/>
                          <a:cs typeface="Calibri"/>
                        </a:rPr>
                        <a:t>h</a:t>
                      </a:r>
                      <a:r>
                        <a:rPr sz="500" b="1" dirty="0">
                          <a:latin typeface="Calibri"/>
                          <a:cs typeface="Calibri"/>
                        </a:rPr>
                        <a:t>e</a:t>
                      </a:r>
                      <a:r>
                        <a:rPr sz="500" b="1" spc="-5" dirty="0">
                          <a:latin typeface="Calibri"/>
                          <a:cs typeface="Calibri"/>
                        </a:rPr>
                        <a:t> </a:t>
                      </a:r>
                      <a:r>
                        <a:rPr sz="500" b="1" dirty="0">
                          <a:latin typeface="Calibri"/>
                          <a:cs typeface="Calibri"/>
                        </a:rPr>
                        <a:t>s</a:t>
                      </a:r>
                      <a:r>
                        <a:rPr sz="500" b="1" spc="-5" dirty="0">
                          <a:latin typeface="Calibri"/>
                          <a:cs typeface="Calibri"/>
                        </a:rPr>
                        <a:t>i</a:t>
                      </a:r>
                      <a:r>
                        <a:rPr sz="500" b="1" spc="5" dirty="0">
                          <a:latin typeface="Calibri"/>
                          <a:cs typeface="Calibri"/>
                        </a:rPr>
                        <a:t>t</a:t>
                      </a:r>
                      <a:r>
                        <a:rPr sz="500" b="1" dirty="0">
                          <a:latin typeface="Calibri"/>
                          <a:cs typeface="Calibri"/>
                        </a:rPr>
                        <a:t>e</a:t>
                      </a:r>
                      <a:r>
                        <a:rPr sz="500" b="1" spc="-5" dirty="0">
                          <a:latin typeface="Calibri"/>
                          <a:cs typeface="Calibri"/>
                        </a:rPr>
                        <a:t> i</a:t>
                      </a:r>
                      <a:r>
                        <a:rPr sz="500" b="1" dirty="0">
                          <a:latin typeface="Calibri"/>
                          <a:cs typeface="Calibri"/>
                        </a:rPr>
                        <a:t>n</a:t>
                      </a:r>
                      <a:r>
                        <a:rPr sz="500" b="1" spc="-5" dirty="0">
                          <a:latin typeface="Calibri"/>
                          <a:cs typeface="Calibri"/>
                        </a:rPr>
                        <a:t> </a:t>
                      </a:r>
                      <a:r>
                        <a:rPr sz="500" b="1" dirty="0">
                          <a:latin typeface="Calibri"/>
                          <a:cs typeface="Calibri"/>
                        </a:rPr>
                        <a:t>a </a:t>
                      </a:r>
                      <a:r>
                        <a:rPr sz="500" b="1" spc="-5" dirty="0">
                          <a:latin typeface="Calibri"/>
                          <a:cs typeface="Calibri"/>
                        </a:rPr>
                        <a:t>drin</a:t>
                      </a:r>
                      <a:r>
                        <a:rPr sz="500" b="1" dirty="0">
                          <a:latin typeface="Calibri"/>
                          <a:cs typeface="Calibri"/>
                        </a:rPr>
                        <a:t>k</a:t>
                      </a:r>
                      <a:r>
                        <a:rPr sz="500" b="1" spc="-5" dirty="0">
                          <a:latin typeface="Calibri"/>
                          <a:cs typeface="Calibri"/>
                        </a:rPr>
                        <a:t>in</a:t>
                      </a:r>
                      <a:r>
                        <a:rPr sz="500" b="1" dirty="0">
                          <a:latin typeface="Calibri"/>
                          <a:cs typeface="Calibri"/>
                        </a:rPr>
                        <a:t>g</a:t>
                      </a:r>
                      <a:r>
                        <a:rPr sz="500" b="1" spc="-10" dirty="0">
                          <a:latin typeface="Calibri"/>
                          <a:cs typeface="Calibri"/>
                        </a:rPr>
                        <a:t> </a:t>
                      </a:r>
                      <a:r>
                        <a:rPr sz="500" b="1" spc="-5" dirty="0">
                          <a:latin typeface="Calibri"/>
                          <a:cs typeface="Calibri"/>
                        </a:rPr>
                        <a:t>w</a:t>
                      </a:r>
                      <a:r>
                        <a:rPr sz="500" b="1" dirty="0">
                          <a:latin typeface="Calibri"/>
                          <a:cs typeface="Calibri"/>
                        </a:rPr>
                        <a:t>a</a:t>
                      </a:r>
                      <a:r>
                        <a:rPr sz="500" b="1" spc="5" dirty="0">
                          <a:latin typeface="Calibri"/>
                          <a:cs typeface="Calibri"/>
                        </a:rPr>
                        <a:t>t</a:t>
                      </a:r>
                      <a:r>
                        <a:rPr sz="500" b="1" spc="-5" dirty="0">
                          <a:latin typeface="Calibri"/>
                          <a:cs typeface="Calibri"/>
                        </a:rPr>
                        <a:t>e</a:t>
                      </a:r>
                      <a:r>
                        <a:rPr sz="500" b="1" dirty="0">
                          <a:latin typeface="Calibri"/>
                          <a:cs typeface="Calibri"/>
                        </a:rPr>
                        <a:t>r</a:t>
                      </a:r>
                      <a:r>
                        <a:rPr sz="500" b="1" spc="-5" dirty="0">
                          <a:latin typeface="Calibri"/>
                          <a:cs typeface="Calibri"/>
                        </a:rPr>
                        <a:t> pro</a:t>
                      </a:r>
                      <a:r>
                        <a:rPr sz="500" b="1" spc="5" dirty="0">
                          <a:latin typeface="Calibri"/>
                          <a:cs typeface="Calibri"/>
                        </a:rPr>
                        <a:t>t</a:t>
                      </a:r>
                      <a:r>
                        <a:rPr sz="500" b="1" spc="-5" dirty="0">
                          <a:latin typeface="Calibri"/>
                          <a:cs typeface="Calibri"/>
                        </a:rPr>
                        <a:t>ec</a:t>
                      </a:r>
                      <a:r>
                        <a:rPr sz="500" b="1" spc="5" dirty="0">
                          <a:latin typeface="Calibri"/>
                          <a:cs typeface="Calibri"/>
                        </a:rPr>
                        <a:t>t</a:t>
                      </a:r>
                      <a:r>
                        <a:rPr sz="500" b="1" spc="-5" dirty="0">
                          <a:latin typeface="Calibri"/>
                          <a:cs typeface="Calibri"/>
                        </a:rPr>
                        <a:t>io</a:t>
                      </a:r>
                      <a:r>
                        <a:rPr sz="500" b="1" dirty="0">
                          <a:latin typeface="Calibri"/>
                          <a:cs typeface="Calibri"/>
                        </a:rPr>
                        <a:t>n</a:t>
                      </a:r>
                      <a:r>
                        <a:rPr sz="500" b="1" spc="-5" dirty="0">
                          <a:latin typeface="Calibri"/>
                          <a:cs typeface="Calibri"/>
                        </a:rPr>
                        <a:t> </a:t>
                      </a:r>
                      <a:r>
                        <a:rPr sz="500" b="1" dirty="0">
                          <a:latin typeface="Calibri"/>
                          <a:cs typeface="Calibri"/>
                        </a:rPr>
                        <a:t>a</a:t>
                      </a:r>
                      <a:r>
                        <a:rPr sz="500" b="1" spc="-5" dirty="0">
                          <a:latin typeface="Calibri"/>
                          <a:cs typeface="Calibri"/>
                        </a:rPr>
                        <a:t>re</a:t>
                      </a:r>
                      <a:r>
                        <a:rPr sz="500" b="1" dirty="0">
                          <a:latin typeface="Calibri"/>
                          <a:cs typeface="Calibri"/>
                        </a:rPr>
                        <a:t>a? If </a:t>
                      </a:r>
                      <a:r>
                        <a:rPr sz="500" b="1" spc="-5" dirty="0">
                          <a:latin typeface="Calibri"/>
                          <a:cs typeface="Calibri"/>
                        </a:rPr>
                        <a:t>Ye</a:t>
                      </a:r>
                      <a:r>
                        <a:rPr sz="500" b="1" dirty="0">
                          <a:latin typeface="Calibri"/>
                          <a:cs typeface="Calibri"/>
                        </a:rPr>
                        <a:t>s:</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0">
                <a:tc gridSpan="2">
                  <a:txBody>
                    <a:bodyPr/>
                    <a:lstStyle/>
                    <a:p>
                      <a:pPr marL="12700">
                        <a:lnSpc>
                          <a:spcPct val="100000"/>
                        </a:lnSpc>
                      </a:pPr>
                      <a:r>
                        <a:rPr sz="500" spc="-5" dirty="0">
                          <a:latin typeface="Calibri"/>
                          <a:cs typeface="Calibri"/>
                        </a:rPr>
                        <a:t>1</a:t>
                      </a:r>
                      <a:r>
                        <a:rPr sz="500" dirty="0">
                          <a:latin typeface="Calibri"/>
                          <a:cs typeface="Calibri"/>
                        </a:rPr>
                        <a:t>°</a:t>
                      </a:r>
                      <a:r>
                        <a:rPr sz="500" spc="-5" dirty="0">
                          <a:latin typeface="Calibri"/>
                          <a:cs typeface="Calibri"/>
                        </a:rPr>
                        <a:t> </a:t>
                      </a:r>
                      <a:r>
                        <a:rPr sz="500" spc="-10" dirty="0">
                          <a:latin typeface="Calibri"/>
                          <a:cs typeface="Calibri"/>
                        </a:rPr>
                        <a:t>S</a:t>
                      </a:r>
                      <a:r>
                        <a:rPr sz="500" dirty="0">
                          <a:latin typeface="Calibri"/>
                          <a:cs typeface="Calibri"/>
                        </a:rPr>
                        <a:t>our</a:t>
                      </a:r>
                      <a:r>
                        <a:rPr sz="500" spc="-5" dirty="0">
                          <a:latin typeface="Calibri"/>
                          <a:cs typeface="Calibri"/>
                        </a:rPr>
                        <a:t>c</a:t>
                      </a:r>
                      <a:r>
                        <a:rPr sz="500" dirty="0">
                          <a:latin typeface="Calibri"/>
                          <a:cs typeface="Calibri"/>
                        </a:rPr>
                        <a:t>e</a:t>
                      </a:r>
                      <a:r>
                        <a:rPr sz="500" spc="-5" dirty="0">
                          <a:latin typeface="Calibri"/>
                          <a:cs typeface="Calibri"/>
                        </a:rPr>
                        <a:t> </a:t>
                      </a:r>
                      <a:r>
                        <a:rPr sz="500" dirty="0">
                          <a:latin typeface="Calibri"/>
                          <a:cs typeface="Calibri"/>
                        </a:rPr>
                        <a:t>Name: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5" dirty="0">
                          <a:latin typeface="Calibri"/>
                          <a:cs typeface="Calibri"/>
                        </a:rPr>
                        <a:t>2</a:t>
                      </a:r>
                      <a:r>
                        <a:rPr sz="500" dirty="0">
                          <a:latin typeface="Calibri"/>
                          <a:cs typeface="Calibri"/>
                        </a:rPr>
                        <a:t>°</a:t>
                      </a:r>
                      <a:r>
                        <a:rPr sz="500" spc="-5" dirty="0">
                          <a:latin typeface="Calibri"/>
                          <a:cs typeface="Calibri"/>
                        </a:rPr>
                        <a:t> </a:t>
                      </a:r>
                      <a:r>
                        <a:rPr sz="500" spc="-10" dirty="0">
                          <a:latin typeface="Calibri"/>
                          <a:cs typeface="Calibri"/>
                        </a:rPr>
                        <a:t>S</a:t>
                      </a:r>
                      <a:r>
                        <a:rPr sz="500" dirty="0">
                          <a:latin typeface="Calibri"/>
                          <a:cs typeface="Calibri"/>
                        </a:rPr>
                        <a:t>our</a:t>
                      </a:r>
                      <a:r>
                        <a:rPr sz="500" spc="-5" dirty="0">
                          <a:latin typeface="Calibri"/>
                          <a:cs typeface="Calibri"/>
                        </a:rPr>
                        <a:t>c</a:t>
                      </a:r>
                      <a:r>
                        <a:rPr sz="500" dirty="0">
                          <a:latin typeface="Calibri"/>
                          <a:cs typeface="Calibri"/>
                        </a:rPr>
                        <a:t>e</a:t>
                      </a:r>
                      <a:r>
                        <a:rPr sz="500" spc="-5" dirty="0">
                          <a:latin typeface="Calibri"/>
                          <a:cs typeface="Calibri"/>
                        </a:rPr>
                        <a:t> </a:t>
                      </a:r>
                      <a:r>
                        <a:rPr sz="500" dirty="0">
                          <a:latin typeface="Calibri"/>
                          <a:cs typeface="Calibri"/>
                        </a:rPr>
                        <a:t>Name: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chemeClr val="bg1"/>
                    </a:solidFill>
                  </a:tcPr>
                </a:tc>
              </a:tr>
              <a:tr h="189920">
                <a:tc gridSpan="2">
                  <a:txBody>
                    <a:bodyPr/>
                    <a:lstStyle/>
                    <a:p>
                      <a:pPr marL="12700">
                        <a:lnSpc>
                          <a:spcPct val="100000"/>
                        </a:lnSpc>
                      </a:pPr>
                      <a:r>
                        <a:rPr sz="500" spc="-5" dirty="0">
                          <a:latin typeface="Calibri"/>
                          <a:cs typeface="Calibri"/>
                        </a:rPr>
                        <a:t>T</a:t>
                      </a:r>
                      <a:r>
                        <a:rPr sz="500" dirty="0">
                          <a:latin typeface="Calibri"/>
                          <a:cs typeface="Calibri"/>
                        </a:rPr>
                        <a:t>ype: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5" dirty="0">
                          <a:latin typeface="Calibri"/>
                          <a:cs typeface="Calibri"/>
                        </a:rPr>
                        <a:t>T</a:t>
                      </a:r>
                      <a:r>
                        <a:rPr sz="500" dirty="0">
                          <a:latin typeface="Calibri"/>
                          <a:cs typeface="Calibri"/>
                        </a:rPr>
                        <a:t>ype: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a:txBody>
                    <a:bodyPr/>
                    <a:lstStyle/>
                    <a:p>
                      <a:pPr marL="404495">
                        <a:lnSpc>
                          <a:spcPct val="100000"/>
                        </a:lnSpc>
                      </a:pPr>
                      <a:r>
                        <a:rPr sz="400" spc="-5" dirty="0">
                          <a:latin typeface="Calibri"/>
                          <a:cs typeface="Calibri"/>
                        </a:rPr>
                        <a:t>Surfa</a:t>
                      </a:r>
                      <a:r>
                        <a:rPr sz="400" dirty="0">
                          <a:latin typeface="Calibri"/>
                          <a:cs typeface="Calibri"/>
                        </a:rPr>
                        <a:t>ce W</a:t>
                      </a:r>
                      <a:r>
                        <a:rPr sz="400" spc="-5" dirty="0">
                          <a:latin typeface="Calibri"/>
                          <a:cs typeface="Calibri"/>
                        </a:rPr>
                        <a:t>a</a:t>
                      </a:r>
                      <a:r>
                        <a:rPr sz="400" dirty="0">
                          <a:latin typeface="Calibri"/>
                          <a:cs typeface="Calibri"/>
                        </a:rPr>
                        <a:t>t</a:t>
                      </a:r>
                      <a:r>
                        <a:rPr sz="400" spc="-10" dirty="0">
                          <a:latin typeface="Calibri"/>
                          <a:cs typeface="Calibri"/>
                        </a:rPr>
                        <a:t>e</a:t>
                      </a:r>
                      <a:r>
                        <a:rPr sz="400" dirty="0">
                          <a:latin typeface="Calibri"/>
                          <a:cs typeface="Calibri"/>
                        </a:rPr>
                        <a:t>r,</a:t>
                      </a:r>
                      <a:r>
                        <a:rPr sz="400" spc="5" dirty="0">
                          <a:latin typeface="Calibri"/>
                          <a:cs typeface="Calibri"/>
                        </a:rPr>
                        <a:t> </a:t>
                      </a:r>
                      <a:r>
                        <a:rPr sz="400" dirty="0">
                          <a:latin typeface="Calibri"/>
                          <a:cs typeface="Calibri"/>
                        </a:rPr>
                        <a:t>Groun</a:t>
                      </a:r>
                      <a:r>
                        <a:rPr sz="400" spc="-5" dirty="0">
                          <a:latin typeface="Calibri"/>
                          <a:cs typeface="Calibri"/>
                        </a:rPr>
                        <a:t>d</a:t>
                      </a:r>
                      <a:r>
                        <a:rPr sz="400" dirty="0">
                          <a:latin typeface="Calibri"/>
                          <a:cs typeface="Calibri"/>
                        </a:rPr>
                        <a:t>w</a:t>
                      </a:r>
                      <a:r>
                        <a:rPr sz="400" spc="-5" dirty="0">
                          <a:latin typeface="Calibri"/>
                          <a:cs typeface="Calibri"/>
                        </a:rPr>
                        <a:t>a</a:t>
                      </a:r>
                      <a:r>
                        <a:rPr sz="400" dirty="0">
                          <a:latin typeface="Calibri"/>
                          <a:cs typeface="Calibri"/>
                        </a:rPr>
                        <a:t>t</a:t>
                      </a:r>
                      <a:r>
                        <a:rPr sz="400" spc="-10" dirty="0">
                          <a:latin typeface="Calibri"/>
                          <a:cs typeface="Calibri"/>
                        </a:rPr>
                        <a:t>e</a:t>
                      </a:r>
                      <a:r>
                        <a:rPr sz="400" dirty="0">
                          <a:latin typeface="Calibri"/>
                          <a:cs typeface="Calibri"/>
                        </a:rPr>
                        <a:t>r</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chemeClr val="bg1"/>
                    </a:solidFill>
                  </a:tcPr>
                </a:tc>
              </a:tr>
              <a:tr h="189920">
                <a:tc gridSpan="2">
                  <a:txBody>
                    <a:bodyPr/>
                    <a:lstStyle/>
                    <a:p>
                      <a:pPr marL="12700">
                        <a:lnSpc>
                          <a:spcPct val="100000"/>
                        </a:lnSpc>
                      </a:pPr>
                      <a:r>
                        <a:rPr sz="500" spc="-5" dirty="0">
                          <a:latin typeface="Calibri"/>
                          <a:cs typeface="Calibri"/>
                        </a:rPr>
                        <a:t>T</a:t>
                      </a:r>
                      <a:r>
                        <a:rPr sz="500" dirty="0">
                          <a:latin typeface="Calibri"/>
                          <a:cs typeface="Calibri"/>
                        </a:rPr>
                        <a:t>reatme</a:t>
                      </a:r>
                      <a:r>
                        <a:rPr sz="500" spc="5" dirty="0">
                          <a:latin typeface="Calibri"/>
                          <a:cs typeface="Calibri"/>
                        </a:rPr>
                        <a:t>n</a:t>
                      </a:r>
                      <a:r>
                        <a:rPr sz="500" dirty="0">
                          <a:latin typeface="Calibri"/>
                          <a:cs typeface="Calibri"/>
                        </a:rPr>
                        <a:t>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spc="-5" dirty="0">
                          <a:latin typeface="Calibri"/>
                          <a:cs typeface="Calibri"/>
                        </a:rPr>
                        <a:t>T</a:t>
                      </a:r>
                      <a:r>
                        <a:rPr sz="500" dirty="0">
                          <a:latin typeface="Calibri"/>
                          <a:cs typeface="Calibri"/>
                        </a:rPr>
                        <a:t>reatme</a:t>
                      </a:r>
                      <a:r>
                        <a:rPr sz="500" spc="5" dirty="0">
                          <a:latin typeface="Calibri"/>
                          <a:cs typeface="Calibri"/>
                        </a:rPr>
                        <a:t>n</a:t>
                      </a:r>
                      <a:r>
                        <a:rPr sz="500" dirty="0">
                          <a:latin typeface="Calibri"/>
                          <a:cs typeface="Calibri"/>
                        </a:rPr>
                        <a:t>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a:txBody>
                    <a:bodyPr/>
                    <a:lstStyle/>
                    <a:p>
                      <a:pPr marL="666750" marR="104775" indent="-551815">
                        <a:lnSpc>
                          <a:spcPct val="113799"/>
                        </a:lnSpc>
                      </a:pPr>
                      <a:r>
                        <a:rPr sz="400" spc="-5" dirty="0">
                          <a:latin typeface="Calibri"/>
                          <a:cs typeface="Calibri"/>
                        </a:rPr>
                        <a:t>Fi</a:t>
                      </a:r>
                      <a:r>
                        <a:rPr sz="400" dirty="0">
                          <a:latin typeface="Calibri"/>
                          <a:cs typeface="Calibri"/>
                        </a:rPr>
                        <a:t>l</a:t>
                      </a:r>
                      <a:r>
                        <a:rPr sz="400" spc="-5" dirty="0">
                          <a:latin typeface="Calibri"/>
                          <a:cs typeface="Calibri"/>
                        </a:rPr>
                        <a:t>t</a:t>
                      </a:r>
                      <a:r>
                        <a:rPr sz="400" dirty="0">
                          <a:latin typeface="Calibri"/>
                          <a:cs typeface="Calibri"/>
                        </a:rPr>
                        <a:t>r</a:t>
                      </a:r>
                      <a:r>
                        <a:rPr sz="400" spc="-5" dirty="0">
                          <a:latin typeface="Calibri"/>
                          <a:cs typeface="Calibri"/>
                        </a:rPr>
                        <a:t>a</a:t>
                      </a:r>
                      <a:r>
                        <a:rPr sz="400" dirty="0">
                          <a:latin typeface="Calibri"/>
                          <a:cs typeface="Calibri"/>
                        </a:rPr>
                        <a:t>t</a:t>
                      </a:r>
                      <a:r>
                        <a:rPr sz="400" spc="-5" dirty="0">
                          <a:latin typeface="Calibri"/>
                          <a:cs typeface="Calibri"/>
                        </a:rPr>
                        <a:t>ion</a:t>
                      </a:r>
                      <a:r>
                        <a:rPr sz="400" dirty="0">
                          <a:latin typeface="Calibri"/>
                          <a:cs typeface="Calibri"/>
                        </a:rPr>
                        <a:t>,</a:t>
                      </a:r>
                      <a:r>
                        <a:rPr sz="400" spc="5" dirty="0">
                          <a:latin typeface="Calibri"/>
                          <a:cs typeface="Calibri"/>
                        </a:rPr>
                        <a:t> U</a:t>
                      </a:r>
                      <a:r>
                        <a:rPr sz="400" spc="-5" dirty="0">
                          <a:latin typeface="Calibri"/>
                          <a:cs typeface="Calibri"/>
                        </a:rPr>
                        <a:t>V</a:t>
                      </a:r>
                      <a:r>
                        <a:rPr sz="400" dirty="0">
                          <a:latin typeface="Calibri"/>
                          <a:cs typeface="Calibri"/>
                        </a:rPr>
                        <a:t>,</a:t>
                      </a:r>
                      <a:r>
                        <a:rPr sz="400" spc="5" dirty="0">
                          <a:latin typeface="Calibri"/>
                          <a:cs typeface="Calibri"/>
                        </a:rPr>
                        <a:t> </a:t>
                      </a:r>
                      <a:r>
                        <a:rPr sz="400" spc="-5" dirty="0">
                          <a:latin typeface="Calibri"/>
                          <a:cs typeface="Calibri"/>
                        </a:rPr>
                        <a:t>Chlorina</a:t>
                      </a:r>
                      <a:r>
                        <a:rPr sz="400" dirty="0">
                          <a:latin typeface="Calibri"/>
                          <a:cs typeface="Calibri"/>
                        </a:rPr>
                        <a:t>t</a:t>
                      </a:r>
                      <a:r>
                        <a:rPr sz="400" spc="-5" dirty="0">
                          <a:latin typeface="Calibri"/>
                          <a:cs typeface="Calibri"/>
                        </a:rPr>
                        <a:t>ion</a:t>
                      </a:r>
                      <a:r>
                        <a:rPr sz="400" dirty="0">
                          <a:latin typeface="Calibri"/>
                          <a:cs typeface="Calibri"/>
                        </a:rPr>
                        <a:t>,</a:t>
                      </a:r>
                      <a:r>
                        <a:rPr sz="400" spc="5" dirty="0">
                          <a:latin typeface="Calibri"/>
                          <a:cs typeface="Calibri"/>
                        </a:rPr>
                        <a:t> </a:t>
                      </a:r>
                      <a:r>
                        <a:rPr sz="400" dirty="0">
                          <a:latin typeface="Calibri"/>
                          <a:cs typeface="Calibri"/>
                        </a:rPr>
                        <a:t>R</a:t>
                      </a:r>
                      <a:r>
                        <a:rPr sz="400" spc="-5" dirty="0">
                          <a:latin typeface="Calibri"/>
                          <a:cs typeface="Calibri"/>
                        </a:rPr>
                        <a:t>e</a:t>
                      </a:r>
                      <a:r>
                        <a:rPr sz="400" dirty="0">
                          <a:latin typeface="Calibri"/>
                          <a:cs typeface="Calibri"/>
                        </a:rPr>
                        <a:t>v</a:t>
                      </a:r>
                      <a:r>
                        <a:rPr sz="400" spc="-5" dirty="0">
                          <a:latin typeface="Calibri"/>
                          <a:cs typeface="Calibri"/>
                        </a:rPr>
                        <a:t>e</a:t>
                      </a:r>
                      <a:r>
                        <a:rPr sz="400" dirty="0">
                          <a:latin typeface="Calibri"/>
                          <a:cs typeface="Calibri"/>
                        </a:rPr>
                        <a:t>r</a:t>
                      </a:r>
                      <a:r>
                        <a:rPr sz="400" spc="-5" dirty="0">
                          <a:latin typeface="Calibri"/>
                          <a:cs typeface="Calibri"/>
                        </a:rPr>
                        <a:t>s</a:t>
                      </a:r>
                      <a:r>
                        <a:rPr sz="400" dirty="0">
                          <a:latin typeface="Calibri"/>
                          <a:cs typeface="Calibri"/>
                        </a:rPr>
                        <a:t>e O</a:t>
                      </a:r>
                      <a:r>
                        <a:rPr sz="400" spc="-5" dirty="0">
                          <a:latin typeface="Calibri"/>
                          <a:cs typeface="Calibri"/>
                        </a:rPr>
                        <a:t>s</a:t>
                      </a:r>
                      <a:r>
                        <a:rPr sz="400" spc="5" dirty="0">
                          <a:latin typeface="Calibri"/>
                          <a:cs typeface="Calibri"/>
                        </a:rPr>
                        <a:t>m</a:t>
                      </a:r>
                      <a:r>
                        <a:rPr sz="400" spc="-5" dirty="0">
                          <a:latin typeface="Calibri"/>
                          <a:cs typeface="Calibri"/>
                        </a:rPr>
                        <a:t>os</a:t>
                      </a:r>
                      <a:r>
                        <a:rPr sz="400" dirty="0">
                          <a:latin typeface="Calibri"/>
                          <a:cs typeface="Calibri"/>
                        </a:rPr>
                        <a:t>i</a:t>
                      </a:r>
                      <a:r>
                        <a:rPr sz="400" spc="-5" dirty="0">
                          <a:latin typeface="Calibri"/>
                          <a:cs typeface="Calibri"/>
                        </a:rPr>
                        <a:t>s</a:t>
                      </a:r>
                      <a:r>
                        <a:rPr sz="400" dirty="0">
                          <a:latin typeface="Calibri"/>
                          <a:cs typeface="Calibri"/>
                        </a:rPr>
                        <a:t>, N</a:t>
                      </a:r>
                      <a:r>
                        <a:rPr sz="400" spc="-5" dirty="0">
                          <a:latin typeface="Calibri"/>
                          <a:cs typeface="Calibri"/>
                        </a:rPr>
                        <a:t>anof</a:t>
                      </a:r>
                      <a:r>
                        <a:rPr sz="400" dirty="0">
                          <a:latin typeface="Calibri"/>
                          <a:cs typeface="Calibri"/>
                        </a:rPr>
                        <a:t>i</a:t>
                      </a:r>
                      <a:r>
                        <a:rPr sz="400" spc="-5" dirty="0">
                          <a:latin typeface="Calibri"/>
                          <a:cs typeface="Calibri"/>
                        </a:rPr>
                        <a:t>l</a:t>
                      </a:r>
                      <a:r>
                        <a:rPr sz="400" dirty="0">
                          <a:latin typeface="Calibri"/>
                          <a:cs typeface="Calibri"/>
                        </a:rPr>
                        <a:t>tr</a:t>
                      </a:r>
                      <a:r>
                        <a:rPr sz="400" spc="-5" dirty="0">
                          <a:latin typeface="Calibri"/>
                          <a:cs typeface="Calibri"/>
                        </a:rPr>
                        <a:t>a</a:t>
                      </a:r>
                      <a:r>
                        <a:rPr sz="400" dirty="0">
                          <a:latin typeface="Calibri"/>
                          <a:cs typeface="Calibri"/>
                        </a:rPr>
                        <a:t>t</a:t>
                      </a:r>
                      <a:r>
                        <a:rPr sz="400" spc="-5" dirty="0">
                          <a:latin typeface="Calibri"/>
                          <a:cs typeface="Calibri"/>
                        </a:rPr>
                        <a:t>ion</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chemeClr val="bg1"/>
                    </a:solidFill>
                  </a:tcPr>
                </a:tc>
              </a:tr>
              <a:tr h="189920">
                <a:tc gridSpan="2">
                  <a:txBody>
                    <a:bodyPr/>
                    <a:lstStyle/>
                    <a:p>
                      <a:pPr marL="12700">
                        <a:lnSpc>
                          <a:spcPct val="100000"/>
                        </a:lnSpc>
                      </a:pPr>
                      <a:r>
                        <a:rPr sz="500" dirty="0">
                          <a:latin typeface="Calibri"/>
                          <a:cs typeface="Calibri"/>
                        </a:rPr>
                        <a:t>We</a:t>
                      </a:r>
                      <a:r>
                        <a:rPr sz="500" spc="-5" dirty="0">
                          <a:latin typeface="Calibri"/>
                          <a:cs typeface="Calibri"/>
                        </a:rPr>
                        <a:t>l</a:t>
                      </a:r>
                      <a:r>
                        <a:rPr sz="500" dirty="0">
                          <a:latin typeface="Calibri"/>
                          <a:cs typeface="Calibri"/>
                        </a:rPr>
                        <a:t>l</a:t>
                      </a:r>
                      <a:r>
                        <a:rPr sz="500" spc="-5" dirty="0">
                          <a:latin typeface="Calibri"/>
                          <a:cs typeface="Calibri"/>
                        </a:rPr>
                        <a:t> De</a:t>
                      </a:r>
                      <a:r>
                        <a:rPr sz="500" dirty="0">
                          <a:latin typeface="Calibri"/>
                          <a:cs typeface="Calibri"/>
                        </a:rPr>
                        <a:t>pth (</a:t>
                      </a:r>
                      <a:r>
                        <a:rPr sz="500" spc="-5" dirty="0">
                          <a:latin typeface="Calibri"/>
                          <a:cs typeface="Calibri"/>
                        </a:rPr>
                        <a:t>f</a:t>
                      </a:r>
                      <a:r>
                        <a:rPr sz="500" dirty="0">
                          <a:latin typeface="Calibri"/>
                          <a:cs typeface="Calibri"/>
                        </a:rPr>
                        <a:t>t.):</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gridSpan="2">
                  <a:txBody>
                    <a:bodyPr/>
                    <a:lstStyle/>
                    <a:p>
                      <a:pPr marL="12700">
                        <a:lnSpc>
                          <a:spcPct val="100000"/>
                        </a:lnSpc>
                      </a:pPr>
                      <a:r>
                        <a:rPr sz="500" dirty="0">
                          <a:latin typeface="Calibri"/>
                          <a:cs typeface="Calibri"/>
                        </a:rPr>
                        <a:t>Protection </a:t>
                      </a:r>
                      <a:r>
                        <a:rPr sz="500" spc="-5" dirty="0">
                          <a:latin typeface="Calibri"/>
                          <a:cs typeface="Calibri"/>
                        </a:rPr>
                        <a:t>Z</a:t>
                      </a:r>
                      <a:r>
                        <a:rPr sz="500" dirty="0">
                          <a:latin typeface="Calibri"/>
                          <a:cs typeface="Calibri"/>
                        </a:rPr>
                        <a:t>one:</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chemeClr val="bg1"/>
                    </a:solidFill>
                  </a:tcPr>
                </a:tc>
                <a:tc hMerge="1">
                  <a:txBody>
                    <a:bodyPr/>
                    <a:lstStyle/>
                    <a:p>
                      <a:endParaRPr/>
                    </a:p>
                  </a:txBody>
                  <a:tcPr marL="0" marR="0" marT="0" marB="0"/>
                </a:tc>
                <a:tc>
                  <a:txBody>
                    <a:bodyPr/>
                    <a:lstStyle/>
                    <a:p>
                      <a:pPr marL="231140">
                        <a:lnSpc>
                          <a:spcPct val="100000"/>
                        </a:lnSpc>
                      </a:pPr>
                      <a:r>
                        <a:rPr sz="400" dirty="0">
                          <a:latin typeface="Calibri"/>
                          <a:cs typeface="Calibri"/>
                        </a:rPr>
                        <a:t>Z</a:t>
                      </a:r>
                      <a:r>
                        <a:rPr sz="400" spc="-5" dirty="0">
                          <a:latin typeface="Calibri"/>
                          <a:cs typeface="Calibri"/>
                        </a:rPr>
                        <a:t>on</a:t>
                      </a:r>
                      <a:r>
                        <a:rPr sz="400" dirty="0">
                          <a:latin typeface="Calibri"/>
                          <a:cs typeface="Calibri"/>
                        </a:rPr>
                        <a:t>e A,</a:t>
                      </a:r>
                      <a:r>
                        <a:rPr sz="400" spc="5" dirty="0">
                          <a:latin typeface="Calibri"/>
                          <a:cs typeface="Calibri"/>
                        </a:rPr>
                        <a:t> </a:t>
                      </a:r>
                      <a:r>
                        <a:rPr sz="400" dirty="0">
                          <a:latin typeface="Calibri"/>
                          <a:cs typeface="Calibri"/>
                        </a:rPr>
                        <a:t>Z</a:t>
                      </a:r>
                      <a:r>
                        <a:rPr sz="400" spc="-5" dirty="0">
                          <a:latin typeface="Calibri"/>
                          <a:cs typeface="Calibri"/>
                        </a:rPr>
                        <a:t>on</a:t>
                      </a:r>
                      <a:r>
                        <a:rPr sz="400" dirty="0">
                          <a:latin typeface="Calibri"/>
                          <a:cs typeface="Calibri"/>
                        </a:rPr>
                        <a:t>e B,</a:t>
                      </a:r>
                      <a:r>
                        <a:rPr sz="400" spc="5" dirty="0">
                          <a:latin typeface="Calibri"/>
                          <a:cs typeface="Calibri"/>
                        </a:rPr>
                        <a:t> </a:t>
                      </a:r>
                      <a:r>
                        <a:rPr sz="400" dirty="0">
                          <a:latin typeface="Calibri"/>
                          <a:cs typeface="Calibri"/>
                        </a:rPr>
                        <a:t>Z</a:t>
                      </a:r>
                      <a:r>
                        <a:rPr sz="400" spc="-5" dirty="0">
                          <a:latin typeface="Calibri"/>
                          <a:cs typeface="Calibri"/>
                        </a:rPr>
                        <a:t>on</a:t>
                      </a:r>
                      <a:r>
                        <a:rPr sz="400" dirty="0">
                          <a:latin typeface="Calibri"/>
                          <a:cs typeface="Calibri"/>
                        </a:rPr>
                        <a:t>e </a:t>
                      </a:r>
                      <a:r>
                        <a:rPr sz="400" spc="-5" dirty="0">
                          <a:latin typeface="Calibri"/>
                          <a:cs typeface="Calibri"/>
                        </a:rPr>
                        <a:t>C</a:t>
                      </a:r>
                      <a:r>
                        <a:rPr sz="400" dirty="0">
                          <a:latin typeface="Calibri"/>
                          <a:cs typeface="Calibri"/>
                        </a:rPr>
                        <a:t>,</a:t>
                      </a:r>
                      <a:r>
                        <a:rPr sz="400" spc="5" dirty="0">
                          <a:latin typeface="Calibri"/>
                          <a:cs typeface="Calibri"/>
                        </a:rPr>
                        <a:t> </a:t>
                      </a:r>
                      <a:r>
                        <a:rPr sz="400" dirty="0">
                          <a:latin typeface="Calibri"/>
                          <a:cs typeface="Calibri"/>
                        </a:rPr>
                        <a:t>Z</a:t>
                      </a:r>
                      <a:r>
                        <a:rPr sz="400" spc="-5" dirty="0">
                          <a:latin typeface="Calibri"/>
                          <a:cs typeface="Calibri"/>
                        </a:rPr>
                        <a:t>on</a:t>
                      </a:r>
                      <a:r>
                        <a:rPr sz="400" dirty="0">
                          <a:latin typeface="Calibri"/>
                          <a:cs typeface="Calibri"/>
                        </a:rPr>
                        <a:t>e E,</a:t>
                      </a:r>
                      <a:r>
                        <a:rPr sz="400" spc="5" dirty="0">
                          <a:latin typeface="Calibri"/>
                          <a:cs typeface="Calibri"/>
                        </a:rPr>
                        <a:t> </a:t>
                      </a:r>
                      <a:r>
                        <a:rPr sz="400" dirty="0">
                          <a:latin typeface="Calibri"/>
                          <a:cs typeface="Calibri"/>
                        </a:rPr>
                        <a:t>Z</a:t>
                      </a:r>
                      <a:r>
                        <a:rPr sz="400" spc="-5" dirty="0">
                          <a:latin typeface="Calibri"/>
                          <a:cs typeface="Calibri"/>
                        </a:rPr>
                        <a:t>on</a:t>
                      </a:r>
                      <a:r>
                        <a:rPr sz="400" dirty="0">
                          <a:latin typeface="Calibri"/>
                          <a:cs typeface="Calibri"/>
                        </a:rPr>
                        <a:t>e F</a:t>
                      </a:r>
                      <a:endParaRPr sz="4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solidFill>
                      <a:schemeClr val="bg1"/>
                    </a:solidFill>
                  </a:tcPr>
                </a:tc>
              </a:tr>
              <a:tr h="97910">
                <a:tc gridSpan="5">
                  <a:txBody>
                    <a:bodyPr/>
                    <a:lstStyle/>
                    <a:p>
                      <a:pPr marL="12700">
                        <a:lnSpc>
                          <a:spcPct val="100000"/>
                        </a:lnSpc>
                      </a:pPr>
                      <a:r>
                        <a:rPr sz="500" b="1" dirty="0">
                          <a:latin typeface="Calibri"/>
                          <a:cs typeface="Calibri"/>
                        </a:rPr>
                        <a:t>If N</a:t>
                      </a:r>
                      <a:r>
                        <a:rPr sz="500" b="1" spc="-5" dirty="0">
                          <a:latin typeface="Calibri"/>
                          <a:cs typeface="Calibri"/>
                        </a:rPr>
                        <a:t>o</a:t>
                      </a:r>
                      <a:r>
                        <a:rPr sz="500" b="1" dirty="0">
                          <a:latin typeface="Calibri"/>
                          <a:cs typeface="Calibri"/>
                        </a:rPr>
                        <a:t>:</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89920">
                <a:tc gridSpan="4">
                  <a:txBody>
                    <a:bodyPr/>
                    <a:lstStyle/>
                    <a:p>
                      <a:pPr marL="12700">
                        <a:lnSpc>
                          <a:spcPct val="100000"/>
                        </a:lnSpc>
                      </a:pPr>
                      <a:r>
                        <a:rPr sz="500" spc="-5" dirty="0">
                          <a:latin typeface="Calibri"/>
                          <a:cs typeface="Calibri"/>
                        </a:rPr>
                        <a:t>Dis</a:t>
                      </a:r>
                      <a:r>
                        <a:rPr sz="500" dirty="0">
                          <a:latin typeface="Calibri"/>
                          <a:cs typeface="Calibri"/>
                        </a:rPr>
                        <a:t>tan</a:t>
                      </a:r>
                      <a:r>
                        <a:rPr sz="500" spc="-5" dirty="0">
                          <a:latin typeface="Calibri"/>
                          <a:cs typeface="Calibri"/>
                        </a:rPr>
                        <a:t>c</a:t>
                      </a:r>
                      <a:r>
                        <a:rPr sz="500" dirty="0">
                          <a:latin typeface="Calibri"/>
                          <a:cs typeface="Calibri"/>
                        </a:rPr>
                        <a:t>e</a:t>
                      </a:r>
                      <a:r>
                        <a:rPr sz="500" spc="-5" dirty="0">
                          <a:latin typeface="Calibri"/>
                          <a:cs typeface="Calibri"/>
                        </a:rPr>
                        <a:t> </a:t>
                      </a:r>
                      <a:r>
                        <a:rPr sz="500" dirty="0">
                          <a:latin typeface="Calibri"/>
                          <a:cs typeface="Calibri"/>
                        </a:rPr>
                        <a:t>to </a:t>
                      </a:r>
                      <a:r>
                        <a:rPr sz="500" spc="-5" dirty="0">
                          <a:latin typeface="Calibri"/>
                          <a:cs typeface="Calibri"/>
                        </a:rPr>
                        <a:t>D</a:t>
                      </a:r>
                      <a:r>
                        <a:rPr sz="500" dirty="0">
                          <a:latin typeface="Calibri"/>
                          <a:cs typeface="Calibri"/>
                        </a:rPr>
                        <a:t>r</a:t>
                      </a:r>
                      <a:r>
                        <a:rPr sz="500" spc="-5" dirty="0">
                          <a:latin typeface="Calibri"/>
                          <a:cs typeface="Calibri"/>
                        </a:rPr>
                        <a:t>i</a:t>
                      </a:r>
                      <a:r>
                        <a:rPr sz="500" dirty="0">
                          <a:latin typeface="Calibri"/>
                          <a:cs typeface="Calibri"/>
                        </a:rPr>
                        <a:t>n</a:t>
                      </a:r>
                      <a:r>
                        <a:rPr sz="500" spc="-5" dirty="0">
                          <a:latin typeface="Calibri"/>
                          <a:cs typeface="Calibri"/>
                        </a:rPr>
                        <a:t>ki</a:t>
                      </a:r>
                      <a:r>
                        <a:rPr sz="500" dirty="0">
                          <a:latin typeface="Calibri"/>
                          <a:cs typeface="Calibri"/>
                        </a:rPr>
                        <a:t>ng</a:t>
                      </a:r>
                      <a:r>
                        <a:rPr sz="500" spc="-5" dirty="0">
                          <a:latin typeface="Calibri"/>
                          <a:cs typeface="Calibri"/>
                        </a:rPr>
                        <a:t> W</a:t>
                      </a:r>
                      <a:r>
                        <a:rPr sz="500" dirty="0">
                          <a:latin typeface="Calibri"/>
                          <a:cs typeface="Calibri"/>
                        </a:rPr>
                        <a:t>ater Protection Area:</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404495">
                        <a:lnSpc>
                          <a:spcPct val="100000"/>
                        </a:lnSpc>
                      </a:pPr>
                      <a:r>
                        <a:rPr sz="400" dirty="0">
                          <a:latin typeface="Calibri"/>
                          <a:cs typeface="Calibri"/>
                        </a:rPr>
                        <a:t>U</a:t>
                      </a:r>
                      <a:r>
                        <a:rPr sz="400" spc="-5" dirty="0">
                          <a:latin typeface="Calibri"/>
                          <a:cs typeface="Calibri"/>
                        </a:rPr>
                        <a:t>p</a:t>
                      </a:r>
                      <a:r>
                        <a:rPr sz="400" dirty="0">
                          <a:latin typeface="Calibri"/>
                          <a:cs typeface="Calibri"/>
                        </a:rPr>
                        <a:t>gr</a:t>
                      </a:r>
                      <a:r>
                        <a:rPr sz="400" spc="-5" dirty="0">
                          <a:latin typeface="Calibri"/>
                          <a:cs typeface="Calibri"/>
                        </a:rPr>
                        <a:t>adien</a:t>
                      </a:r>
                      <a:r>
                        <a:rPr sz="400" dirty="0">
                          <a:latin typeface="Calibri"/>
                          <a:cs typeface="Calibri"/>
                        </a:rPr>
                        <a:t>t</a:t>
                      </a:r>
                      <a:r>
                        <a:rPr sz="400" spc="5" dirty="0">
                          <a:latin typeface="Calibri"/>
                          <a:cs typeface="Calibri"/>
                        </a:rPr>
                        <a:t> </a:t>
                      </a:r>
                      <a:r>
                        <a:rPr sz="400" spc="-5" dirty="0">
                          <a:latin typeface="Calibri"/>
                          <a:cs typeface="Calibri"/>
                        </a:rPr>
                        <a:t>o</a:t>
                      </a:r>
                      <a:r>
                        <a:rPr sz="400" dirty="0">
                          <a:latin typeface="Calibri"/>
                          <a:cs typeface="Calibri"/>
                        </a:rPr>
                        <a:t>r</a:t>
                      </a:r>
                      <a:r>
                        <a:rPr sz="400" spc="10" dirty="0">
                          <a:latin typeface="Calibri"/>
                          <a:cs typeface="Calibri"/>
                        </a:rPr>
                        <a:t> </a:t>
                      </a:r>
                      <a:r>
                        <a:rPr sz="400" spc="-5" dirty="0">
                          <a:latin typeface="Calibri"/>
                          <a:cs typeface="Calibri"/>
                        </a:rPr>
                        <a:t>Dow</a:t>
                      </a:r>
                      <a:r>
                        <a:rPr sz="400" dirty="0">
                          <a:latin typeface="Calibri"/>
                          <a:cs typeface="Calibri"/>
                        </a:rPr>
                        <a:t>ngr</a:t>
                      </a:r>
                      <a:r>
                        <a:rPr sz="400" spc="-5" dirty="0">
                          <a:latin typeface="Calibri"/>
                          <a:cs typeface="Calibri"/>
                        </a:rPr>
                        <a:t>adient</a:t>
                      </a:r>
                      <a:endParaRPr sz="400" dirty="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chemeClr val="bg1"/>
                    </a:solidFill>
                  </a:tcPr>
                </a:tc>
              </a:tr>
            </a:tbl>
          </a:graphicData>
        </a:graphic>
      </p:graphicFrame>
    </p:spTree>
    <p:extLst>
      <p:ext uri="{BB962C8B-B14F-4D97-AF65-F5344CB8AC3E}">
        <p14:creationId xmlns:p14="http://schemas.microsoft.com/office/powerpoint/2010/main" val="428009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1">
                <a:lumMod val="0"/>
                <a:lumOff val="100000"/>
              </a:schemeClr>
            </a:gs>
            <a:gs pos="34000">
              <a:schemeClr val="accent1">
                <a:lumMod val="20000"/>
                <a:lumOff val="80000"/>
              </a:schemeClr>
            </a:gs>
            <a:gs pos="67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latin typeface="+mn-lt"/>
              </a:rPr>
              <a:t>Scoring</a:t>
            </a:r>
            <a:endParaRPr lang="en-US" b="1" dirty="0">
              <a:latin typeface="+mn-lt"/>
            </a:endParaRPr>
          </a:p>
        </p:txBody>
      </p:sp>
      <p:sp>
        <p:nvSpPr>
          <p:cNvPr id="3" name="Content Placeholder 2"/>
          <p:cNvSpPr>
            <a:spLocks noGrp="1"/>
          </p:cNvSpPr>
          <p:nvPr>
            <p:ph idx="1"/>
          </p:nvPr>
        </p:nvSpPr>
        <p:spPr>
          <a:xfrm>
            <a:off x="418011" y="1117600"/>
            <a:ext cx="11181322" cy="5648960"/>
          </a:xfrm>
        </p:spPr>
        <p:txBody>
          <a:bodyPr/>
          <a:lstStyle/>
          <a:p>
            <a:pPr marL="0" indent="0">
              <a:buNone/>
            </a:pPr>
            <a:r>
              <a:rPr lang="en-US" sz="3600" dirty="0" smtClean="0"/>
              <a:t>Weighting factors for relative importance</a:t>
            </a:r>
          </a:p>
          <a:p>
            <a:pPr lvl="1"/>
            <a:r>
              <a:rPr lang="en-US" sz="3600" dirty="0" smtClean="0"/>
              <a:t>1 - important</a:t>
            </a:r>
          </a:p>
          <a:p>
            <a:pPr lvl="1"/>
            <a:r>
              <a:rPr lang="en-US" sz="3600" dirty="0" smtClean="0"/>
              <a:t>2 – more important</a:t>
            </a:r>
          </a:p>
          <a:p>
            <a:pPr lvl="1"/>
            <a:r>
              <a:rPr lang="en-US" sz="3600" dirty="0" smtClean="0"/>
              <a:t>3 – most important</a:t>
            </a:r>
          </a:p>
          <a:p>
            <a:pPr lvl="1"/>
            <a:endParaRPr lang="en-US" sz="3600" dirty="0" smtClean="0"/>
          </a:p>
          <a:p>
            <a:pPr marL="0" indent="0">
              <a:buNone/>
            </a:pPr>
            <a:r>
              <a:rPr lang="en-US" sz="3600" dirty="0" smtClean="0"/>
              <a:t>Multipliers corresponding to relative risk</a:t>
            </a:r>
          </a:p>
          <a:p>
            <a:pPr lvl="1"/>
            <a:r>
              <a:rPr lang="en-US" sz="3600" dirty="0" smtClean="0"/>
              <a:t>Higher # = higher potential risk</a:t>
            </a:r>
          </a:p>
          <a:p>
            <a:endParaRPr lang="en-US" dirty="0" smtClean="0"/>
          </a:p>
          <a:p>
            <a:pPr marL="0" indent="0" algn="ctr">
              <a:buNone/>
            </a:pPr>
            <a:r>
              <a:rPr lang="en-US" sz="4400" dirty="0" smtClean="0"/>
              <a:t>Weighting Factor x Multiplier = Score</a:t>
            </a:r>
          </a:p>
          <a:p>
            <a:endParaRPr lang="en-US" dirty="0"/>
          </a:p>
        </p:txBody>
      </p:sp>
    </p:spTree>
    <p:extLst>
      <p:ext uri="{BB962C8B-B14F-4D97-AF65-F5344CB8AC3E}">
        <p14:creationId xmlns:p14="http://schemas.microsoft.com/office/powerpoint/2010/main" val="165997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5484068"/>
              </p:ext>
            </p:extLst>
          </p:nvPr>
        </p:nvGraphicFramePr>
        <p:xfrm>
          <a:off x="574766" y="291349"/>
          <a:ext cx="11144087" cy="6272836"/>
        </p:xfrm>
        <a:graphic>
          <a:graphicData uri="http://schemas.openxmlformats.org/drawingml/2006/table">
            <a:tbl>
              <a:tblPr>
                <a:tableStyleId>{5C22544A-7EE6-4342-B048-85BDC9FD1C3A}</a:tableStyleId>
              </a:tblPr>
              <a:tblGrid>
                <a:gridCol w="1686579"/>
                <a:gridCol w="1123406"/>
                <a:gridCol w="966651"/>
                <a:gridCol w="3461657"/>
                <a:gridCol w="3110717"/>
                <a:gridCol w="795077"/>
              </a:tblGrid>
              <a:tr h="270354">
                <a:tc>
                  <a:txBody>
                    <a:bodyPr/>
                    <a:lstStyle/>
                    <a:p>
                      <a:pPr algn="l" fontAlgn="b"/>
                      <a:endParaRPr lang="en-US" sz="1400" b="1"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Weight </a:t>
                      </a:r>
                      <a:endParaRPr lang="en-US" sz="1400" b="1"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Multiplier</a:t>
                      </a:r>
                      <a:endParaRPr lang="en-US" sz="1400" b="1" i="0" u="none" strike="noStrike">
                        <a:solidFill>
                          <a:srgbClr val="000000"/>
                        </a:solidFill>
                        <a:effectLst/>
                        <a:latin typeface="Calibri" panose="020F0502020204030204" pitchFamily="34" charset="0"/>
                      </a:endParaRPr>
                    </a:p>
                  </a:txBody>
                  <a:tcPr marL="5629" marR="5629" marT="5629" marB="0" anchor="b"/>
                </a:tc>
                <a:tc rowSpan="3" gridSpan="2">
                  <a:txBody>
                    <a:bodyPr/>
                    <a:lstStyle/>
                    <a:p>
                      <a:pPr algn="ctr" fontAlgn="ctr"/>
                      <a:r>
                        <a:rPr lang="en-US" sz="1400" u="none" strike="noStrike">
                          <a:effectLst/>
                        </a:rPr>
                        <a:t>Characteristics Considerations &amp; References</a:t>
                      </a:r>
                      <a:endParaRPr lang="en-US" sz="1400" b="1" i="0" u="none" strike="noStrike">
                        <a:solidFill>
                          <a:srgbClr val="000000"/>
                        </a:solidFill>
                        <a:effectLst/>
                        <a:latin typeface="Calibri" panose="020F0502020204030204" pitchFamily="34" charset="0"/>
                      </a:endParaRPr>
                    </a:p>
                  </a:txBody>
                  <a:tcPr marL="5629" marR="5629" marT="5629" marB="0" anchor="ctr"/>
                </a:tc>
                <a:tc rowSpan="3" hMerge="1">
                  <a:txBody>
                    <a:bodyPr/>
                    <a:lstStyle/>
                    <a:p>
                      <a:endParaRPr lang="en-US"/>
                    </a:p>
                  </a:txBody>
                  <a:tcPr/>
                </a:tc>
                <a:tc rowSpan="2">
                  <a:txBody>
                    <a:bodyPr/>
                    <a:lstStyle/>
                    <a:p>
                      <a:pPr algn="ctr" fontAlgn="b"/>
                      <a:endParaRPr lang="en-US" sz="1400" b="1" i="0" u="none" strike="noStrike">
                        <a:solidFill>
                          <a:srgbClr val="000000"/>
                        </a:solidFill>
                        <a:effectLst/>
                        <a:latin typeface="Calibri" panose="020F0502020204030204" pitchFamily="34" charset="0"/>
                      </a:endParaRPr>
                    </a:p>
                  </a:txBody>
                  <a:tcPr marL="5629" marR="5629" marT="5629" marB="0" anchor="b"/>
                </a:tc>
              </a:tr>
              <a:tr h="209383">
                <a:tc rowSpan="2">
                  <a:txBody>
                    <a:bodyPr/>
                    <a:lstStyle/>
                    <a:p>
                      <a:endParaRPr lang="en-US"/>
                    </a:p>
                  </a:txBody>
                  <a:tcPr marL="5629" marR="5629" marT="5629" marB="0" anchor="b"/>
                </a:tc>
                <a:tc rowSpan="2">
                  <a:txBody>
                    <a:bodyPr/>
                    <a:lstStyle/>
                    <a:p>
                      <a:pPr algn="ctr" fontAlgn="b"/>
                      <a:r>
                        <a:rPr lang="en-US" sz="1400" u="none" strike="noStrike" dirty="0">
                          <a:effectLst/>
                        </a:rPr>
                        <a:t>1-important; </a:t>
                      </a:r>
                      <a:br>
                        <a:rPr lang="en-US" sz="1400" u="none" strike="noStrike" dirty="0">
                          <a:effectLst/>
                        </a:rPr>
                      </a:br>
                      <a:r>
                        <a:rPr lang="en-US" sz="1400" u="none" strike="noStrike" dirty="0">
                          <a:effectLst/>
                        </a:rPr>
                        <a:t>2-more; 3-most</a:t>
                      </a:r>
                      <a:endParaRPr lang="en-US" sz="1400" b="1" i="0" u="none" strike="noStrike" dirty="0">
                        <a:solidFill>
                          <a:srgbClr val="000000"/>
                        </a:solidFill>
                        <a:effectLst/>
                        <a:latin typeface="Calibri" panose="020F0502020204030204" pitchFamily="34" charset="0"/>
                      </a:endParaRPr>
                    </a:p>
                  </a:txBody>
                  <a:tcPr marL="5629" marR="5629" marT="5629" marB="0" anchor="b"/>
                </a:tc>
                <a:tc rowSpan="2">
                  <a:txBody>
                    <a:bodyPr/>
                    <a:lstStyle/>
                    <a:p>
                      <a:pPr algn="ctr" fontAlgn="b"/>
                      <a:r>
                        <a:rPr lang="en-US" sz="1400" u="none" strike="noStrike">
                          <a:effectLst/>
                        </a:rPr>
                        <a:t>Higher # corresponds to higher risk</a:t>
                      </a:r>
                      <a:endParaRPr lang="en-US" sz="1400" b="1" i="0" u="none" strike="noStrike">
                        <a:solidFill>
                          <a:srgbClr val="000000"/>
                        </a:solidFill>
                        <a:effectLst/>
                        <a:latin typeface="Calibri" panose="020F0502020204030204" pitchFamily="34" charset="0"/>
                      </a:endParaRPr>
                    </a:p>
                  </a:txBody>
                  <a:tcPr marL="5629" marR="5629" marT="5629" marB="0" anchor="b"/>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613577">
                <a:tc vMerge="1">
                  <a:txBody>
                    <a:bodyPr/>
                    <a:lstStyle/>
                    <a:p>
                      <a:pPr algn="l" fontAlgn="b"/>
                      <a:endParaRPr lang="en-US" sz="1400" b="1" i="0" u="none" strike="noStrike" dirty="0">
                        <a:solidFill>
                          <a:srgbClr val="000000"/>
                        </a:solidFill>
                        <a:effectLst/>
                        <a:latin typeface="Calibri" panose="020F0502020204030204" pitchFamily="34" charset="0"/>
                      </a:endParaRPr>
                    </a:p>
                  </a:txBody>
                  <a:tcPr marL="5629" marR="5629" marT="5629" marB="0" anchor="b"/>
                </a:tc>
                <a:tc vMerge="1">
                  <a:txBody>
                    <a:bodyPr/>
                    <a:lstStyle/>
                    <a:p>
                      <a:pPr algn="ctr" fontAlgn="b"/>
                      <a:endParaRPr lang="en-US" sz="1400" b="1" i="0" u="none" strike="noStrike" dirty="0">
                        <a:solidFill>
                          <a:srgbClr val="000000"/>
                        </a:solidFill>
                        <a:effectLst/>
                        <a:latin typeface="Calibri" panose="020F0502020204030204" pitchFamily="34" charset="0"/>
                      </a:endParaRPr>
                    </a:p>
                  </a:txBody>
                  <a:tcPr marL="5629" marR="5629" marT="5629" marB="0" anchor="b"/>
                </a:tc>
                <a:tc vMerge="1">
                  <a:txBody>
                    <a:bodyPr/>
                    <a:lstStyle/>
                    <a:p>
                      <a:pPr algn="ctr" fontAlgn="b"/>
                      <a:endParaRPr lang="en-US" sz="1400" b="1" i="0" u="none" strike="noStrike">
                        <a:solidFill>
                          <a:srgbClr val="000000"/>
                        </a:solidFill>
                        <a:effectLst/>
                        <a:latin typeface="Calibri" panose="020F0502020204030204" pitchFamily="34" charset="0"/>
                      </a:endParaRPr>
                    </a:p>
                  </a:txBody>
                  <a:tcPr marL="5629" marR="5629" marT="5629" marB="0" anchor="b"/>
                </a:tc>
                <a:tc gridSpan="2" vMerge="1">
                  <a:txBody>
                    <a:bodyPr/>
                    <a:lstStyle/>
                    <a:p>
                      <a:endParaRPr lang="en-US"/>
                    </a:p>
                  </a:txBody>
                  <a:tcPr/>
                </a:tc>
                <a:tc hMerge="1" vMerge="1">
                  <a:txBody>
                    <a:bodyPr/>
                    <a:lstStyle/>
                    <a:p>
                      <a:endParaRPr lang="en-US"/>
                    </a:p>
                  </a:txBody>
                  <a:tcPr/>
                </a:tc>
                <a:tc>
                  <a:txBody>
                    <a:bodyPr/>
                    <a:lstStyle/>
                    <a:p>
                      <a:pPr algn="ctr" fontAlgn="b"/>
                      <a:r>
                        <a:rPr lang="en-US" sz="1400" u="none" strike="noStrike">
                          <a:effectLst/>
                        </a:rPr>
                        <a:t>Possible Score</a:t>
                      </a:r>
                      <a:endParaRPr lang="en-US" sz="1400" b="1"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dirty="0">
                          <a:effectLst/>
                        </a:rPr>
                        <a:t>WEAR Status</a:t>
                      </a:r>
                      <a:endParaRPr lang="en-US" sz="1400" b="1"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Removed</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Waste removed</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5629" marR="5629" marT="5629" marB="0" anchor="b"/>
                </a:tc>
              </a:tr>
              <a:tr h="389909">
                <a:tc>
                  <a:txBody>
                    <a:bodyPr/>
                    <a:lstStyle/>
                    <a:p>
                      <a:pPr algn="l" fontAlgn="b"/>
                      <a:r>
                        <a:rPr lang="en-US" sz="1400" u="none" strike="noStrike">
                          <a:effectLst/>
                        </a:rPr>
                        <a:t>Closed/Covered</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Closed and covered</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No longer accumulating waste but all waste remains</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5629" marR="5629" marT="5629" marB="0" anchor="b"/>
                </a:tc>
              </a:tr>
              <a:tr h="389909">
                <a:tc>
                  <a:txBody>
                    <a:bodyPr/>
                    <a:lstStyle/>
                    <a:p>
                      <a:pPr algn="l" fontAlgn="b"/>
                      <a:r>
                        <a:rPr lang="en-US" sz="1400" u="none" strike="noStrike">
                          <a:effectLst/>
                        </a:rPr>
                        <a:t>Inactive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left in place; all waste remains; potential responsible party</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5629" marR="5629" marT="5629" marB="0" anchor="b"/>
                </a:tc>
              </a:tr>
              <a:tr h="389909">
                <a:tc>
                  <a:txBody>
                    <a:bodyPr/>
                    <a:lstStyle/>
                    <a:p>
                      <a:pPr algn="l" fontAlgn="b"/>
                      <a:r>
                        <a:rPr lang="en-US" sz="1400" u="none" strike="noStrike">
                          <a:effectLst/>
                        </a:rPr>
                        <a:t>Abandoned</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Left in place; all waste remains; no responsible party</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No longer accumulating waste, no cover, maintenance, etc.</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Active/open</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Actively accumulating waste</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Increasing waste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Size</a:t>
                      </a:r>
                      <a:endParaRPr lang="en-US" sz="1400" b="1"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Small</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Approximately 0-1 acre</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Small, limited waste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Med</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&gt;1 acre, but &lt;5 acres</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Minimal waste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5629" marR="5629" marT="5629" marB="0" anchor="b"/>
                </a:tc>
              </a:tr>
              <a:tr h="389909">
                <a:tc>
                  <a:txBody>
                    <a:bodyPr/>
                    <a:lstStyle/>
                    <a:p>
                      <a:pPr algn="l" fontAlgn="b"/>
                      <a:r>
                        <a:rPr lang="en-US" sz="1400" u="none" strike="noStrike" dirty="0">
                          <a:effectLst/>
                        </a:rPr>
                        <a:t>Possible Contaminants</a:t>
                      </a:r>
                      <a:endParaRPr lang="en-US" sz="1400" b="1"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r>
              <a:tr h="389909">
                <a:tc>
                  <a:txBody>
                    <a:bodyPr/>
                    <a:lstStyle/>
                    <a:p>
                      <a:pPr algn="l" fontAlgn="b"/>
                      <a:r>
                        <a:rPr lang="en-US" sz="1400" u="none" strike="noStrike">
                          <a:effectLst/>
                        </a:rPr>
                        <a:t>Burning</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Burning of waste at any point in time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Air quality issue &amp; formation of hazardous ash</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Fuels</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de-DE" sz="1400" u="none" strike="noStrike">
                          <a:effectLst/>
                        </a:rPr>
                        <a:t>Fuels (gasoline, diesel, heating fuel)</a:t>
                      </a:r>
                      <a:endParaRPr lang="de-DE" sz="1400" b="0" i="0" u="none" strike="noStrike">
                        <a:solidFill>
                          <a:srgbClr val="000000"/>
                        </a:solidFill>
                        <a:effectLst/>
                        <a:latin typeface="Calibri" panose="020F0502020204030204" pitchFamily="34" charset="0"/>
                      </a:endParaRPr>
                    </a:p>
                  </a:txBody>
                  <a:tcPr marL="5629" marR="5629" marT="5629" marB="0" anchor="b"/>
                </a:tc>
                <a:tc rowSpan="7">
                  <a:txBody>
                    <a:bodyPr/>
                    <a:lstStyle/>
                    <a:p>
                      <a:pPr algn="l" fontAlgn="t"/>
                      <a:r>
                        <a:rPr lang="en-US" sz="1400" u="none" strike="noStrike" dirty="0">
                          <a:effectLst/>
                        </a:rPr>
                        <a:t>Based upon relative toxicity of suspected contaminants</a:t>
                      </a:r>
                      <a:endParaRPr lang="en-US" sz="1400" b="0" i="0" u="none" strike="noStrike" dirty="0">
                        <a:solidFill>
                          <a:srgbClr val="000000"/>
                        </a:solidFill>
                        <a:effectLst/>
                        <a:latin typeface="Calibri" panose="020F0502020204030204" pitchFamily="34" charset="0"/>
                      </a:endParaRPr>
                    </a:p>
                  </a:txBody>
                  <a:tcPr marL="5629" marR="5629" marT="5629" marB="0"/>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r>
              <a:tr h="389909">
                <a:tc>
                  <a:txBody>
                    <a:bodyPr/>
                    <a:lstStyle/>
                    <a:p>
                      <a:pPr algn="l" fontAlgn="b"/>
                      <a:r>
                        <a:rPr lang="en-US" sz="1400" u="none" strike="noStrike">
                          <a:effectLst/>
                        </a:rPr>
                        <a:t>C&amp;D/Asbestos</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smtClean="0">
                          <a:effectLst/>
                        </a:rPr>
                        <a:t>Demolition </a:t>
                      </a:r>
                      <a:r>
                        <a:rPr lang="en-US" sz="1400" u="none" strike="noStrike" dirty="0">
                          <a:effectLst/>
                        </a:rPr>
                        <a:t>debris presumably containing asbestos</a:t>
                      </a:r>
                      <a:endParaRPr lang="en-US" sz="1400" b="0" i="0" u="none" strike="noStrike" dirty="0">
                        <a:solidFill>
                          <a:srgbClr val="000000"/>
                        </a:solidFill>
                        <a:effectLst/>
                        <a:latin typeface="Calibri" panose="020F0502020204030204" pitchFamily="34" charset="0"/>
                      </a:endParaRPr>
                    </a:p>
                  </a:txBody>
                  <a:tcPr marL="5629" marR="5629" marT="5629" marB="0" anchor="b"/>
                </a:tc>
                <a:tc vMerge="1">
                  <a:txBody>
                    <a:bodyPr/>
                    <a:lstStyle/>
                    <a:p>
                      <a:endParaRPr lang="en-US"/>
                    </a:p>
                  </a:txBody>
                  <a:tcP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Municipal Waste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Household waste</a:t>
                      </a:r>
                      <a:endParaRPr lang="en-US" sz="1400" b="0" i="0" u="none" strike="noStrike" dirty="0">
                        <a:solidFill>
                          <a:srgbClr val="000000"/>
                        </a:solidFill>
                        <a:effectLst/>
                        <a:latin typeface="Calibri" panose="020F0502020204030204" pitchFamily="34" charset="0"/>
                      </a:endParaRPr>
                    </a:p>
                  </a:txBody>
                  <a:tcPr marL="5629" marR="5629" marT="5629" marB="0" anchor="b"/>
                </a:tc>
                <a:tc vMerge="1">
                  <a:txBody>
                    <a:bodyPr/>
                    <a:lstStyle/>
                    <a:p>
                      <a:endParaRPr lang="en-US"/>
                    </a:p>
                  </a:txBody>
                  <a:tcP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Sewage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Human waste</a:t>
                      </a:r>
                      <a:endParaRPr lang="en-US" sz="1400" b="0" i="0" u="none" strike="noStrike" dirty="0">
                        <a:solidFill>
                          <a:srgbClr val="000000"/>
                        </a:solidFill>
                        <a:effectLst/>
                        <a:latin typeface="Calibri" panose="020F0502020204030204" pitchFamily="34" charset="0"/>
                      </a:endParaRPr>
                    </a:p>
                  </a:txBody>
                  <a:tcPr marL="5629" marR="5629" marT="5629" marB="0" anchor="b"/>
                </a:tc>
                <a:tc vMerge="1">
                  <a:txBody>
                    <a:bodyPr/>
                    <a:lstStyle/>
                    <a:p>
                      <a:endParaRPr lang="en-US"/>
                    </a:p>
                  </a:txBody>
                  <a:tcP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Mining Waste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dirty="0">
                          <a:effectLst/>
                        </a:rPr>
                        <a:t>Metals, acid generating rock (AGR)</a:t>
                      </a:r>
                      <a:endParaRPr lang="en-US" sz="1400" b="0" i="0" u="none" strike="noStrike" dirty="0">
                        <a:solidFill>
                          <a:srgbClr val="000000"/>
                        </a:solidFill>
                        <a:effectLst/>
                        <a:latin typeface="Calibri" panose="020F0502020204030204" pitchFamily="34" charset="0"/>
                      </a:endParaRPr>
                    </a:p>
                  </a:txBody>
                  <a:tcPr marL="5629" marR="5629" marT="5629" marB="0" anchor="b"/>
                </a:tc>
                <a:tc vMerge="1">
                  <a:txBody>
                    <a:bodyPr/>
                    <a:lstStyle/>
                    <a:p>
                      <a:endParaRPr lang="en-US"/>
                    </a:p>
                  </a:txBody>
                  <a:tcP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a:effectLst/>
                        </a:rPr>
                        <a:t>Industrial Waste</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Mixed wastes, haz waste, fuels</a:t>
                      </a:r>
                      <a:endParaRPr lang="en-US" sz="1400" b="0" i="0" u="none" strike="noStrike">
                        <a:solidFill>
                          <a:srgbClr val="000000"/>
                        </a:solidFill>
                        <a:effectLst/>
                        <a:latin typeface="Calibri" panose="020F0502020204030204" pitchFamily="34" charset="0"/>
                      </a:endParaRPr>
                    </a:p>
                  </a:txBody>
                  <a:tcPr marL="5629" marR="5629" marT="5629" marB="0" anchor="b"/>
                </a:tc>
                <a:tc vMerge="1">
                  <a:txBody>
                    <a:bodyPr/>
                    <a:lstStyle/>
                    <a:p>
                      <a:endParaRPr lang="en-US"/>
                    </a:p>
                  </a:txBody>
                  <a:tcPr/>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5629" marR="5629" marT="5629" marB="0" anchor="b"/>
                </a:tc>
              </a:tr>
              <a:tr h="197493">
                <a:tc>
                  <a:txBody>
                    <a:bodyPr/>
                    <a:lstStyle/>
                    <a:p>
                      <a:pPr algn="l" fontAlgn="b"/>
                      <a:r>
                        <a:rPr lang="en-US" sz="1400" u="none" strike="noStrike" dirty="0">
                          <a:effectLst/>
                        </a:rPr>
                        <a:t>Military Waste</a:t>
                      </a:r>
                      <a:endParaRPr lang="en-US"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5629" marR="5629" marT="5629" marB="0" anchor="b"/>
                </a:tc>
                <a:tc>
                  <a:txBody>
                    <a:bodyPr/>
                    <a:lstStyle/>
                    <a:p>
                      <a:pPr algn="l" fontAlgn="b"/>
                      <a:r>
                        <a:rPr lang="en-US" sz="1400" u="none" strike="noStrike">
                          <a:effectLst/>
                        </a:rPr>
                        <a:t>Military waste, mixed wastes, haz waste, fuels</a:t>
                      </a:r>
                      <a:endParaRPr lang="en-US" sz="1400" b="0" i="0" u="none" strike="noStrike">
                        <a:solidFill>
                          <a:srgbClr val="000000"/>
                        </a:solidFill>
                        <a:effectLst/>
                        <a:latin typeface="Calibri" panose="020F0502020204030204" pitchFamily="34" charset="0"/>
                      </a:endParaRPr>
                    </a:p>
                  </a:txBody>
                  <a:tcPr marL="5629" marR="5629" marT="5629" marB="0" anchor="b"/>
                </a:tc>
                <a:tc vMerge="1">
                  <a:txBody>
                    <a:bodyPr/>
                    <a:lstStyle/>
                    <a:p>
                      <a:endParaRPr lang="en-US"/>
                    </a:p>
                  </a:txBody>
                  <a:tcPr/>
                </a:tc>
                <a:tc>
                  <a:txBody>
                    <a:bodyPr/>
                    <a:lstStyle/>
                    <a:p>
                      <a:pPr algn="ct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5629" marR="5629" marT="5629" marB="0" anchor="b"/>
                </a:tc>
              </a:tr>
            </a:tbl>
          </a:graphicData>
        </a:graphic>
      </p:graphicFrame>
    </p:spTree>
    <p:extLst>
      <p:ext uri="{BB962C8B-B14F-4D97-AF65-F5344CB8AC3E}">
        <p14:creationId xmlns:p14="http://schemas.microsoft.com/office/powerpoint/2010/main" val="1566952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8" y="339634"/>
            <a:ext cx="10515600" cy="783771"/>
          </a:xfrm>
        </p:spPr>
        <p:txBody>
          <a:bodyPr/>
          <a:lstStyle/>
          <a:p>
            <a:pPr algn="ctr"/>
            <a:r>
              <a:rPr lang="en-US" b="1" dirty="0" smtClean="0">
                <a:solidFill>
                  <a:srgbClr val="002060"/>
                </a:solidFill>
                <a:latin typeface="+mn-lt"/>
              </a:rPr>
              <a:t>Solid Waste Information System (SWIMS) </a:t>
            </a:r>
            <a:endParaRPr lang="en-US" b="1" dirty="0">
              <a:solidFill>
                <a:srgbClr val="002060"/>
              </a:solidFill>
              <a:latin typeface="+mn-lt"/>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550306370"/>
              </p:ext>
            </p:extLst>
          </p:nvPr>
        </p:nvGraphicFramePr>
        <p:xfrm>
          <a:off x="838198" y="1658983"/>
          <a:ext cx="10515601" cy="4428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592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1497</Words>
  <Application>Microsoft Office PowerPoint</Application>
  <PresentationFormat>Widescreen</PresentationFormat>
  <Paragraphs>340</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1_Office Theme</vt:lpstr>
      <vt:lpstr>      </vt:lpstr>
      <vt:lpstr>Project Overview</vt:lpstr>
      <vt:lpstr>PowerPoint Presentation</vt:lpstr>
      <vt:lpstr>Risk Calculations</vt:lpstr>
      <vt:lpstr>Data Collected</vt:lpstr>
      <vt:lpstr>PowerPoint Presentation</vt:lpstr>
      <vt:lpstr>Scoring</vt:lpstr>
      <vt:lpstr>PowerPoint Presentation</vt:lpstr>
      <vt:lpstr>Solid Waste Information System (SWIMS) </vt:lpstr>
      <vt:lpstr>Site Rankings</vt:lpstr>
      <vt:lpstr>PowerPoint Presentation</vt:lpstr>
      <vt:lpstr>High Priority Sites </vt:lpstr>
      <vt:lpstr>Dillingham IHS Hospital Site </vt:lpstr>
      <vt:lpstr>Oscarville School Tank Farm</vt:lpstr>
      <vt:lpstr>PowerPoint Presentation</vt:lpstr>
      <vt:lpstr>http://dec.alaska.gov/eh/sw/wear.html </vt:lpstr>
    </vt:vector>
  </TitlesOfParts>
  <Company>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Erosion Assessment Report (WEAR)</dc:title>
  <dc:creator>Brewer, Marlena</dc:creator>
  <cp:lastModifiedBy>Brewer, Marlena</cp:lastModifiedBy>
  <cp:revision>54</cp:revision>
  <dcterms:created xsi:type="dcterms:W3CDTF">2017-01-06T22:48:39Z</dcterms:created>
  <dcterms:modified xsi:type="dcterms:W3CDTF">2017-01-20T00:43:54Z</dcterms:modified>
</cp:coreProperties>
</file>