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5"/>
  </p:notesMasterIdLst>
  <p:sldIdLst>
    <p:sldId id="256" r:id="rId3"/>
    <p:sldId id="265" r:id="rId4"/>
    <p:sldId id="261" r:id="rId5"/>
    <p:sldId id="267" r:id="rId6"/>
    <p:sldId id="266" r:id="rId7"/>
    <p:sldId id="268" r:id="rId8"/>
    <p:sldId id="271" r:id="rId9"/>
    <p:sldId id="273" r:id="rId10"/>
    <p:sldId id="260" r:id="rId11"/>
    <p:sldId id="272" r:id="rId12"/>
    <p:sldId id="270" r:id="rId13"/>
    <p:sldId id="263"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28" d="100"/>
          <a:sy n="128" d="100"/>
        </p:scale>
        <p:origin x="1488" y="1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5FCE41-E681-4888-87C5-A4B6A0F88DD3}" type="datetimeFigureOut">
              <a:rPr lang="en-US" smtClean="0"/>
              <a:t>1/30/2015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DB368B-45D3-46C1-BCB0-C4BF6A10CC83}" type="slidenum">
              <a:rPr lang="en-US" smtClean="0"/>
              <a:t>‹#›</a:t>
            </a:fld>
            <a:endParaRPr lang="en-US"/>
          </a:p>
        </p:txBody>
      </p:sp>
    </p:spTree>
    <p:extLst>
      <p:ext uri="{BB962C8B-B14F-4D97-AF65-F5344CB8AC3E}">
        <p14:creationId xmlns:p14="http://schemas.microsoft.com/office/powerpoint/2010/main" val="2860357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6372F0C-0171-4A09-98CD-750E625F3013}" type="datetimeFigureOut">
              <a:rPr lang="en-US" smtClean="0"/>
              <a:t>1/30/2015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667EBC-E4B5-43B0-AB68-6E9CEEEBAB91}" type="slidenum">
              <a:rPr lang="en-US" smtClean="0"/>
              <a:t>‹#›</a:t>
            </a:fld>
            <a:endParaRPr lang="en-US"/>
          </a:p>
        </p:txBody>
      </p:sp>
    </p:spTree>
    <p:extLst>
      <p:ext uri="{BB962C8B-B14F-4D97-AF65-F5344CB8AC3E}">
        <p14:creationId xmlns:p14="http://schemas.microsoft.com/office/powerpoint/2010/main" val="3903080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6372F0C-0171-4A09-98CD-750E625F3013}" type="datetimeFigureOut">
              <a:rPr lang="en-US" smtClean="0"/>
              <a:t>1/30/2015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667EBC-E4B5-43B0-AB68-6E9CEEEBAB91}" type="slidenum">
              <a:rPr lang="en-US" smtClean="0"/>
              <a:t>‹#›</a:t>
            </a:fld>
            <a:endParaRPr lang="en-US"/>
          </a:p>
        </p:txBody>
      </p:sp>
    </p:spTree>
    <p:extLst>
      <p:ext uri="{BB962C8B-B14F-4D97-AF65-F5344CB8AC3E}">
        <p14:creationId xmlns:p14="http://schemas.microsoft.com/office/powerpoint/2010/main" val="3937679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6372F0C-0171-4A09-98CD-750E625F3013}" type="datetimeFigureOut">
              <a:rPr lang="en-US" smtClean="0"/>
              <a:t>1/30/2015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667EBC-E4B5-43B0-AB68-6E9CEEEBAB91}" type="slidenum">
              <a:rPr lang="en-US" smtClean="0"/>
              <a:t>‹#›</a:t>
            </a:fld>
            <a:endParaRPr lang="en-US"/>
          </a:p>
        </p:txBody>
      </p:sp>
    </p:spTree>
    <p:extLst>
      <p:ext uri="{BB962C8B-B14F-4D97-AF65-F5344CB8AC3E}">
        <p14:creationId xmlns:p14="http://schemas.microsoft.com/office/powerpoint/2010/main" val="17004873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379607B-A07A-DE4D-8B7B-183F5666EF03}" type="datetimeFigureOut">
              <a:rPr lang="en-US" smtClean="0">
                <a:solidFill>
                  <a:srgbClr val="534239">
                    <a:tint val="75000"/>
                  </a:srgbClr>
                </a:solidFill>
              </a:rPr>
              <a:pPr/>
              <a:t>1/30/2015</a:t>
            </a:fld>
            <a:endParaRPr lang="en-US">
              <a:solidFill>
                <a:srgbClr val="534239">
                  <a:tint val="75000"/>
                </a:srgbClr>
              </a:solidFill>
            </a:endParaRPr>
          </a:p>
        </p:txBody>
      </p:sp>
      <p:sp>
        <p:nvSpPr>
          <p:cNvPr id="5" name="Footer Placeholder 4"/>
          <p:cNvSpPr>
            <a:spLocks noGrp="1"/>
          </p:cNvSpPr>
          <p:nvPr>
            <p:ph type="ftr" sz="quarter" idx="11"/>
          </p:nvPr>
        </p:nvSpPr>
        <p:spPr/>
        <p:txBody>
          <a:bodyPr/>
          <a:lstStyle/>
          <a:p>
            <a:endParaRPr lang="en-US">
              <a:solidFill>
                <a:srgbClr val="534239">
                  <a:tint val="75000"/>
                </a:srgbClr>
              </a:solidFill>
            </a:endParaRPr>
          </a:p>
        </p:txBody>
      </p:sp>
      <p:sp>
        <p:nvSpPr>
          <p:cNvPr id="6" name="Slide Number Placeholder 5"/>
          <p:cNvSpPr>
            <a:spLocks noGrp="1"/>
          </p:cNvSpPr>
          <p:nvPr>
            <p:ph type="sldNum" sz="quarter" idx="12"/>
          </p:nvPr>
        </p:nvSpPr>
        <p:spPr/>
        <p:txBody>
          <a:bodyPr/>
          <a:lstStyle/>
          <a:p>
            <a:fld id="{B354D967-0007-0A44-AC85-3A8EF057457A}" type="slidenum">
              <a:rPr lang="en-US" smtClean="0">
                <a:solidFill>
                  <a:srgbClr val="534239">
                    <a:tint val="75000"/>
                  </a:srgbClr>
                </a:solidFill>
              </a:rPr>
              <a:pPr/>
              <a:t>‹#›</a:t>
            </a:fld>
            <a:endParaRPr lang="en-US">
              <a:solidFill>
                <a:srgbClr val="534239">
                  <a:tint val="75000"/>
                </a:srgbClr>
              </a:solidFill>
            </a:endParaRPr>
          </a:p>
        </p:txBody>
      </p:sp>
    </p:spTree>
    <p:extLst>
      <p:ext uri="{BB962C8B-B14F-4D97-AF65-F5344CB8AC3E}">
        <p14:creationId xmlns:p14="http://schemas.microsoft.com/office/powerpoint/2010/main" val="3234403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79607B-A07A-DE4D-8B7B-183F5666EF03}" type="datetimeFigureOut">
              <a:rPr lang="en-US" smtClean="0">
                <a:solidFill>
                  <a:srgbClr val="534239">
                    <a:tint val="75000"/>
                  </a:srgbClr>
                </a:solidFill>
              </a:rPr>
              <a:pPr/>
              <a:t>1/30/2015</a:t>
            </a:fld>
            <a:endParaRPr lang="en-US">
              <a:solidFill>
                <a:srgbClr val="534239">
                  <a:tint val="75000"/>
                </a:srgbClr>
              </a:solidFill>
            </a:endParaRPr>
          </a:p>
        </p:txBody>
      </p:sp>
      <p:sp>
        <p:nvSpPr>
          <p:cNvPr id="5" name="Footer Placeholder 4"/>
          <p:cNvSpPr>
            <a:spLocks noGrp="1"/>
          </p:cNvSpPr>
          <p:nvPr>
            <p:ph type="ftr" sz="quarter" idx="11"/>
          </p:nvPr>
        </p:nvSpPr>
        <p:spPr/>
        <p:txBody>
          <a:bodyPr/>
          <a:lstStyle/>
          <a:p>
            <a:endParaRPr lang="en-US">
              <a:solidFill>
                <a:srgbClr val="534239">
                  <a:tint val="75000"/>
                </a:srgbClr>
              </a:solidFill>
            </a:endParaRPr>
          </a:p>
        </p:txBody>
      </p:sp>
      <p:sp>
        <p:nvSpPr>
          <p:cNvPr id="6" name="Slide Number Placeholder 5"/>
          <p:cNvSpPr>
            <a:spLocks noGrp="1"/>
          </p:cNvSpPr>
          <p:nvPr>
            <p:ph type="sldNum" sz="quarter" idx="12"/>
          </p:nvPr>
        </p:nvSpPr>
        <p:spPr/>
        <p:txBody>
          <a:bodyPr/>
          <a:lstStyle/>
          <a:p>
            <a:fld id="{B354D967-0007-0A44-AC85-3A8EF057457A}" type="slidenum">
              <a:rPr lang="en-US" smtClean="0">
                <a:solidFill>
                  <a:srgbClr val="534239">
                    <a:tint val="75000"/>
                  </a:srgbClr>
                </a:solidFill>
              </a:rPr>
              <a:pPr/>
              <a:t>‹#›</a:t>
            </a:fld>
            <a:endParaRPr lang="en-US">
              <a:solidFill>
                <a:srgbClr val="534239">
                  <a:tint val="75000"/>
                </a:srgbClr>
              </a:solidFill>
            </a:endParaRPr>
          </a:p>
        </p:txBody>
      </p:sp>
    </p:spTree>
    <p:extLst>
      <p:ext uri="{BB962C8B-B14F-4D97-AF65-F5344CB8AC3E}">
        <p14:creationId xmlns:p14="http://schemas.microsoft.com/office/powerpoint/2010/main" val="9344043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79607B-A07A-DE4D-8B7B-183F5666EF03}" type="datetimeFigureOut">
              <a:rPr lang="en-US" smtClean="0">
                <a:solidFill>
                  <a:srgbClr val="534239">
                    <a:tint val="75000"/>
                  </a:srgbClr>
                </a:solidFill>
              </a:rPr>
              <a:pPr/>
              <a:t>1/30/2015</a:t>
            </a:fld>
            <a:endParaRPr lang="en-US">
              <a:solidFill>
                <a:srgbClr val="534239">
                  <a:tint val="75000"/>
                </a:srgbClr>
              </a:solidFill>
            </a:endParaRPr>
          </a:p>
        </p:txBody>
      </p:sp>
      <p:sp>
        <p:nvSpPr>
          <p:cNvPr id="5" name="Footer Placeholder 4"/>
          <p:cNvSpPr>
            <a:spLocks noGrp="1"/>
          </p:cNvSpPr>
          <p:nvPr>
            <p:ph type="ftr" sz="quarter" idx="11"/>
          </p:nvPr>
        </p:nvSpPr>
        <p:spPr/>
        <p:txBody>
          <a:bodyPr/>
          <a:lstStyle/>
          <a:p>
            <a:endParaRPr lang="en-US">
              <a:solidFill>
                <a:srgbClr val="534239">
                  <a:tint val="75000"/>
                </a:srgbClr>
              </a:solidFill>
            </a:endParaRPr>
          </a:p>
        </p:txBody>
      </p:sp>
      <p:sp>
        <p:nvSpPr>
          <p:cNvPr id="6" name="Slide Number Placeholder 5"/>
          <p:cNvSpPr>
            <a:spLocks noGrp="1"/>
          </p:cNvSpPr>
          <p:nvPr>
            <p:ph type="sldNum" sz="quarter" idx="12"/>
          </p:nvPr>
        </p:nvSpPr>
        <p:spPr/>
        <p:txBody>
          <a:bodyPr/>
          <a:lstStyle/>
          <a:p>
            <a:fld id="{B354D967-0007-0A44-AC85-3A8EF057457A}" type="slidenum">
              <a:rPr lang="en-US" smtClean="0">
                <a:solidFill>
                  <a:srgbClr val="534239">
                    <a:tint val="75000"/>
                  </a:srgbClr>
                </a:solidFill>
              </a:rPr>
              <a:pPr/>
              <a:t>‹#›</a:t>
            </a:fld>
            <a:endParaRPr lang="en-US">
              <a:solidFill>
                <a:srgbClr val="534239">
                  <a:tint val="75000"/>
                </a:srgbClr>
              </a:solidFill>
            </a:endParaRPr>
          </a:p>
        </p:txBody>
      </p:sp>
    </p:spTree>
    <p:extLst>
      <p:ext uri="{BB962C8B-B14F-4D97-AF65-F5344CB8AC3E}">
        <p14:creationId xmlns:p14="http://schemas.microsoft.com/office/powerpoint/2010/main" val="6206324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379607B-A07A-DE4D-8B7B-183F5666EF03}" type="datetimeFigureOut">
              <a:rPr lang="en-US" smtClean="0">
                <a:solidFill>
                  <a:srgbClr val="534239">
                    <a:tint val="75000"/>
                  </a:srgbClr>
                </a:solidFill>
              </a:rPr>
              <a:pPr/>
              <a:t>1/30/2015</a:t>
            </a:fld>
            <a:endParaRPr lang="en-US">
              <a:solidFill>
                <a:srgbClr val="534239">
                  <a:tint val="75000"/>
                </a:srgbClr>
              </a:solidFill>
            </a:endParaRPr>
          </a:p>
        </p:txBody>
      </p:sp>
      <p:sp>
        <p:nvSpPr>
          <p:cNvPr id="6" name="Footer Placeholder 5"/>
          <p:cNvSpPr>
            <a:spLocks noGrp="1"/>
          </p:cNvSpPr>
          <p:nvPr>
            <p:ph type="ftr" sz="quarter" idx="11"/>
          </p:nvPr>
        </p:nvSpPr>
        <p:spPr/>
        <p:txBody>
          <a:bodyPr/>
          <a:lstStyle/>
          <a:p>
            <a:endParaRPr lang="en-US">
              <a:solidFill>
                <a:srgbClr val="534239">
                  <a:tint val="75000"/>
                </a:srgbClr>
              </a:solidFill>
            </a:endParaRPr>
          </a:p>
        </p:txBody>
      </p:sp>
      <p:sp>
        <p:nvSpPr>
          <p:cNvPr id="7" name="Slide Number Placeholder 6"/>
          <p:cNvSpPr>
            <a:spLocks noGrp="1"/>
          </p:cNvSpPr>
          <p:nvPr>
            <p:ph type="sldNum" sz="quarter" idx="12"/>
          </p:nvPr>
        </p:nvSpPr>
        <p:spPr/>
        <p:txBody>
          <a:bodyPr/>
          <a:lstStyle/>
          <a:p>
            <a:fld id="{B354D967-0007-0A44-AC85-3A8EF057457A}" type="slidenum">
              <a:rPr lang="en-US" smtClean="0">
                <a:solidFill>
                  <a:srgbClr val="534239">
                    <a:tint val="75000"/>
                  </a:srgbClr>
                </a:solidFill>
              </a:rPr>
              <a:pPr/>
              <a:t>‹#›</a:t>
            </a:fld>
            <a:endParaRPr lang="en-US">
              <a:solidFill>
                <a:srgbClr val="534239">
                  <a:tint val="75000"/>
                </a:srgbClr>
              </a:solidFill>
            </a:endParaRPr>
          </a:p>
        </p:txBody>
      </p:sp>
    </p:spTree>
    <p:extLst>
      <p:ext uri="{BB962C8B-B14F-4D97-AF65-F5344CB8AC3E}">
        <p14:creationId xmlns:p14="http://schemas.microsoft.com/office/powerpoint/2010/main" val="37915799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379607B-A07A-DE4D-8B7B-183F5666EF03}" type="datetimeFigureOut">
              <a:rPr lang="en-US" smtClean="0">
                <a:solidFill>
                  <a:srgbClr val="534239">
                    <a:tint val="75000"/>
                  </a:srgbClr>
                </a:solidFill>
              </a:rPr>
              <a:pPr/>
              <a:t>1/30/2015</a:t>
            </a:fld>
            <a:endParaRPr lang="en-US">
              <a:solidFill>
                <a:srgbClr val="534239">
                  <a:tint val="75000"/>
                </a:srgbClr>
              </a:solidFill>
            </a:endParaRPr>
          </a:p>
        </p:txBody>
      </p:sp>
      <p:sp>
        <p:nvSpPr>
          <p:cNvPr id="8" name="Footer Placeholder 7"/>
          <p:cNvSpPr>
            <a:spLocks noGrp="1"/>
          </p:cNvSpPr>
          <p:nvPr>
            <p:ph type="ftr" sz="quarter" idx="11"/>
          </p:nvPr>
        </p:nvSpPr>
        <p:spPr/>
        <p:txBody>
          <a:bodyPr/>
          <a:lstStyle/>
          <a:p>
            <a:endParaRPr lang="en-US">
              <a:solidFill>
                <a:srgbClr val="534239">
                  <a:tint val="75000"/>
                </a:srgbClr>
              </a:solidFill>
            </a:endParaRPr>
          </a:p>
        </p:txBody>
      </p:sp>
      <p:sp>
        <p:nvSpPr>
          <p:cNvPr id="9" name="Slide Number Placeholder 8"/>
          <p:cNvSpPr>
            <a:spLocks noGrp="1"/>
          </p:cNvSpPr>
          <p:nvPr>
            <p:ph type="sldNum" sz="quarter" idx="12"/>
          </p:nvPr>
        </p:nvSpPr>
        <p:spPr/>
        <p:txBody>
          <a:bodyPr/>
          <a:lstStyle/>
          <a:p>
            <a:fld id="{B354D967-0007-0A44-AC85-3A8EF057457A}" type="slidenum">
              <a:rPr lang="en-US" smtClean="0">
                <a:solidFill>
                  <a:srgbClr val="534239">
                    <a:tint val="75000"/>
                  </a:srgbClr>
                </a:solidFill>
              </a:rPr>
              <a:pPr/>
              <a:t>‹#›</a:t>
            </a:fld>
            <a:endParaRPr lang="en-US">
              <a:solidFill>
                <a:srgbClr val="534239">
                  <a:tint val="75000"/>
                </a:srgbClr>
              </a:solidFill>
            </a:endParaRPr>
          </a:p>
        </p:txBody>
      </p:sp>
    </p:spTree>
    <p:extLst>
      <p:ext uri="{BB962C8B-B14F-4D97-AF65-F5344CB8AC3E}">
        <p14:creationId xmlns:p14="http://schemas.microsoft.com/office/powerpoint/2010/main" val="15831775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379607B-A07A-DE4D-8B7B-183F5666EF03}" type="datetimeFigureOut">
              <a:rPr lang="en-US" smtClean="0">
                <a:solidFill>
                  <a:srgbClr val="534239">
                    <a:tint val="75000"/>
                  </a:srgbClr>
                </a:solidFill>
              </a:rPr>
              <a:pPr/>
              <a:t>1/30/2015</a:t>
            </a:fld>
            <a:endParaRPr lang="en-US">
              <a:solidFill>
                <a:srgbClr val="534239">
                  <a:tint val="75000"/>
                </a:srgbClr>
              </a:solidFill>
            </a:endParaRPr>
          </a:p>
        </p:txBody>
      </p:sp>
      <p:sp>
        <p:nvSpPr>
          <p:cNvPr id="4" name="Footer Placeholder 3"/>
          <p:cNvSpPr>
            <a:spLocks noGrp="1"/>
          </p:cNvSpPr>
          <p:nvPr>
            <p:ph type="ftr" sz="quarter" idx="11"/>
          </p:nvPr>
        </p:nvSpPr>
        <p:spPr/>
        <p:txBody>
          <a:bodyPr/>
          <a:lstStyle/>
          <a:p>
            <a:endParaRPr lang="en-US">
              <a:solidFill>
                <a:srgbClr val="534239">
                  <a:tint val="75000"/>
                </a:srgbClr>
              </a:solidFill>
            </a:endParaRPr>
          </a:p>
        </p:txBody>
      </p:sp>
      <p:sp>
        <p:nvSpPr>
          <p:cNvPr id="5" name="Slide Number Placeholder 4"/>
          <p:cNvSpPr>
            <a:spLocks noGrp="1"/>
          </p:cNvSpPr>
          <p:nvPr>
            <p:ph type="sldNum" sz="quarter" idx="12"/>
          </p:nvPr>
        </p:nvSpPr>
        <p:spPr/>
        <p:txBody>
          <a:bodyPr/>
          <a:lstStyle/>
          <a:p>
            <a:fld id="{B354D967-0007-0A44-AC85-3A8EF057457A}" type="slidenum">
              <a:rPr lang="en-US" smtClean="0">
                <a:solidFill>
                  <a:srgbClr val="534239">
                    <a:tint val="75000"/>
                  </a:srgbClr>
                </a:solidFill>
              </a:rPr>
              <a:pPr/>
              <a:t>‹#›</a:t>
            </a:fld>
            <a:endParaRPr lang="en-US">
              <a:solidFill>
                <a:srgbClr val="534239">
                  <a:tint val="75000"/>
                </a:srgbClr>
              </a:solidFill>
            </a:endParaRPr>
          </a:p>
        </p:txBody>
      </p:sp>
    </p:spTree>
    <p:extLst>
      <p:ext uri="{BB962C8B-B14F-4D97-AF65-F5344CB8AC3E}">
        <p14:creationId xmlns:p14="http://schemas.microsoft.com/office/powerpoint/2010/main" val="25856938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79607B-A07A-DE4D-8B7B-183F5666EF03}" type="datetimeFigureOut">
              <a:rPr lang="en-US" smtClean="0">
                <a:solidFill>
                  <a:srgbClr val="534239">
                    <a:tint val="75000"/>
                  </a:srgbClr>
                </a:solidFill>
              </a:rPr>
              <a:pPr/>
              <a:t>1/30/2015</a:t>
            </a:fld>
            <a:endParaRPr lang="en-US">
              <a:solidFill>
                <a:srgbClr val="534239">
                  <a:tint val="75000"/>
                </a:srgbClr>
              </a:solidFill>
            </a:endParaRPr>
          </a:p>
        </p:txBody>
      </p:sp>
      <p:sp>
        <p:nvSpPr>
          <p:cNvPr id="3" name="Footer Placeholder 2"/>
          <p:cNvSpPr>
            <a:spLocks noGrp="1"/>
          </p:cNvSpPr>
          <p:nvPr>
            <p:ph type="ftr" sz="quarter" idx="11"/>
          </p:nvPr>
        </p:nvSpPr>
        <p:spPr/>
        <p:txBody>
          <a:bodyPr/>
          <a:lstStyle/>
          <a:p>
            <a:endParaRPr lang="en-US">
              <a:solidFill>
                <a:srgbClr val="534239">
                  <a:tint val="75000"/>
                </a:srgbClr>
              </a:solidFill>
            </a:endParaRPr>
          </a:p>
        </p:txBody>
      </p:sp>
      <p:sp>
        <p:nvSpPr>
          <p:cNvPr id="4" name="Slide Number Placeholder 3"/>
          <p:cNvSpPr>
            <a:spLocks noGrp="1"/>
          </p:cNvSpPr>
          <p:nvPr>
            <p:ph type="sldNum" sz="quarter" idx="12"/>
          </p:nvPr>
        </p:nvSpPr>
        <p:spPr/>
        <p:txBody>
          <a:bodyPr/>
          <a:lstStyle/>
          <a:p>
            <a:fld id="{B354D967-0007-0A44-AC85-3A8EF057457A}" type="slidenum">
              <a:rPr lang="en-US" smtClean="0">
                <a:solidFill>
                  <a:srgbClr val="534239">
                    <a:tint val="75000"/>
                  </a:srgbClr>
                </a:solidFill>
              </a:rPr>
              <a:pPr/>
              <a:t>‹#›</a:t>
            </a:fld>
            <a:endParaRPr lang="en-US">
              <a:solidFill>
                <a:srgbClr val="534239">
                  <a:tint val="75000"/>
                </a:srgbClr>
              </a:solidFill>
            </a:endParaRPr>
          </a:p>
        </p:txBody>
      </p:sp>
    </p:spTree>
    <p:extLst>
      <p:ext uri="{BB962C8B-B14F-4D97-AF65-F5344CB8AC3E}">
        <p14:creationId xmlns:p14="http://schemas.microsoft.com/office/powerpoint/2010/main" val="29909692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79607B-A07A-DE4D-8B7B-183F5666EF03}" type="datetimeFigureOut">
              <a:rPr lang="en-US" smtClean="0">
                <a:solidFill>
                  <a:srgbClr val="534239">
                    <a:tint val="75000"/>
                  </a:srgbClr>
                </a:solidFill>
              </a:rPr>
              <a:pPr/>
              <a:t>1/30/2015</a:t>
            </a:fld>
            <a:endParaRPr lang="en-US">
              <a:solidFill>
                <a:srgbClr val="534239">
                  <a:tint val="75000"/>
                </a:srgbClr>
              </a:solidFill>
            </a:endParaRPr>
          </a:p>
        </p:txBody>
      </p:sp>
      <p:sp>
        <p:nvSpPr>
          <p:cNvPr id="6" name="Footer Placeholder 5"/>
          <p:cNvSpPr>
            <a:spLocks noGrp="1"/>
          </p:cNvSpPr>
          <p:nvPr>
            <p:ph type="ftr" sz="quarter" idx="11"/>
          </p:nvPr>
        </p:nvSpPr>
        <p:spPr/>
        <p:txBody>
          <a:bodyPr/>
          <a:lstStyle/>
          <a:p>
            <a:endParaRPr lang="en-US">
              <a:solidFill>
                <a:srgbClr val="534239">
                  <a:tint val="75000"/>
                </a:srgbClr>
              </a:solidFill>
            </a:endParaRPr>
          </a:p>
        </p:txBody>
      </p:sp>
      <p:sp>
        <p:nvSpPr>
          <p:cNvPr id="7" name="Slide Number Placeholder 6"/>
          <p:cNvSpPr>
            <a:spLocks noGrp="1"/>
          </p:cNvSpPr>
          <p:nvPr>
            <p:ph type="sldNum" sz="quarter" idx="12"/>
          </p:nvPr>
        </p:nvSpPr>
        <p:spPr/>
        <p:txBody>
          <a:bodyPr/>
          <a:lstStyle/>
          <a:p>
            <a:fld id="{B354D967-0007-0A44-AC85-3A8EF057457A}" type="slidenum">
              <a:rPr lang="en-US" smtClean="0">
                <a:solidFill>
                  <a:srgbClr val="534239">
                    <a:tint val="75000"/>
                  </a:srgbClr>
                </a:solidFill>
              </a:rPr>
              <a:pPr/>
              <a:t>‹#›</a:t>
            </a:fld>
            <a:endParaRPr lang="en-US">
              <a:solidFill>
                <a:srgbClr val="534239">
                  <a:tint val="75000"/>
                </a:srgbClr>
              </a:solidFill>
            </a:endParaRPr>
          </a:p>
        </p:txBody>
      </p:sp>
    </p:spTree>
    <p:extLst>
      <p:ext uri="{BB962C8B-B14F-4D97-AF65-F5344CB8AC3E}">
        <p14:creationId xmlns:p14="http://schemas.microsoft.com/office/powerpoint/2010/main" val="729295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6372F0C-0171-4A09-98CD-750E625F3013}" type="datetimeFigureOut">
              <a:rPr lang="en-US" smtClean="0"/>
              <a:t>1/30/2015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667EBC-E4B5-43B0-AB68-6E9CEEEBAB91}" type="slidenum">
              <a:rPr lang="en-US" smtClean="0"/>
              <a:t>‹#›</a:t>
            </a:fld>
            <a:endParaRPr lang="en-US"/>
          </a:p>
        </p:txBody>
      </p:sp>
    </p:spTree>
    <p:extLst>
      <p:ext uri="{BB962C8B-B14F-4D97-AF65-F5344CB8AC3E}">
        <p14:creationId xmlns:p14="http://schemas.microsoft.com/office/powerpoint/2010/main" val="34139522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79607B-A07A-DE4D-8B7B-183F5666EF03}" type="datetimeFigureOut">
              <a:rPr lang="en-US" smtClean="0">
                <a:solidFill>
                  <a:srgbClr val="534239">
                    <a:tint val="75000"/>
                  </a:srgbClr>
                </a:solidFill>
              </a:rPr>
              <a:pPr/>
              <a:t>1/30/2015</a:t>
            </a:fld>
            <a:endParaRPr lang="en-US">
              <a:solidFill>
                <a:srgbClr val="534239">
                  <a:tint val="75000"/>
                </a:srgbClr>
              </a:solidFill>
            </a:endParaRPr>
          </a:p>
        </p:txBody>
      </p:sp>
      <p:sp>
        <p:nvSpPr>
          <p:cNvPr id="6" name="Footer Placeholder 5"/>
          <p:cNvSpPr>
            <a:spLocks noGrp="1"/>
          </p:cNvSpPr>
          <p:nvPr>
            <p:ph type="ftr" sz="quarter" idx="11"/>
          </p:nvPr>
        </p:nvSpPr>
        <p:spPr/>
        <p:txBody>
          <a:bodyPr/>
          <a:lstStyle/>
          <a:p>
            <a:endParaRPr lang="en-US">
              <a:solidFill>
                <a:srgbClr val="534239">
                  <a:tint val="75000"/>
                </a:srgbClr>
              </a:solidFill>
            </a:endParaRPr>
          </a:p>
        </p:txBody>
      </p:sp>
      <p:sp>
        <p:nvSpPr>
          <p:cNvPr id="7" name="Slide Number Placeholder 6"/>
          <p:cNvSpPr>
            <a:spLocks noGrp="1"/>
          </p:cNvSpPr>
          <p:nvPr>
            <p:ph type="sldNum" sz="quarter" idx="12"/>
          </p:nvPr>
        </p:nvSpPr>
        <p:spPr/>
        <p:txBody>
          <a:bodyPr/>
          <a:lstStyle/>
          <a:p>
            <a:fld id="{B354D967-0007-0A44-AC85-3A8EF057457A}" type="slidenum">
              <a:rPr lang="en-US" smtClean="0">
                <a:solidFill>
                  <a:srgbClr val="534239">
                    <a:tint val="75000"/>
                  </a:srgbClr>
                </a:solidFill>
              </a:rPr>
              <a:pPr/>
              <a:t>‹#›</a:t>
            </a:fld>
            <a:endParaRPr lang="en-US">
              <a:solidFill>
                <a:srgbClr val="534239">
                  <a:tint val="75000"/>
                </a:srgbClr>
              </a:solidFill>
            </a:endParaRPr>
          </a:p>
        </p:txBody>
      </p:sp>
    </p:spTree>
    <p:extLst>
      <p:ext uri="{BB962C8B-B14F-4D97-AF65-F5344CB8AC3E}">
        <p14:creationId xmlns:p14="http://schemas.microsoft.com/office/powerpoint/2010/main" val="18975426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79607B-A07A-DE4D-8B7B-183F5666EF03}" type="datetimeFigureOut">
              <a:rPr lang="en-US" smtClean="0">
                <a:solidFill>
                  <a:srgbClr val="534239">
                    <a:tint val="75000"/>
                  </a:srgbClr>
                </a:solidFill>
              </a:rPr>
              <a:pPr/>
              <a:t>1/30/2015</a:t>
            </a:fld>
            <a:endParaRPr lang="en-US">
              <a:solidFill>
                <a:srgbClr val="534239">
                  <a:tint val="75000"/>
                </a:srgbClr>
              </a:solidFill>
            </a:endParaRPr>
          </a:p>
        </p:txBody>
      </p:sp>
      <p:sp>
        <p:nvSpPr>
          <p:cNvPr id="5" name="Footer Placeholder 4"/>
          <p:cNvSpPr>
            <a:spLocks noGrp="1"/>
          </p:cNvSpPr>
          <p:nvPr>
            <p:ph type="ftr" sz="quarter" idx="11"/>
          </p:nvPr>
        </p:nvSpPr>
        <p:spPr/>
        <p:txBody>
          <a:bodyPr/>
          <a:lstStyle/>
          <a:p>
            <a:endParaRPr lang="en-US">
              <a:solidFill>
                <a:srgbClr val="534239">
                  <a:tint val="75000"/>
                </a:srgbClr>
              </a:solidFill>
            </a:endParaRPr>
          </a:p>
        </p:txBody>
      </p:sp>
      <p:sp>
        <p:nvSpPr>
          <p:cNvPr id="6" name="Slide Number Placeholder 5"/>
          <p:cNvSpPr>
            <a:spLocks noGrp="1"/>
          </p:cNvSpPr>
          <p:nvPr>
            <p:ph type="sldNum" sz="quarter" idx="12"/>
          </p:nvPr>
        </p:nvSpPr>
        <p:spPr/>
        <p:txBody>
          <a:bodyPr/>
          <a:lstStyle/>
          <a:p>
            <a:fld id="{B354D967-0007-0A44-AC85-3A8EF057457A}" type="slidenum">
              <a:rPr lang="en-US" smtClean="0">
                <a:solidFill>
                  <a:srgbClr val="534239">
                    <a:tint val="75000"/>
                  </a:srgbClr>
                </a:solidFill>
              </a:rPr>
              <a:pPr/>
              <a:t>‹#›</a:t>
            </a:fld>
            <a:endParaRPr lang="en-US">
              <a:solidFill>
                <a:srgbClr val="534239">
                  <a:tint val="75000"/>
                </a:srgbClr>
              </a:solidFill>
            </a:endParaRPr>
          </a:p>
        </p:txBody>
      </p:sp>
    </p:spTree>
    <p:extLst>
      <p:ext uri="{BB962C8B-B14F-4D97-AF65-F5344CB8AC3E}">
        <p14:creationId xmlns:p14="http://schemas.microsoft.com/office/powerpoint/2010/main" val="23353781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79607B-A07A-DE4D-8B7B-183F5666EF03}" type="datetimeFigureOut">
              <a:rPr lang="en-US" smtClean="0">
                <a:solidFill>
                  <a:srgbClr val="534239">
                    <a:tint val="75000"/>
                  </a:srgbClr>
                </a:solidFill>
              </a:rPr>
              <a:pPr/>
              <a:t>1/30/2015</a:t>
            </a:fld>
            <a:endParaRPr lang="en-US">
              <a:solidFill>
                <a:srgbClr val="534239">
                  <a:tint val="75000"/>
                </a:srgbClr>
              </a:solidFill>
            </a:endParaRPr>
          </a:p>
        </p:txBody>
      </p:sp>
      <p:sp>
        <p:nvSpPr>
          <p:cNvPr id="5" name="Footer Placeholder 4"/>
          <p:cNvSpPr>
            <a:spLocks noGrp="1"/>
          </p:cNvSpPr>
          <p:nvPr>
            <p:ph type="ftr" sz="quarter" idx="11"/>
          </p:nvPr>
        </p:nvSpPr>
        <p:spPr/>
        <p:txBody>
          <a:bodyPr/>
          <a:lstStyle/>
          <a:p>
            <a:endParaRPr lang="en-US">
              <a:solidFill>
                <a:srgbClr val="534239">
                  <a:tint val="75000"/>
                </a:srgbClr>
              </a:solidFill>
            </a:endParaRPr>
          </a:p>
        </p:txBody>
      </p:sp>
      <p:sp>
        <p:nvSpPr>
          <p:cNvPr id="6" name="Slide Number Placeholder 5"/>
          <p:cNvSpPr>
            <a:spLocks noGrp="1"/>
          </p:cNvSpPr>
          <p:nvPr>
            <p:ph type="sldNum" sz="quarter" idx="12"/>
          </p:nvPr>
        </p:nvSpPr>
        <p:spPr/>
        <p:txBody>
          <a:bodyPr/>
          <a:lstStyle/>
          <a:p>
            <a:fld id="{B354D967-0007-0A44-AC85-3A8EF057457A}" type="slidenum">
              <a:rPr lang="en-US" smtClean="0">
                <a:solidFill>
                  <a:srgbClr val="534239">
                    <a:tint val="75000"/>
                  </a:srgbClr>
                </a:solidFill>
              </a:rPr>
              <a:pPr/>
              <a:t>‹#›</a:t>
            </a:fld>
            <a:endParaRPr lang="en-US">
              <a:solidFill>
                <a:srgbClr val="534239">
                  <a:tint val="75000"/>
                </a:srgbClr>
              </a:solidFill>
            </a:endParaRPr>
          </a:p>
        </p:txBody>
      </p:sp>
    </p:spTree>
    <p:extLst>
      <p:ext uri="{BB962C8B-B14F-4D97-AF65-F5344CB8AC3E}">
        <p14:creationId xmlns:p14="http://schemas.microsoft.com/office/powerpoint/2010/main" val="4139591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6372F0C-0171-4A09-98CD-750E625F3013}" type="datetimeFigureOut">
              <a:rPr lang="en-US" smtClean="0"/>
              <a:t>1/30/2015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667EBC-E4B5-43B0-AB68-6E9CEEEBAB91}" type="slidenum">
              <a:rPr lang="en-US" smtClean="0"/>
              <a:t>‹#›</a:t>
            </a:fld>
            <a:endParaRPr lang="en-US"/>
          </a:p>
        </p:txBody>
      </p:sp>
    </p:spTree>
    <p:extLst>
      <p:ext uri="{BB962C8B-B14F-4D97-AF65-F5344CB8AC3E}">
        <p14:creationId xmlns:p14="http://schemas.microsoft.com/office/powerpoint/2010/main" val="3823237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6372F0C-0171-4A09-98CD-750E625F3013}" type="datetimeFigureOut">
              <a:rPr lang="en-US" smtClean="0"/>
              <a:t>1/30/2015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667EBC-E4B5-43B0-AB68-6E9CEEEBAB91}" type="slidenum">
              <a:rPr lang="en-US" smtClean="0"/>
              <a:t>‹#›</a:t>
            </a:fld>
            <a:endParaRPr lang="en-US"/>
          </a:p>
        </p:txBody>
      </p:sp>
    </p:spTree>
    <p:extLst>
      <p:ext uri="{BB962C8B-B14F-4D97-AF65-F5344CB8AC3E}">
        <p14:creationId xmlns:p14="http://schemas.microsoft.com/office/powerpoint/2010/main" val="3524881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6372F0C-0171-4A09-98CD-750E625F3013}" type="datetimeFigureOut">
              <a:rPr lang="en-US" smtClean="0"/>
              <a:t>1/30/2015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667EBC-E4B5-43B0-AB68-6E9CEEEBAB91}" type="slidenum">
              <a:rPr lang="en-US" smtClean="0"/>
              <a:t>‹#›</a:t>
            </a:fld>
            <a:endParaRPr lang="en-US"/>
          </a:p>
        </p:txBody>
      </p:sp>
    </p:spTree>
    <p:extLst>
      <p:ext uri="{BB962C8B-B14F-4D97-AF65-F5344CB8AC3E}">
        <p14:creationId xmlns:p14="http://schemas.microsoft.com/office/powerpoint/2010/main" val="3710382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6372F0C-0171-4A09-98CD-750E625F3013}" type="datetimeFigureOut">
              <a:rPr lang="en-US" smtClean="0"/>
              <a:t>1/30/2015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667EBC-E4B5-43B0-AB68-6E9CEEEBAB91}" type="slidenum">
              <a:rPr lang="en-US" smtClean="0"/>
              <a:t>‹#›</a:t>
            </a:fld>
            <a:endParaRPr lang="en-US"/>
          </a:p>
        </p:txBody>
      </p:sp>
    </p:spTree>
    <p:extLst>
      <p:ext uri="{BB962C8B-B14F-4D97-AF65-F5344CB8AC3E}">
        <p14:creationId xmlns:p14="http://schemas.microsoft.com/office/powerpoint/2010/main" val="2082868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372F0C-0171-4A09-98CD-750E625F3013}" type="datetimeFigureOut">
              <a:rPr lang="en-US" smtClean="0"/>
              <a:t>1/30/2015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667EBC-E4B5-43B0-AB68-6E9CEEEBAB91}" type="slidenum">
              <a:rPr lang="en-US" smtClean="0"/>
              <a:t>‹#›</a:t>
            </a:fld>
            <a:endParaRPr lang="en-US"/>
          </a:p>
        </p:txBody>
      </p:sp>
    </p:spTree>
    <p:extLst>
      <p:ext uri="{BB962C8B-B14F-4D97-AF65-F5344CB8AC3E}">
        <p14:creationId xmlns:p14="http://schemas.microsoft.com/office/powerpoint/2010/main" val="2659528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372F0C-0171-4A09-98CD-750E625F3013}" type="datetimeFigureOut">
              <a:rPr lang="en-US" smtClean="0"/>
              <a:t>1/30/2015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667EBC-E4B5-43B0-AB68-6E9CEEEBAB91}" type="slidenum">
              <a:rPr lang="en-US" smtClean="0"/>
              <a:t>‹#›</a:t>
            </a:fld>
            <a:endParaRPr lang="en-US"/>
          </a:p>
        </p:txBody>
      </p:sp>
    </p:spTree>
    <p:extLst>
      <p:ext uri="{BB962C8B-B14F-4D97-AF65-F5344CB8AC3E}">
        <p14:creationId xmlns:p14="http://schemas.microsoft.com/office/powerpoint/2010/main" val="1369968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372F0C-0171-4A09-98CD-750E625F3013}" type="datetimeFigureOut">
              <a:rPr lang="en-US" smtClean="0"/>
              <a:t>1/30/2015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667EBC-E4B5-43B0-AB68-6E9CEEEBAB91}" type="slidenum">
              <a:rPr lang="en-US" smtClean="0"/>
              <a:t>‹#›</a:t>
            </a:fld>
            <a:endParaRPr lang="en-US"/>
          </a:p>
        </p:txBody>
      </p:sp>
    </p:spTree>
    <p:extLst>
      <p:ext uri="{BB962C8B-B14F-4D97-AF65-F5344CB8AC3E}">
        <p14:creationId xmlns:p14="http://schemas.microsoft.com/office/powerpoint/2010/main" val="3480955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372F0C-0171-4A09-98CD-750E625F3013}" type="datetimeFigureOut">
              <a:rPr lang="en-US" smtClean="0"/>
              <a:t>1/30/2015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667EBC-E4B5-43B0-AB68-6E9CEEEBAB91}" type="slidenum">
              <a:rPr lang="en-US" smtClean="0"/>
              <a:t>‹#›</a:t>
            </a:fld>
            <a:endParaRPr lang="en-US"/>
          </a:p>
        </p:txBody>
      </p:sp>
    </p:spTree>
    <p:extLst>
      <p:ext uri="{BB962C8B-B14F-4D97-AF65-F5344CB8AC3E}">
        <p14:creationId xmlns:p14="http://schemas.microsoft.com/office/powerpoint/2010/main" val="36592720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A379607B-A07A-DE4D-8B7B-183F5666EF03}" type="datetimeFigureOut">
              <a:rPr lang="en-US" smtClean="0">
                <a:solidFill>
                  <a:srgbClr val="534239">
                    <a:tint val="75000"/>
                  </a:srgbClr>
                </a:solidFill>
              </a:rPr>
              <a:pPr defTabSz="457200"/>
              <a:t>1/30/2015</a:t>
            </a:fld>
            <a:endParaRPr lang="en-US">
              <a:solidFill>
                <a:srgbClr val="534239">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srgbClr val="534239">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B354D967-0007-0A44-AC85-3A8EF057457A}" type="slidenum">
              <a:rPr lang="en-US" smtClean="0">
                <a:solidFill>
                  <a:srgbClr val="534239">
                    <a:tint val="75000"/>
                  </a:srgbClr>
                </a:solidFill>
              </a:rPr>
              <a:pPr defTabSz="457200"/>
              <a:t>‹#›</a:t>
            </a:fld>
            <a:endParaRPr lang="en-US">
              <a:solidFill>
                <a:srgbClr val="534239">
                  <a:tint val="75000"/>
                </a:srgbClr>
              </a:solidFill>
            </a:endParaRPr>
          </a:p>
        </p:txBody>
      </p:sp>
    </p:spTree>
    <p:extLst>
      <p:ext uri="{BB962C8B-B14F-4D97-AF65-F5344CB8AC3E}">
        <p14:creationId xmlns:p14="http://schemas.microsoft.com/office/powerpoint/2010/main" val="21710482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jpeg"/><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0.emf"/></Relationships>
</file>

<file path=ppt/slides/_rels/slide6.xml.rels><?xml version="1.0" encoding="UTF-8" standalone="yes"?>
<Relationships xmlns="http://schemas.openxmlformats.org/package/2006/relationships"><Relationship Id="rId2" Type="http://schemas.openxmlformats.org/officeDocument/2006/relationships/image" Target="../media/image11.t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 y="0"/>
            <a:ext cx="9135879" cy="6858000"/>
          </a:xfrm>
          <a:prstGeom prst="rect">
            <a:avLst/>
          </a:prstGeom>
        </p:spPr>
      </p:pic>
      <p:sp>
        <p:nvSpPr>
          <p:cNvPr id="2" name="Title 1"/>
          <p:cNvSpPr>
            <a:spLocks noGrp="1"/>
          </p:cNvSpPr>
          <p:nvPr>
            <p:ph type="ctrTitle"/>
          </p:nvPr>
        </p:nvSpPr>
        <p:spPr>
          <a:xfrm>
            <a:off x="198293" y="1725318"/>
            <a:ext cx="7772400" cy="1397078"/>
          </a:xfrm>
        </p:spPr>
        <p:txBody>
          <a:bodyPr>
            <a:normAutofit/>
          </a:bodyPr>
          <a:lstStyle/>
          <a:p>
            <a:r>
              <a:rPr lang="en-US" sz="4000" b="1" dirty="0" smtClean="0"/>
              <a:t>Microbial Contamination Studies Around Sewage Lagoons</a:t>
            </a:r>
            <a:endParaRPr lang="en-US" sz="4000" b="1" dirty="0"/>
          </a:p>
        </p:txBody>
      </p:sp>
      <p:sp>
        <p:nvSpPr>
          <p:cNvPr id="3" name="Subtitle 2"/>
          <p:cNvSpPr>
            <a:spLocks noGrp="1"/>
          </p:cNvSpPr>
          <p:nvPr>
            <p:ph type="subTitle" idx="1"/>
          </p:nvPr>
        </p:nvSpPr>
        <p:spPr>
          <a:xfrm>
            <a:off x="2252020" y="5093487"/>
            <a:ext cx="6858000" cy="1655762"/>
          </a:xfrm>
        </p:spPr>
        <p:txBody>
          <a:bodyPr/>
          <a:lstStyle/>
          <a:p>
            <a:r>
              <a:rPr lang="en-US" dirty="0" smtClean="0">
                <a:solidFill>
                  <a:schemeClr val="bg1"/>
                </a:solidFill>
              </a:rPr>
              <a:t>Edda Mutter</a:t>
            </a:r>
          </a:p>
          <a:p>
            <a:r>
              <a:rPr lang="en-US" dirty="0" smtClean="0">
                <a:solidFill>
                  <a:schemeClr val="bg1"/>
                </a:solidFill>
              </a:rPr>
              <a:t>Yukon River Inter-Tribal Watershed Council</a:t>
            </a:r>
          </a:p>
          <a:p>
            <a:r>
              <a:rPr lang="en-US" dirty="0" smtClean="0">
                <a:solidFill>
                  <a:schemeClr val="bg1"/>
                </a:solidFill>
              </a:rPr>
              <a:t>emutter@yritwc.org</a:t>
            </a:r>
            <a:endParaRPr lang="en-US" dirty="0">
              <a:solidFill>
                <a:schemeClr val="bg1"/>
              </a:solidFill>
            </a:endParaRPr>
          </a:p>
        </p:txBody>
      </p:sp>
      <p:pic>
        <p:nvPicPr>
          <p:cNvPr id="5" name="Picture 4"/>
          <p:cNvPicPr>
            <a:picLocks noChangeAspect="1"/>
          </p:cNvPicPr>
          <p:nvPr/>
        </p:nvPicPr>
        <p:blipFill>
          <a:blip r:embed="rId3"/>
          <a:stretch>
            <a:fillRect/>
          </a:stretch>
        </p:blipFill>
        <p:spPr>
          <a:xfrm>
            <a:off x="0" y="-79899"/>
            <a:ext cx="2993395" cy="1725318"/>
          </a:xfrm>
          <a:prstGeom prst="rect">
            <a:avLst/>
          </a:prstGeom>
        </p:spPr>
      </p:pic>
    </p:spTree>
    <p:extLst>
      <p:ext uri="{BB962C8B-B14F-4D97-AF65-F5344CB8AC3E}">
        <p14:creationId xmlns:p14="http://schemas.microsoft.com/office/powerpoint/2010/main" val="35820371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381001"/>
            <a:ext cx="8001000" cy="6327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13276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clrChange>
              <a:clrFrom>
                <a:srgbClr val="C7CBD4"/>
              </a:clrFrom>
              <a:clrTo>
                <a:srgbClr val="C7CBD4">
                  <a:alpha val="0"/>
                </a:srgbClr>
              </a:clrTo>
            </a:clrChange>
            <a:duotone>
              <a:schemeClr val="bg2">
                <a:shade val="45000"/>
                <a:satMod val="135000"/>
              </a:schemeClr>
              <a:prstClr val="white"/>
            </a:duotone>
            <a:extLst>
              <a:ext uri="{BEBA8EAE-BF5A-486C-A8C5-ECC9F3942E4B}">
                <a14:imgProps xmlns:a14="http://schemas.microsoft.com/office/drawing/2010/main">
                  <a14:imgLayer r:embed="rId3">
                    <a14:imgEffect>
                      <a14:sharpenSoften amount="-250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42999" y="-157312"/>
            <a:ext cx="9462844" cy="14030624"/>
          </a:xfrm>
          <a:prstGeom prst="rect">
            <a:avLst/>
          </a:prstGeom>
          <a:solidFill>
            <a:srgbClr val="DDDDDD">
              <a:alpha val="10196"/>
            </a:srgbClr>
          </a:solidFill>
          <a:ln>
            <a:noFill/>
          </a:ln>
          <a:effectLst/>
        </p:spPr>
      </p:pic>
      <p:sp>
        <p:nvSpPr>
          <p:cNvPr id="2" name="Title 1"/>
          <p:cNvSpPr>
            <a:spLocks noGrp="1"/>
          </p:cNvSpPr>
          <p:nvPr>
            <p:ph type="title"/>
          </p:nvPr>
        </p:nvSpPr>
        <p:spPr>
          <a:xfrm>
            <a:off x="300423" y="-314723"/>
            <a:ext cx="8229600" cy="1143000"/>
          </a:xfrm>
        </p:spPr>
        <p:txBody>
          <a:bodyPr>
            <a:normAutofit/>
          </a:bodyPr>
          <a:lstStyle/>
          <a:p>
            <a:pPr algn="ctr"/>
            <a:r>
              <a:rPr lang="en-US" b="1" dirty="0" smtClean="0">
                <a:solidFill>
                  <a:srgbClr val="000000"/>
                </a:solidFill>
                <a:latin typeface="+mn-lt"/>
                <a:cs typeface="Times New Roman"/>
              </a:rPr>
              <a:t>Conclusions</a:t>
            </a:r>
            <a:endParaRPr lang="en-US" b="1" dirty="0">
              <a:solidFill>
                <a:srgbClr val="000000"/>
              </a:solidFill>
              <a:latin typeface="+mn-lt"/>
              <a:cs typeface="Times New Roman"/>
            </a:endParaRPr>
          </a:p>
        </p:txBody>
      </p:sp>
      <p:sp>
        <p:nvSpPr>
          <p:cNvPr id="3" name="Rectangle 2"/>
          <p:cNvSpPr/>
          <p:nvPr/>
        </p:nvSpPr>
        <p:spPr>
          <a:xfrm>
            <a:off x="173318" y="985689"/>
            <a:ext cx="8916894" cy="5632311"/>
          </a:xfrm>
          <a:prstGeom prst="rect">
            <a:avLst/>
          </a:prstGeom>
        </p:spPr>
        <p:txBody>
          <a:bodyPr wrap="square">
            <a:spAutoFit/>
          </a:bodyPr>
          <a:lstStyle/>
          <a:p>
            <a:pPr marL="342900" indent="-342900">
              <a:buFont typeface="Wingdings" pitchFamily="2" charset="2"/>
              <a:buChar char="Ø"/>
            </a:pPr>
            <a:endParaRPr lang="en-US" sz="800" b="1" dirty="0" smtClean="0">
              <a:solidFill>
                <a:srgbClr val="000000"/>
              </a:solidFill>
              <a:cs typeface="Times New Roman"/>
            </a:endParaRPr>
          </a:p>
          <a:p>
            <a:pPr marL="342900" indent="-342900">
              <a:buFont typeface="Wingdings" pitchFamily="2" charset="2"/>
              <a:buChar char="Ø"/>
            </a:pPr>
            <a:r>
              <a:rPr lang="en-US" sz="2000" b="1" dirty="0" smtClean="0">
                <a:solidFill>
                  <a:srgbClr val="000000"/>
                </a:solidFill>
                <a:cs typeface="Times New Roman"/>
              </a:rPr>
              <a:t>The microbial </a:t>
            </a:r>
            <a:r>
              <a:rPr lang="en-US" sz="2000" b="1" dirty="0">
                <a:solidFill>
                  <a:srgbClr val="000000"/>
                </a:solidFill>
                <a:cs typeface="Times New Roman"/>
              </a:rPr>
              <a:t>indicator organisms’ density </a:t>
            </a:r>
            <a:r>
              <a:rPr lang="en-US" sz="2000" b="1" dirty="0" smtClean="0">
                <a:solidFill>
                  <a:srgbClr val="000000"/>
                </a:solidFill>
                <a:cs typeface="Times New Roman"/>
              </a:rPr>
              <a:t>were detected </a:t>
            </a:r>
            <a:r>
              <a:rPr lang="en-US" sz="2000" b="1" dirty="0">
                <a:solidFill>
                  <a:srgbClr val="000000"/>
                </a:solidFill>
                <a:cs typeface="Times New Roman"/>
              </a:rPr>
              <a:t>in the range of </a:t>
            </a:r>
            <a:r>
              <a:rPr lang="en-US" sz="2000" b="1" dirty="0" smtClean="0">
                <a:solidFill>
                  <a:srgbClr val="000000"/>
                </a:solidFill>
                <a:cs typeface="Times New Roman"/>
              </a:rPr>
              <a:t>1.1-&gt;3.4 Mean Log </a:t>
            </a:r>
            <a:r>
              <a:rPr lang="en-US" sz="2000" b="1" dirty="0">
                <a:solidFill>
                  <a:srgbClr val="000000"/>
                </a:solidFill>
                <a:cs typeface="Times New Roman"/>
              </a:rPr>
              <a:t>MPN/100mL. </a:t>
            </a:r>
            <a:endParaRPr lang="en-US" sz="2000" b="1" dirty="0" smtClean="0">
              <a:solidFill>
                <a:srgbClr val="000000"/>
              </a:solidFill>
              <a:cs typeface="Times New Roman"/>
            </a:endParaRPr>
          </a:p>
          <a:p>
            <a:pPr marL="800100" lvl="1" indent="-342900">
              <a:buFont typeface="Wingdings" pitchFamily="2" charset="2"/>
              <a:buChar char="Ø"/>
            </a:pPr>
            <a:r>
              <a:rPr lang="en-US" sz="1600" b="1" dirty="0" smtClean="0">
                <a:solidFill>
                  <a:srgbClr val="000000"/>
                </a:solidFill>
                <a:cs typeface="Times New Roman"/>
              </a:rPr>
              <a:t>Although </a:t>
            </a:r>
            <a:r>
              <a:rPr lang="en-US" sz="1600" b="1" dirty="0">
                <a:solidFill>
                  <a:srgbClr val="000000"/>
                </a:solidFill>
                <a:cs typeface="Times New Roman"/>
              </a:rPr>
              <a:t>the 2011 Alaska Water Quality Standards sets limits upon Fecal Coliform bacteria rather than the indicator organisms tested, it is unlikely that these waters would meet the microbial water quality standard for any designated use. </a:t>
            </a:r>
            <a:endParaRPr lang="en-US" sz="1600" b="1" dirty="0" smtClean="0">
              <a:solidFill>
                <a:srgbClr val="000000"/>
              </a:solidFill>
              <a:cs typeface="Times New Roman"/>
            </a:endParaRPr>
          </a:p>
          <a:p>
            <a:pPr marL="800100" lvl="1" indent="-342900">
              <a:buFont typeface="Wingdings" pitchFamily="2" charset="2"/>
              <a:buChar char="Ø"/>
            </a:pPr>
            <a:endParaRPr lang="en-US" sz="800" b="1" dirty="0" smtClean="0">
              <a:solidFill>
                <a:srgbClr val="000000"/>
              </a:solidFill>
              <a:cs typeface="Times New Roman"/>
            </a:endParaRPr>
          </a:p>
          <a:p>
            <a:pPr marL="342900" lvl="0" indent="-342900" defTabSz="457200">
              <a:buFont typeface="Wingdings" pitchFamily="2" charset="2"/>
              <a:buChar char="Ø"/>
              <a:defRPr/>
            </a:pPr>
            <a:r>
              <a:rPr lang="en-US" sz="2000" b="1" kern="0" dirty="0">
                <a:solidFill>
                  <a:srgbClr val="000000"/>
                </a:solidFill>
              </a:rPr>
              <a:t>The </a:t>
            </a:r>
            <a:r>
              <a:rPr lang="en-US" sz="2000" b="1" kern="0" dirty="0" err="1">
                <a:solidFill>
                  <a:srgbClr val="000000"/>
                </a:solidFill>
              </a:rPr>
              <a:t>lysimeter</a:t>
            </a:r>
            <a:r>
              <a:rPr lang="en-US" sz="2000" b="1" kern="0" dirty="0">
                <a:solidFill>
                  <a:srgbClr val="000000"/>
                </a:solidFill>
              </a:rPr>
              <a:t> partitioning behavior study results demonstrating that MIO in snowmelt tend to preferentially associate with particulates in surface flows </a:t>
            </a:r>
          </a:p>
          <a:p>
            <a:pPr marL="800100" lvl="1" indent="-342900" defTabSz="457200">
              <a:buFont typeface="Wingdings" pitchFamily="2" charset="2"/>
              <a:buChar char="Ø"/>
              <a:defRPr/>
            </a:pPr>
            <a:r>
              <a:rPr lang="en-US" sz="1600" b="1" kern="0" dirty="0">
                <a:solidFill>
                  <a:srgbClr val="000000"/>
                </a:solidFill>
              </a:rPr>
              <a:t>The </a:t>
            </a:r>
            <a:r>
              <a:rPr lang="en-US" sz="1600" b="1" kern="0" dirty="0" err="1">
                <a:solidFill>
                  <a:srgbClr val="000000"/>
                </a:solidFill>
              </a:rPr>
              <a:t>lysimeter</a:t>
            </a:r>
            <a:r>
              <a:rPr lang="en-US" sz="1600" b="1" kern="0" dirty="0">
                <a:solidFill>
                  <a:srgbClr val="000000"/>
                </a:solidFill>
              </a:rPr>
              <a:t> study also showed that </a:t>
            </a:r>
            <a:r>
              <a:rPr lang="en-US" sz="1600" b="1" i="1" kern="0" dirty="0">
                <a:solidFill>
                  <a:srgbClr val="000000"/>
                </a:solidFill>
              </a:rPr>
              <a:t>ENT </a:t>
            </a:r>
            <a:r>
              <a:rPr lang="en-US" sz="1600" b="1" kern="0" dirty="0">
                <a:solidFill>
                  <a:srgbClr val="000000"/>
                </a:solidFill>
              </a:rPr>
              <a:t>survived cold storage in the field and laboratory in greater numbers than did </a:t>
            </a:r>
            <a:r>
              <a:rPr lang="en-US" sz="1600" b="1" i="1" kern="0" dirty="0">
                <a:solidFill>
                  <a:srgbClr val="000000"/>
                </a:solidFill>
              </a:rPr>
              <a:t>EC </a:t>
            </a:r>
            <a:r>
              <a:rPr lang="en-US" sz="1600" b="1" kern="0" dirty="0">
                <a:solidFill>
                  <a:srgbClr val="000000"/>
                </a:solidFill>
              </a:rPr>
              <a:t>bacteria, thus indicating that ENT may serve as a more robust indicator organism in Alaskan environmental conditions. </a:t>
            </a:r>
            <a:endParaRPr lang="en-US" sz="1600" b="1" kern="0" dirty="0" smtClean="0">
              <a:solidFill>
                <a:srgbClr val="000000"/>
              </a:solidFill>
            </a:endParaRPr>
          </a:p>
          <a:p>
            <a:pPr marL="800100" lvl="1" indent="-342900" defTabSz="457200">
              <a:buFont typeface="Wingdings" pitchFamily="2" charset="2"/>
              <a:buChar char="Ø"/>
              <a:defRPr/>
            </a:pPr>
            <a:endParaRPr lang="en-US" sz="1000" b="1" kern="0" dirty="0">
              <a:solidFill>
                <a:srgbClr val="000000"/>
              </a:solidFill>
            </a:endParaRPr>
          </a:p>
          <a:p>
            <a:pPr marL="342900" indent="-342900">
              <a:buFont typeface="Wingdings" pitchFamily="2" charset="2"/>
              <a:buChar char="Ø"/>
            </a:pPr>
            <a:r>
              <a:rPr lang="en-US" sz="2000" b="1" dirty="0" smtClean="0">
                <a:solidFill>
                  <a:srgbClr val="000000"/>
                </a:solidFill>
              </a:rPr>
              <a:t>No significant microbial indicator organisms’ density were detected in Yukon River samples. </a:t>
            </a:r>
          </a:p>
          <a:p>
            <a:pPr marL="342900" indent="-342900">
              <a:buFont typeface="Wingdings" pitchFamily="2" charset="2"/>
              <a:buChar char="Ø"/>
            </a:pPr>
            <a:endParaRPr lang="en-US" sz="1000" b="1" dirty="0" smtClean="0">
              <a:solidFill>
                <a:srgbClr val="000000"/>
              </a:solidFill>
            </a:endParaRPr>
          </a:p>
          <a:p>
            <a:pPr marL="342900" indent="-342900">
              <a:buFont typeface="Wingdings" pitchFamily="2" charset="2"/>
              <a:buChar char="Ø"/>
            </a:pPr>
            <a:r>
              <a:rPr lang="en-US" sz="2000" b="1" kern="0" dirty="0">
                <a:solidFill>
                  <a:srgbClr val="000000"/>
                </a:solidFill>
                <a:cs typeface="Times New Roman"/>
              </a:rPr>
              <a:t>In rural Alaska leachate and raw sewage pharmaceuticals </a:t>
            </a:r>
            <a:r>
              <a:rPr lang="en-US" sz="2000" b="1" kern="0" dirty="0">
                <a:solidFill>
                  <a:srgbClr val="000000"/>
                </a:solidFill>
              </a:rPr>
              <a:t>(</a:t>
            </a:r>
            <a:r>
              <a:rPr lang="en-US" sz="2000" b="1" kern="0" dirty="0" err="1">
                <a:solidFill>
                  <a:srgbClr val="000000"/>
                </a:solidFill>
              </a:rPr>
              <a:t>sulfamethoxazole</a:t>
            </a:r>
            <a:r>
              <a:rPr lang="en-US" sz="2000" b="1" kern="0" dirty="0">
                <a:solidFill>
                  <a:srgbClr val="000000"/>
                </a:solidFill>
              </a:rPr>
              <a:t> and trimethoprim (antibiotics), non-prescription drugs ibuprofen and Tylenol (acetaminophen), bupropion (antidepressant), caffeine and 1,7-dimethylxanthine.</a:t>
            </a:r>
            <a:endParaRPr lang="en-US" sz="2000" b="1" dirty="0" smtClean="0">
              <a:solidFill>
                <a:srgbClr val="000000"/>
              </a:solidFill>
            </a:endParaRPr>
          </a:p>
          <a:p>
            <a:pPr marL="342900" indent="-342900">
              <a:buFont typeface="Wingdings" pitchFamily="2" charset="2"/>
              <a:buChar char="Ø"/>
            </a:pPr>
            <a:endParaRPr lang="en-US" sz="2000" b="1" dirty="0" smtClean="0">
              <a:solidFill>
                <a:srgbClr val="000000"/>
              </a:solidFill>
            </a:endParaRPr>
          </a:p>
          <a:p>
            <a:pPr marL="342900" indent="-342900">
              <a:buFont typeface="Wingdings" pitchFamily="2" charset="2"/>
              <a:buChar char="Ø"/>
            </a:pPr>
            <a:endParaRPr lang="en-US" sz="800" b="1" dirty="0" smtClean="0">
              <a:solidFill>
                <a:srgbClr val="000000"/>
              </a:solidFill>
            </a:endParaRPr>
          </a:p>
        </p:txBody>
      </p:sp>
    </p:spTree>
    <p:extLst>
      <p:ext uri="{BB962C8B-B14F-4D97-AF65-F5344CB8AC3E}">
        <p14:creationId xmlns:p14="http://schemas.microsoft.com/office/powerpoint/2010/main" val="36970308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447"/>
            <a:ext cx="9144000" cy="6858000"/>
          </a:xfrm>
          <a:prstGeom prst="rect">
            <a:avLst/>
          </a:prstGeom>
        </p:spPr>
      </p:pic>
      <p:sp>
        <p:nvSpPr>
          <p:cNvPr id="2" name="TextBox 1"/>
          <p:cNvSpPr txBox="1"/>
          <p:nvPr/>
        </p:nvSpPr>
        <p:spPr>
          <a:xfrm>
            <a:off x="1018988" y="1232647"/>
            <a:ext cx="6477000" cy="914400"/>
          </a:xfrm>
          <a:prstGeom prst="rect">
            <a:avLst/>
          </a:prstGeom>
          <a:noFill/>
        </p:spPr>
        <p:txBody>
          <a:bodyPr wrap="square" rtlCol="0">
            <a:spAutoFit/>
          </a:bodyPr>
          <a:lstStyle/>
          <a:p>
            <a:pPr algn="ctr"/>
            <a:r>
              <a:rPr lang="en-US" sz="5400" dirty="0" smtClean="0"/>
              <a:t>Thank You!</a:t>
            </a:r>
            <a:endParaRPr lang="en-US" sz="5400" dirty="0"/>
          </a:p>
        </p:txBody>
      </p:sp>
      <p:pic>
        <p:nvPicPr>
          <p:cNvPr id="3" name="Picture 2"/>
          <p:cNvPicPr>
            <a:picLocks noChangeAspect="1"/>
          </p:cNvPicPr>
          <p:nvPr/>
        </p:nvPicPr>
        <p:blipFill>
          <a:blip r:embed="rId3"/>
          <a:stretch>
            <a:fillRect/>
          </a:stretch>
        </p:blipFill>
        <p:spPr>
          <a:xfrm>
            <a:off x="0" y="0"/>
            <a:ext cx="3072045" cy="478118"/>
          </a:xfrm>
          <a:prstGeom prst="rect">
            <a:avLst/>
          </a:prstGeom>
        </p:spPr>
      </p:pic>
      <p:pic>
        <p:nvPicPr>
          <p:cNvPr id="5" name="Picture 4"/>
          <p:cNvPicPr>
            <a:picLocks noChangeAspect="1"/>
          </p:cNvPicPr>
          <p:nvPr/>
        </p:nvPicPr>
        <p:blipFill>
          <a:blip r:embed="rId4"/>
          <a:stretch>
            <a:fillRect/>
          </a:stretch>
        </p:blipFill>
        <p:spPr>
          <a:xfrm>
            <a:off x="7750500" y="-7447"/>
            <a:ext cx="1393500" cy="611071"/>
          </a:xfrm>
          <a:prstGeom prst="rect">
            <a:avLst/>
          </a:prstGeom>
        </p:spPr>
      </p:pic>
      <p:pic>
        <p:nvPicPr>
          <p:cNvPr id="6" name="Picture 5"/>
          <p:cNvPicPr>
            <a:picLocks noChangeAspect="1"/>
          </p:cNvPicPr>
          <p:nvPr/>
        </p:nvPicPr>
        <p:blipFill>
          <a:blip r:embed="rId5"/>
          <a:stretch>
            <a:fillRect/>
          </a:stretch>
        </p:blipFill>
        <p:spPr>
          <a:xfrm>
            <a:off x="7750500" y="669365"/>
            <a:ext cx="1393500" cy="906021"/>
          </a:xfrm>
          <a:prstGeom prst="rect">
            <a:avLst/>
          </a:prstGeom>
        </p:spPr>
      </p:pic>
      <p:sp>
        <p:nvSpPr>
          <p:cNvPr id="7" name="Rectangle 6"/>
          <p:cNvSpPr/>
          <p:nvPr/>
        </p:nvSpPr>
        <p:spPr>
          <a:xfrm>
            <a:off x="164237" y="5399073"/>
            <a:ext cx="8979763" cy="1200329"/>
          </a:xfrm>
          <a:prstGeom prst="rect">
            <a:avLst/>
          </a:prstGeom>
        </p:spPr>
        <p:txBody>
          <a:bodyPr wrap="square">
            <a:spAutoFit/>
          </a:bodyPr>
          <a:lstStyle/>
          <a:p>
            <a:r>
              <a:rPr lang="en-US" dirty="0" smtClean="0">
                <a:solidFill>
                  <a:schemeClr val="bg1"/>
                </a:solidFill>
              </a:rPr>
              <a:t>Acknowledgement</a:t>
            </a:r>
          </a:p>
          <a:p>
            <a:r>
              <a:rPr lang="en-US" dirty="0" smtClean="0">
                <a:solidFill>
                  <a:schemeClr val="bg1"/>
                </a:solidFill>
              </a:rPr>
              <a:t>Funding Agencies: EPA RARE, NIWR USGS, Alaska </a:t>
            </a:r>
            <a:r>
              <a:rPr lang="en-US" dirty="0" err="1" smtClean="0">
                <a:solidFill>
                  <a:schemeClr val="bg1"/>
                </a:solidFill>
              </a:rPr>
              <a:t>EPSCoR</a:t>
            </a:r>
            <a:r>
              <a:rPr lang="en-US" dirty="0" smtClean="0">
                <a:solidFill>
                  <a:schemeClr val="bg1"/>
                </a:solidFill>
              </a:rPr>
              <a:t>, USDA, and ANA</a:t>
            </a:r>
          </a:p>
          <a:p>
            <a:r>
              <a:rPr lang="en-US" dirty="0" smtClean="0">
                <a:solidFill>
                  <a:schemeClr val="bg1"/>
                </a:solidFill>
              </a:rPr>
              <a:t>Ryan </a:t>
            </a:r>
            <a:r>
              <a:rPr lang="en-US" dirty="0" err="1" smtClean="0">
                <a:solidFill>
                  <a:schemeClr val="bg1"/>
                </a:solidFill>
              </a:rPr>
              <a:t>Toohey</a:t>
            </a:r>
            <a:r>
              <a:rPr lang="en-US" dirty="0" smtClean="0">
                <a:solidFill>
                  <a:schemeClr val="bg1"/>
                </a:solidFill>
              </a:rPr>
              <a:t> and Leah Mackey, Carol Thomas (YRITWC), </a:t>
            </a:r>
            <a:r>
              <a:rPr lang="en-US" dirty="0" smtClean="0">
                <a:solidFill>
                  <a:schemeClr val="bg1"/>
                </a:solidFill>
              </a:rPr>
              <a:t>Drs</a:t>
            </a:r>
            <a:r>
              <a:rPr lang="en-US" dirty="0" smtClean="0">
                <a:solidFill>
                  <a:schemeClr val="bg1"/>
                </a:solidFill>
              </a:rPr>
              <a:t>. William Schnabel, Dave Barnes, Larry Duffy (UAF), Birgit Hagedorn, and </a:t>
            </a:r>
            <a:r>
              <a:rPr lang="en-US" dirty="0" err="1" smtClean="0">
                <a:solidFill>
                  <a:schemeClr val="bg1"/>
                </a:solidFill>
              </a:rPr>
              <a:t>Khrys</a:t>
            </a:r>
            <a:r>
              <a:rPr lang="en-US" dirty="0" smtClean="0">
                <a:solidFill>
                  <a:schemeClr val="bg1"/>
                </a:solidFill>
              </a:rPr>
              <a:t> </a:t>
            </a:r>
            <a:r>
              <a:rPr lang="en-US" dirty="0" err="1" smtClean="0">
                <a:solidFill>
                  <a:schemeClr val="bg1"/>
                </a:solidFill>
              </a:rPr>
              <a:t>Duddleston</a:t>
            </a:r>
            <a:r>
              <a:rPr lang="en-US" dirty="0" smtClean="0">
                <a:solidFill>
                  <a:schemeClr val="bg1"/>
                </a:solidFill>
              </a:rPr>
              <a:t> (UAA)</a:t>
            </a:r>
          </a:p>
        </p:txBody>
      </p:sp>
    </p:spTree>
    <p:extLst>
      <p:ext uri="{BB962C8B-B14F-4D97-AF65-F5344CB8AC3E}">
        <p14:creationId xmlns:p14="http://schemas.microsoft.com/office/powerpoint/2010/main" val="20291438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793" cy="6858594"/>
          </a:xfrm>
          <a:prstGeom prst="rect">
            <a:avLst/>
          </a:prstGeom>
        </p:spPr>
      </p:pic>
      <p:sp>
        <p:nvSpPr>
          <p:cNvPr id="3" name="Content Placeholder 2"/>
          <p:cNvSpPr>
            <a:spLocks noGrp="1"/>
          </p:cNvSpPr>
          <p:nvPr>
            <p:ph idx="1"/>
          </p:nvPr>
        </p:nvSpPr>
        <p:spPr>
          <a:xfrm>
            <a:off x="628650" y="932403"/>
            <a:ext cx="7886700" cy="4351338"/>
          </a:xfrm>
        </p:spPr>
        <p:txBody>
          <a:bodyPr/>
          <a:lstStyle/>
          <a:p>
            <a:r>
              <a:rPr lang="en-US" b="1" dirty="0">
                <a:solidFill>
                  <a:srgbClr val="000000"/>
                </a:solidFill>
                <a:cs typeface="Times New Roman"/>
              </a:rPr>
              <a:t>Assessment of Contaminant Concentrations and Transport Pathways in Rural Alaskan </a:t>
            </a:r>
            <a:r>
              <a:rPr lang="en-US" b="1" dirty="0" smtClean="0">
                <a:solidFill>
                  <a:srgbClr val="000000"/>
                </a:solidFill>
                <a:cs typeface="Times New Roman"/>
              </a:rPr>
              <a:t>Wastewater </a:t>
            </a:r>
            <a:r>
              <a:rPr lang="en-US" b="1" dirty="0" smtClean="0">
                <a:solidFill>
                  <a:srgbClr val="000000"/>
                </a:solidFill>
                <a:cs typeface="Times New Roman"/>
              </a:rPr>
              <a:t>Sites</a:t>
            </a:r>
          </a:p>
          <a:p>
            <a:endParaRPr lang="en-US" b="1" dirty="0" smtClean="0">
              <a:solidFill>
                <a:srgbClr val="000000"/>
              </a:solidFill>
              <a:cs typeface="Times New Roman"/>
            </a:endParaRPr>
          </a:p>
          <a:p>
            <a:r>
              <a:rPr lang="en-US" b="1" dirty="0"/>
              <a:t>Environmental Regulatory Enhancement:</a:t>
            </a:r>
            <a:br>
              <a:rPr lang="en-US" b="1" dirty="0"/>
            </a:br>
            <a:r>
              <a:rPr lang="en-US" b="1" dirty="0"/>
              <a:t>Building capacity to regulate and monitor sewage discharge in the Yukon River Watershed  </a:t>
            </a:r>
          </a:p>
          <a:p>
            <a:pPr marL="0" indent="0">
              <a:buNone/>
            </a:pPr>
            <a:r>
              <a:rPr lang="en-US" sz="2400" dirty="0">
                <a:solidFill>
                  <a:srgbClr val="000000"/>
                </a:solidFill>
                <a:latin typeface="Times New Roman"/>
                <a:cs typeface="Times New Roman"/>
              </a:rPr>
              <a:t/>
            </a:r>
            <a:br>
              <a:rPr lang="en-US" sz="2400" dirty="0">
                <a:solidFill>
                  <a:srgbClr val="000000"/>
                </a:solidFill>
                <a:latin typeface="Times New Roman"/>
                <a:cs typeface="Times New Roman"/>
              </a:rPr>
            </a:br>
            <a:endParaRPr lang="en-US" dirty="0"/>
          </a:p>
        </p:txBody>
      </p:sp>
    </p:spTree>
    <p:extLst>
      <p:ext uri="{BB962C8B-B14F-4D97-AF65-F5344CB8AC3E}">
        <p14:creationId xmlns:p14="http://schemas.microsoft.com/office/powerpoint/2010/main" val="12405636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0866" y="1071644"/>
            <a:ext cx="3790358" cy="2842769"/>
          </a:xfrm>
          <a:prstGeom prst="rect">
            <a:avLst/>
          </a:prstGeom>
        </p:spPr>
      </p:pic>
      <p:pic>
        <p:nvPicPr>
          <p:cNvPr id="3" name="Picture 2"/>
          <p:cNvPicPr>
            <a:picLocks noChangeAspect="1"/>
          </p:cNvPicPr>
          <p:nvPr/>
        </p:nvPicPr>
        <p:blipFill>
          <a:blip r:embed="rId3"/>
          <a:stretch>
            <a:fillRect/>
          </a:stretch>
        </p:blipFill>
        <p:spPr>
          <a:xfrm>
            <a:off x="4962606" y="3793424"/>
            <a:ext cx="3717365" cy="2788024"/>
          </a:xfrm>
          <a:prstGeom prst="rect">
            <a:avLst/>
          </a:prstGeom>
        </p:spPr>
      </p:pic>
      <p:pic>
        <p:nvPicPr>
          <p:cNvPr id="5" name="Picture 4"/>
          <p:cNvPicPr>
            <a:picLocks noChangeAspect="1"/>
          </p:cNvPicPr>
          <p:nvPr/>
        </p:nvPicPr>
        <p:blipFill>
          <a:blip r:embed="rId4"/>
          <a:stretch>
            <a:fillRect/>
          </a:stretch>
        </p:blipFill>
        <p:spPr>
          <a:xfrm>
            <a:off x="4551524" y="1256913"/>
            <a:ext cx="4002712" cy="2153633"/>
          </a:xfrm>
          <a:prstGeom prst="rect">
            <a:avLst/>
          </a:prstGeom>
        </p:spPr>
      </p:pic>
      <p:sp>
        <p:nvSpPr>
          <p:cNvPr id="4" name="Rectangle 3"/>
          <p:cNvSpPr/>
          <p:nvPr/>
        </p:nvSpPr>
        <p:spPr>
          <a:xfrm>
            <a:off x="297548" y="354262"/>
            <a:ext cx="8382423" cy="646331"/>
          </a:xfrm>
          <a:prstGeom prst="rect">
            <a:avLst/>
          </a:prstGeom>
        </p:spPr>
        <p:txBody>
          <a:bodyPr wrap="none">
            <a:spAutoFit/>
          </a:bodyPr>
          <a:lstStyle/>
          <a:p>
            <a:r>
              <a:rPr lang="en-US" sz="3600" b="1" dirty="0"/>
              <a:t>Yukon River Inter-Tribal Watershed Council</a:t>
            </a:r>
            <a:endParaRPr lang="en-US" sz="3600" dirty="0"/>
          </a:p>
        </p:txBody>
      </p:sp>
      <p:sp>
        <p:nvSpPr>
          <p:cNvPr id="6" name="Rectangle 5"/>
          <p:cNvSpPr/>
          <p:nvPr/>
        </p:nvSpPr>
        <p:spPr>
          <a:xfrm>
            <a:off x="167341" y="4033274"/>
            <a:ext cx="4702207" cy="2308324"/>
          </a:xfrm>
          <a:prstGeom prst="rect">
            <a:avLst/>
          </a:prstGeom>
        </p:spPr>
        <p:txBody>
          <a:bodyPr wrap="square">
            <a:spAutoFit/>
          </a:bodyPr>
          <a:lstStyle/>
          <a:p>
            <a:pPr marL="457200" indent="-457200">
              <a:buFont typeface="Arial" pitchFamily="34" charset="0"/>
              <a:buChar char="•"/>
            </a:pPr>
            <a:r>
              <a:rPr lang="en-US" dirty="0"/>
              <a:t>70 First Nations and Alaskan Tribes are members, with offices and technical staff in Anchorage, Fairbanks and Whitehorse.</a:t>
            </a:r>
          </a:p>
          <a:p>
            <a:endParaRPr lang="en-US" b="1" dirty="0"/>
          </a:p>
          <a:p>
            <a:pPr marL="457200" indent="-457200">
              <a:buFont typeface="Arial" pitchFamily="34" charset="0"/>
              <a:buChar char="•"/>
            </a:pPr>
            <a:r>
              <a:rPr lang="en-US" dirty="0"/>
              <a:t>The Council’s Mission is to protect and improve water quality in the Yukon River, to achieve a 50-year vision of a Yukon River clean enough from which to drink.</a:t>
            </a:r>
          </a:p>
        </p:txBody>
      </p:sp>
    </p:spTree>
    <p:extLst>
      <p:ext uri="{BB962C8B-B14F-4D97-AF65-F5344CB8AC3E}">
        <p14:creationId xmlns:p14="http://schemas.microsoft.com/office/powerpoint/2010/main" val="4891648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colorTemperature colorTemp="11200"/>
                    </a14:imgEffect>
                    <a14:imgEffect>
                      <a14:saturation sat="68000"/>
                    </a14:imgEffect>
                    <a14:imgEffect>
                      <a14:brightnessContrast bright="16000" contrast="-52000"/>
                    </a14:imgEffect>
                  </a14:imgLayer>
                </a14:imgProps>
              </a:ext>
              <a:ext uri="{28A0092B-C50C-407E-A947-70E740481C1C}">
                <a14:useLocalDpi xmlns:a14="http://schemas.microsoft.com/office/drawing/2010/main" val="0"/>
              </a:ext>
            </a:extLst>
          </a:blip>
          <a:stretch>
            <a:fillRect/>
          </a:stretch>
        </p:blipFill>
        <p:spPr>
          <a:xfrm>
            <a:off x="0" y="0"/>
            <a:ext cx="9777742" cy="6858000"/>
          </a:xfrm>
          <a:prstGeom prst="rect">
            <a:avLst/>
          </a:prstGeom>
          <a:effectLst>
            <a:glow rad="63500">
              <a:schemeClr val="accent1">
                <a:satMod val="175000"/>
                <a:alpha val="40000"/>
              </a:schemeClr>
            </a:glow>
            <a:outerShdw blurRad="774700" dist="1041400" dir="5400000" algn="ctr" rotWithShape="0">
              <a:schemeClr val="bg1">
                <a:lumMod val="95000"/>
                <a:alpha val="46000"/>
              </a:schemeClr>
            </a:outerShdw>
          </a:effectLst>
        </p:spPr>
      </p:pic>
      <p:sp>
        <p:nvSpPr>
          <p:cNvPr id="2" name="Title 1"/>
          <p:cNvSpPr>
            <a:spLocks noGrp="1"/>
          </p:cNvSpPr>
          <p:nvPr>
            <p:ph type="title"/>
          </p:nvPr>
        </p:nvSpPr>
        <p:spPr>
          <a:xfrm>
            <a:off x="411480" y="437198"/>
            <a:ext cx="8229600" cy="1143000"/>
          </a:xfrm>
        </p:spPr>
        <p:txBody>
          <a:bodyPr>
            <a:noAutofit/>
          </a:bodyPr>
          <a:lstStyle/>
          <a:p>
            <a:pPr lvl="1" algn="ctr" defTabSz="457200" rtl="0">
              <a:spcBef>
                <a:spcPct val="0"/>
              </a:spcBef>
            </a:pPr>
            <a:r>
              <a:rPr lang="en-US" sz="3600" b="1" dirty="0">
                <a:latin typeface="+mn-lt"/>
              </a:rPr>
              <a:t>Microbial </a:t>
            </a:r>
            <a:r>
              <a:rPr lang="en-US" sz="3600" b="1" dirty="0" smtClean="0">
                <a:latin typeface="+mn-lt"/>
              </a:rPr>
              <a:t>Indicator Organisms</a:t>
            </a:r>
            <a:endParaRPr lang="en-US" sz="3600" b="1" dirty="0">
              <a:latin typeface="+mn-lt"/>
            </a:endParaRPr>
          </a:p>
        </p:txBody>
      </p:sp>
      <p:sp>
        <p:nvSpPr>
          <p:cNvPr id="3" name="Rectangle 2"/>
          <p:cNvSpPr/>
          <p:nvPr/>
        </p:nvSpPr>
        <p:spPr>
          <a:xfrm>
            <a:off x="457200" y="2052320"/>
            <a:ext cx="8138160" cy="4401205"/>
          </a:xfrm>
          <a:prstGeom prst="rect">
            <a:avLst/>
          </a:prstGeom>
        </p:spPr>
        <p:txBody>
          <a:bodyPr wrap="square">
            <a:spAutoFit/>
          </a:bodyPr>
          <a:lstStyle/>
          <a:p>
            <a:pPr marL="457200" indent="-457200">
              <a:buFont typeface="Arial" panose="020B0604020202020204" pitchFamily="34" charset="0"/>
              <a:buChar char="•"/>
            </a:pPr>
            <a:r>
              <a:rPr lang="en-US" sz="2800" dirty="0">
                <a:solidFill>
                  <a:srgbClr val="000000"/>
                </a:solidFill>
              </a:rPr>
              <a:t>U</a:t>
            </a:r>
            <a:r>
              <a:rPr lang="en-US" sz="2800" dirty="0" smtClean="0">
                <a:solidFill>
                  <a:srgbClr val="000000"/>
                </a:solidFill>
              </a:rPr>
              <a:t>sed </a:t>
            </a:r>
            <a:r>
              <a:rPr lang="en-US" sz="2800" dirty="0" smtClean="0">
                <a:solidFill>
                  <a:srgbClr val="000000"/>
                </a:solidFill>
              </a:rPr>
              <a:t>because it’s difficult, time-consuming, and expensive to test directly. </a:t>
            </a:r>
            <a:endParaRPr lang="en-US" sz="2800" dirty="0" smtClean="0">
              <a:solidFill>
                <a:srgbClr val="000000"/>
              </a:solidFill>
            </a:endParaRPr>
          </a:p>
          <a:p>
            <a:pPr marL="457200" indent="-457200">
              <a:buFont typeface="Arial" panose="020B0604020202020204" pitchFamily="34" charset="0"/>
              <a:buChar char="•"/>
            </a:pPr>
            <a:endParaRPr lang="en-US" sz="2800" dirty="0" smtClean="0">
              <a:solidFill>
                <a:srgbClr val="000000"/>
              </a:solidFill>
            </a:endParaRPr>
          </a:p>
          <a:p>
            <a:pPr marL="457200" indent="-457200">
              <a:buFont typeface="Arial" panose="020B0604020202020204" pitchFamily="34" charset="0"/>
              <a:buChar char="•"/>
            </a:pPr>
            <a:r>
              <a:rPr lang="en-US" sz="2800" dirty="0" smtClean="0">
                <a:solidFill>
                  <a:srgbClr val="000000"/>
                </a:solidFill>
              </a:rPr>
              <a:t> </a:t>
            </a:r>
            <a:r>
              <a:rPr lang="en-US" sz="2800" dirty="0" smtClean="0">
                <a:solidFill>
                  <a:srgbClr val="000000"/>
                </a:solidFill>
              </a:rPr>
              <a:t>“Indicators</a:t>
            </a:r>
            <a:r>
              <a:rPr lang="en-US" sz="2800" dirty="0" smtClean="0">
                <a:solidFill>
                  <a:srgbClr val="000000"/>
                </a:solidFill>
              </a:rPr>
              <a:t>” </a:t>
            </a:r>
            <a:r>
              <a:rPr lang="en-US" sz="2800" dirty="0">
                <a:solidFill>
                  <a:srgbClr val="000000"/>
                </a:solidFill>
              </a:rPr>
              <a:t>of other disease-causing (i.e., pathogenic) microbial </a:t>
            </a:r>
            <a:r>
              <a:rPr lang="en-US" sz="2800" dirty="0" smtClean="0">
                <a:solidFill>
                  <a:srgbClr val="000000"/>
                </a:solidFill>
              </a:rPr>
              <a:t>organisms</a:t>
            </a:r>
            <a:r>
              <a:rPr lang="en-US" sz="2800" dirty="0" smtClean="0">
                <a:solidFill>
                  <a:srgbClr val="000000"/>
                </a:solidFill>
              </a:rPr>
              <a:t>.</a:t>
            </a:r>
          </a:p>
          <a:p>
            <a:pPr marL="457200" indent="-457200">
              <a:buFont typeface="Arial" panose="020B0604020202020204" pitchFamily="34" charset="0"/>
              <a:buChar char="•"/>
            </a:pPr>
            <a:endParaRPr lang="en-US" sz="2800" dirty="0" smtClean="0">
              <a:solidFill>
                <a:srgbClr val="000000"/>
              </a:solidFill>
            </a:endParaRPr>
          </a:p>
          <a:p>
            <a:pPr marL="457200" indent="-457200">
              <a:buFont typeface="Arial" panose="020B0604020202020204" pitchFamily="34" charset="0"/>
              <a:buChar char="•"/>
            </a:pPr>
            <a:r>
              <a:rPr lang="en-US" sz="2800" dirty="0">
                <a:solidFill>
                  <a:srgbClr val="000000"/>
                </a:solidFill>
              </a:rPr>
              <a:t>D</a:t>
            </a:r>
            <a:r>
              <a:rPr lang="en-US" sz="2800" dirty="0" smtClean="0">
                <a:solidFill>
                  <a:srgbClr val="000000"/>
                </a:solidFill>
              </a:rPr>
              <a:t>etect </a:t>
            </a:r>
            <a:r>
              <a:rPr lang="en-US" sz="2800" dirty="0" smtClean="0">
                <a:solidFill>
                  <a:srgbClr val="000000"/>
                </a:solidFill>
              </a:rPr>
              <a:t>possible </a:t>
            </a:r>
            <a:r>
              <a:rPr lang="en-US" sz="2800" dirty="0">
                <a:solidFill>
                  <a:srgbClr val="000000"/>
                </a:solidFill>
              </a:rPr>
              <a:t>sewage </a:t>
            </a:r>
            <a:r>
              <a:rPr lang="en-US" sz="2800" dirty="0" smtClean="0">
                <a:solidFill>
                  <a:srgbClr val="000000"/>
                </a:solidFill>
              </a:rPr>
              <a:t>contamination</a:t>
            </a:r>
          </a:p>
          <a:p>
            <a:pPr marL="457200" indent="-457200">
              <a:buFont typeface="Arial" panose="020B0604020202020204" pitchFamily="34" charset="0"/>
              <a:buChar char="•"/>
            </a:pPr>
            <a:endParaRPr lang="en-US" sz="2800" i="1" dirty="0" smtClean="0">
              <a:solidFill>
                <a:srgbClr val="000000"/>
              </a:solidFill>
            </a:endParaRPr>
          </a:p>
          <a:p>
            <a:pPr marL="457200" indent="-457200">
              <a:buFont typeface="Arial" panose="020B0604020202020204" pitchFamily="34" charset="0"/>
              <a:buChar char="•"/>
            </a:pPr>
            <a:r>
              <a:rPr lang="en-US" sz="2800" i="1" dirty="0" smtClean="0">
                <a:solidFill>
                  <a:srgbClr val="000000"/>
                </a:solidFill>
              </a:rPr>
              <a:t>E</a:t>
            </a:r>
            <a:r>
              <a:rPr lang="en-US" sz="2800" i="1" dirty="0">
                <a:solidFill>
                  <a:srgbClr val="000000"/>
                </a:solidFill>
              </a:rPr>
              <a:t>. coli</a:t>
            </a:r>
            <a:r>
              <a:rPr lang="en-US" sz="2800" dirty="0">
                <a:solidFill>
                  <a:srgbClr val="000000"/>
                </a:solidFill>
              </a:rPr>
              <a:t> and </a:t>
            </a:r>
            <a:r>
              <a:rPr lang="en-US" sz="2800" i="1" dirty="0" smtClean="0">
                <a:solidFill>
                  <a:srgbClr val="000000"/>
                </a:solidFill>
              </a:rPr>
              <a:t>Enterococci are the EPA recommended indicators  for recreational waters</a:t>
            </a:r>
          </a:p>
        </p:txBody>
      </p:sp>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3055" y="2970306"/>
            <a:ext cx="1649505" cy="2480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18007" y="0"/>
            <a:ext cx="1525993" cy="1831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58888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 name="Object 2"/>
          <p:cNvGraphicFramePr>
            <a:graphicFrameLocks noChangeAspect="1"/>
          </p:cNvGraphicFramePr>
          <p:nvPr>
            <p:extLst/>
          </p:nvPr>
        </p:nvGraphicFramePr>
        <p:xfrm>
          <a:off x="185738" y="109230"/>
          <a:ext cx="8629650" cy="6254991"/>
        </p:xfrm>
        <a:graphic>
          <a:graphicData uri="http://schemas.openxmlformats.org/presentationml/2006/ole">
            <mc:AlternateContent xmlns:mc="http://schemas.openxmlformats.org/markup-compatibility/2006">
              <mc:Choice xmlns:v="urn:schemas-microsoft-com:vml" Requires="v">
                <p:oleObj spid="_x0000_s1044" name="SPW 12.0 Graph" r:id="rId3" imgW="3185086" imgH="2308904" progId="SigmaPlotGraphicObject.11">
                  <p:embed/>
                </p:oleObj>
              </mc:Choice>
              <mc:Fallback>
                <p:oleObj name="SPW 12.0 Graph" r:id="rId3" imgW="3185086" imgH="2308904" progId="SigmaPlotGraphicObject.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738" y="109230"/>
                        <a:ext cx="8629650" cy="6254991"/>
                      </a:xfrm>
                      <a:prstGeom prst="rect">
                        <a:avLst/>
                      </a:prstGeom>
                      <a:noFill/>
                    </p:spPr>
                  </p:pic>
                </p:oleObj>
              </mc:Fallback>
            </mc:AlternateContent>
          </a:graphicData>
        </a:graphic>
      </p:graphicFrame>
      <p:sp>
        <p:nvSpPr>
          <p:cNvPr id="4" name="TextBox 3"/>
          <p:cNvSpPr txBox="1"/>
          <p:nvPr/>
        </p:nvSpPr>
        <p:spPr>
          <a:xfrm>
            <a:off x="185738" y="6364221"/>
            <a:ext cx="8441093" cy="369332"/>
          </a:xfrm>
          <a:prstGeom prst="rect">
            <a:avLst/>
          </a:prstGeom>
          <a:noFill/>
        </p:spPr>
        <p:txBody>
          <a:bodyPr wrap="none" rtlCol="0">
            <a:spAutoFit/>
          </a:bodyPr>
          <a:lstStyle/>
          <a:p>
            <a:r>
              <a:rPr lang="en-US" dirty="0">
                <a:solidFill>
                  <a:srgbClr val="000000"/>
                </a:solidFill>
              </a:rPr>
              <a:t>MIO survivability in manure before and after stored in </a:t>
            </a:r>
            <a:r>
              <a:rPr lang="en-US" dirty="0" smtClean="0">
                <a:solidFill>
                  <a:srgbClr val="000000"/>
                </a:solidFill>
              </a:rPr>
              <a:t>-40 </a:t>
            </a:r>
            <a:r>
              <a:rPr lang="en-US" dirty="0" smtClean="0">
                <a:solidFill>
                  <a:srgbClr val="000000"/>
                </a:solidFill>
              </a:rPr>
              <a:t>degree </a:t>
            </a:r>
            <a:r>
              <a:rPr lang="en-US" dirty="0" smtClean="0">
                <a:solidFill>
                  <a:srgbClr val="000000"/>
                </a:solidFill>
              </a:rPr>
              <a:t>Celsius </a:t>
            </a:r>
            <a:r>
              <a:rPr lang="en-US" dirty="0">
                <a:solidFill>
                  <a:srgbClr val="000000"/>
                </a:solidFill>
              </a:rPr>
              <a:t>for </a:t>
            </a:r>
            <a:r>
              <a:rPr lang="en-US" dirty="0" smtClean="0">
                <a:solidFill>
                  <a:srgbClr val="000000"/>
                </a:solidFill>
              </a:rPr>
              <a:t>six</a:t>
            </a:r>
            <a:r>
              <a:rPr lang="en-US" dirty="0" smtClean="0">
                <a:solidFill>
                  <a:srgbClr val="000000"/>
                </a:solidFill>
              </a:rPr>
              <a:t> months</a:t>
            </a:r>
            <a:r>
              <a:rPr lang="en-US" dirty="0"/>
              <a:t>.</a:t>
            </a:r>
          </a:p>
        </p:txBody>
      </p:sp>
    </p:spTree>
    <p:extLst>
      <p:ext uri="{BB962C8B-B14F-4D97-AF65-F5344CB8AC3E}">
        <p14:creationId xmlns:p14="http://schemas.microsoft.com/office/powerpoint/2010/main" val="8229288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a:off x="485774" y="1427797"/>
            <a:ext cx="8201025" cy="4357687"/>
          </a:xfrm>
          <a:prstGeom prst="rect">
            <a:avLst/>
          </a:prstGeom>
        </p:spPr>
      </p:pic>
      <p:sp>
        <p:nvSpPr>
          <p:cNvPr id="3" name="TextBox 2"/>
          <p:cNvSpPr txBox="1"/>
          <p:nvPr/>
        </p:nvSpPr>
        <p:spPr>
          <a:xfrm>
            <a:off x="1511704" y="323384"/>
            <a:ext cx="5793124" cy="923330"/>
          </a:xfrm>
          <a:prstGeom prst="rect">
            <a:avLst/>
          </a:prstGeom>
          <a:noFill/>
        </p:spPr>
        <p:txBody>
          <a:bodyPr wrap="none" rtlCol="0">
            <a:spAutoFit/>
          </a:bodyPr>
          <a:lstStyle/>
          <a:p>
            <a:r>
              <a:rPr lang="en-US" sz="3600" b="1" dirty="0" smtClean="0">
                <a:solidFill>
                  <a:srgbClr val="000000"/>
                </a:solidFill>
              </a:rPr>
              <a:t>Constructed </a:t>
            </a:r>
            <a:r>
              <a:rPr lang="en-US" sz="3600" b="1" dirty="0" err="1">
                <a:solidFill>
                  <a:srgbClr val="000000"/>
                </a:solidFill>
              </a:rPr>
              <a:t>L</a:t>
            </a:r>
            <a:r>
              <a:rPr lang="en-US" sz="3600" b="1" dirty="0" err="1" smtClean="0">
                <a:solidFill>
                  <a:srgbClr val="000000"/>
                </a:solidFill>
              </a:rPr>
              <a:t>ysimeters</a:t>
            </a:r>
            <a:r>
              <a:rPr lang="en-US" sz="3600" b="1" dirty="0" smtClean="0">
                <a:solidFill>
                  <a:srgbClr val="000000"/>
                </a:solidFill>
              </a:rPr>
              <a:t> ,2008</a:t>
            </a:r>
            <a:endParaRPr lang="en-US" sz="3600" b="1" dirty="0">
              <a:solidFill>
                <a:srgbClr val="000000"/>
              </a:solidFill>
            </a:endParaRPr>
          </a:p>
          <a:p>
            <a:endParaRPr lang="en-US" dirty="0"/>
          </a:p>
        </p:txBody>
      </p:sp>
    </p:spTree>
    <p:extLst>
      <p:ext uri="{BB962C8B-B14F-4D97-AF65-F5344CB8AC3E}">
        <p14:creationId xmlns:p14="http://schemas.microsoft.com/office/powerpoint/2010/main" val="3775158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258299" cy="7017306"/>
          </a:xfrm>
          <a:prstGeom prst="rect">
            <a:avLst/>
          </a:prstGeom>
          <a:ln>
            <a:solidFill>
              <a:srgbClr val="000000"/>
            </a:solidFill>
          </a:ln>
        </p:spPr>
        <p:txBody>
          <a:bodyPr wrap="square">
            <a:spAutoFit/>
          </a:bodyPr>
          <a:lstStyle/>
          <a:p>
            <a:pPr algn="ctr" defTabSz="457200"/>
            <a:r>
              <a:rPr lang="en-US" sz="3800" b="1" dirty="0">
                <a:solidFill>
                  <a:srgbClr val="000000"/>
                </a:solidFill>
              </a:rPr>
              <a:t>Pearson Correlation for Waters</a:t>
            </a:r>
          </a:p>
          <a:p>
            <a:pPr defTabSz="457200"/>
            <a:endParaRPr lang="en-US" dirty="0">
              <a:solidFill>
                <a:srgbClr val="534239"/>
              </a:solidFill>
            </a:endParaRPr>
          </a:p>
          <a:p>
            <a:pPr defTabSz="457200"/>
            <a:r>
              <a:rPr lang="en-US" b="1" dirty="0">
                <a:solidFill>
                  <a:srgbClr val="534239"/>
                </a:solidFill>
              </a:rPr>
              <a:t>			</a:t>
            </a:r>
            <a:r>
              <a:rPr lang="en-US" b="1" dirty="0">
                <a:solidFill>
                  <a:srgbClr val="000000"/>
                </a:solidFill>
              </a:rPr>
              <a:t>MPN ENT		pH		Temperature		Conductivity		TSS	</a:t>
            </a:r>
            <a:endParaRPr lang="en-US" dirty="0">
              <a:solidFill>
                <a:srgbClr val="000000"/>
              </a:solidFill>
            </a:endParaRPr>
          </a:p>
          <a:p>
            <a:pPr defTabSz="457200"/>
            <a:r>
              <a:rPr lang="en-US" b="1" dirty="0">
                <a:solidFill>
                  <a:srgbClr val="000000"/>
                </a:solidFill>
              </a:rPr>
              <a:t>	</a:t>
            </a:r>
            <a:endParaRPr lang="en-US" dirty="0">
              <a:solidFill>
                <a:srgbClr val="000000"/>
              </a:solidFill>
            </a:endParaRPr>
          </a:p>
          <a:p>
            <a:pPr defTabSz="457200"/>
            <a:r>
              <a:rPr lang="en-US" b="1" dirty="0">
                <a:solidFill>
                  <a:srgbClr val="000000"/>
                </a:solidFill>
              </a:rPr>
              <a:t>MPN EC</a:t>
            </a:r>
            <a:r>
              <a:rPr lang="en-US" dirty="0">
                <a:solidFill>
                  <a:srgbClr val="000000"/>
                </a:solidFill>
              </a:rPr>
              <a:t>		0.844		0.0548		0.007			0.004		0.505	</a:t>
            </a:r>
          </a:p>
          <a:p>
            <a:pPr defTabSz="457200"/>
            <a:r>
              <a:rPr lang="en-US" dirty="0">
                <a:solidFill>
                  <a:srgbClr val="000000"/>
                </a:solidFill>
              </a:rPr>
              <a:t>			3.5E-055		0.442		0.917			0.956		</a:t>
            </a:r>
            <a:r>
              <a:rPr lang="en-US" dirty="0">
                <a:solidFill>
                  <a:srgbClr val="FF0000"/>
                </a:solidFill>
              </a:rPr>
              <a:t>2.9E-014</a:t>
            </a:r>
            <a:r>
              <a:rPr lang="en-US" dirty="0">
                <a:solidFill>
                  <a:srgbClr val="000000"/>
                </a:solidFill>
              </a:rPr>
              <a:t>	</a:t>
            </a:r>
          </a:p>
          <a:p>
            <a:pPr defTabSz="457200"/>
            <a:r>
              <a:rPr lang="en-US" dirty="0">
                <a:solidFill>
                  <a:srgbClr val="000000"/>
                </a:solidFill>
              </a:rPr>
              <a:t>	      		199			199	     		199				199			199	</a:t>
            </a:r>
          </a:p>
          <a:p>
            <a:pPr defTabSz="457200"/>
            <a:r>
              <a:rPr lang="en-US" dirty="0">
                <a:solidFill>
                  <a:srgbClr val="000000"/>
                </a:solidFill>
              </a:rPr>
              <a:t>						</a:t>
            </a:r>
          </a:p>
          <a:p>
            <a:pPr defTabSz="457200"/>
            <a:r>
              <a:rPr lang="en-US" b="1" dirty="0">
                <a:solidFill>
                  <a:srgbClr val="000000"/>
                </a:solidFill>
              </a:rPr>
              <a:t> MPN ENT</a:t>
            </a:r>
            <a:r>
              <a:rPr lang="en-US" dirty="0">
                <a:solidFill>
                  <a:srgbClr val="000000"/>
                </a:solidFill>
              </a:rPr>
              <a:t>				0.0564		0.0830			0.004		0.508	</a:t>
            </a:r>
          </a:p>
          <a:p>
            <a:pPr defTabSz="457200"/>
            <a:r>
              <a:rPr lang="en-US" dirty="0">
                <a:solidFill>
                  <a:srgbClr val="000000"/>
                </a:solidFill>
              </a:rPr>
              <a:t>						0.429		0.244			0.961		</a:t>
            </a:r>
            <a:r>
              <a:rPr lang="en-US" dirty="0">
                <a:solidFill>
                  <a:srgbClr val="FF0000"/>
                </a:solidFill>
              </a:rPr>
              <a:t>1.9E-014</a:t>
            </a:r>
            <a:r>
              <a:rPr lang="en-US" dirty="0">
                <a:solidFill>
                  <a:srgbClr val="000000"/>
                </a:solidFill>
              </a:rPr>
              <a:t>	</a:t>
            </a:r>
          </a:p>
          <a:p>
            <a:pPr defTabSz="457200"/>
            <a:r>
              <a:rPr lang="en-US" dirty="0">
                <a:solidFill>
                  <a:srgbClr val="000000"/>
                </a:solidFill>
              </a:rPr>
              <a:t>						199			199				199			199</a:t>
            </a:r>
          </a:p>
          <a:p>
            <a:pPr defTabSz="457200"/>
            <a:r>
              <a:rPr lang="en-US" dirty="0">
                <a:solidFill>
                  <a:srgbClr val="000000"/>
                </a:solidFill>
              </a:rPr>
              <a:t>						</a:t>
            </a:r>
          </a:p>
          <a:p>
            <a:pPr defTabSz="457200"/>
            <a:r>
              <a:rPr lang="en-US" b="1" dirty="0">
                <a:solidFill>
                  <a:srgbClr val="000000"/>
                </a:solidFill>
              </a:rPr>
              <a:t>pH</a:t>
            </a:r>
            <a:r>
              <a:rPr lang="en-US" dirty="0">
                <a:solidFill>
                  <a:srgbClr val="000000"/>
                </a:solidFill>
              </a:rPr>
              <a:t>									0.282			0.356		0.085	</a:t>
            </a:r>
          </a:p>
          <a:p>
            <a:pPr defTabSz="457200"/>
            <a:r>
              <a:rPr lang="en-US" dirty="0">
                <a:solidFill>
                  <a:srgbClr val="000000"/>
                </a:solidFill>
              </a:rPr>
              <a:t>									5.1E-06			2.5E-08		0.232	</a:t>
            </a:r>
          </a:p>
          <a:p>
            <a:pPr defTabSz="457200"/>
            <a:r>
              <a:rPr lang="en-US" dirty="0">
                <a:solidFill>
                  <a:srgbClr val="000000"/>
                </a:solidFill>
              </a:rPr>
              <a:t>									199				199			199	</a:t>
            </a:r>
          </a:p>
          <a:p>
            <a:pPr defTabSz="457200"/>
            <a:r>
              <a:rPr lang="en-US" dirty="0">
                <a:solidFill>
                  <a:srgbClr val="000000"/>
                </a:solidFill>
              </a:rPr>
              <a:t>						</a:t>
            </a:r>
          </a:p>
          <a:p>
            <a:pPr defTabSz="457200"/>
            <a:r>
              <a:rPr lang="en-US" b="1" dirty="0">
                <a:solidFill>
                  <a:srgbClr val="000000"/>
                </a:solidFill>
              </a:rPr>
              <a:t>Temperature</a:t>
            </a:r>
            <a:r>
              <a:rPr lang="en-US" dirty="0">
                <a:solidFill>
                  <a:srgbClr val="000000"/>
                </a:solidFill>
              </a:rPr>
              <a:t>											0.260		0.214	</a:t>
            </a:r>
          </a:p>
          <a:p>
            <a:pPr defTabSz="457200"/>
            <a:r>
              <a:rPr lang="en-US" dirty="0">
                <a:solidFill>
                  <a:srgbClr val="000000"/>
                </a:solidFill>
              </a:rPr>
              <a:t>													2.1E-05		0.003	</a:t>
            </a:r>
          </a:p>
          <a:p>
            <a:pPr defTabSz="457200"/>
            <a:r>
              <a:rPr lang="en-US" dirty="0">
                <a:solidFill>
                  <a:srgbClr val="000000"/>
                </a:solidFill>
              </a:rPr>
              <a:t>													199			199	</a:t>
            </a:r>
          </a:p>
          <a:p>
            <a:pPr defTabSz="457200"/>
            <a:r>
              <a:rPr lang="en-US" dirty="0">
                <a:solidFill>
                  <a:srgbClr val="000000"/>
                </a:solidFill>
              </a:rPr>
              <a:t>						</a:t>
            </a:r>
          </a:p>
          <a:p>
            <a:pPr defTabSz="457200"/>
            <a:r>
              <a:rPr lang="en-US" b="1" dirty="0">
                <a:solidFill>
                  <a:srgbClr val="000000"/>
                </a:solidFill>
              </a:rPr>
              <a:t>Conductivity</a:t>
            </a:r>
            <a:r>
              <a:rPr lang="en-US" dirty="0">
                <a:solidFill>
                  <a:srgbClr val="000000"/>
                </a:solidFill>
              </a:rPr>
              <a:t>														0.370	</a:t>
            </a:r>
          </a:p>
          <a:p>
            <a:pPr defTabSz="457200"/>
            <a:r>
              <a:rPr lang="en-US" dirty="0">
                <a:solidFill>
                  <a:srgbClr val="000000"/>
                </a:solidFill>
              </a:rPr>
              <a:t>																</a:t>
            </a:r>
            <a:r>
              <a:rPr lang="en-US" dirty="0">
                <a:solidFill>
                  <a:srgbClr val="FF0000"/>
                </a:solidFill>
              </a:rPr>
              <a:t>7.5E-09</a:t>
            </a:r>
            <a:r>
              <a:rPr lang="en-US" dirty="0">
                <a:solidFill>
                  <a:srgbClr val="000000"/>
                </a:solidFill>
              </a:rPr>
              <a:t>	</a:t>
            </a:r>
          </a:p>
          <a:p>
            <a:pPr defTabSz="457200"/>
            <a:r>
              <a:rPr lang="en-US" dirty="0">
                <a:solidFill>
                  <a:srgbClr val="000000"/>
                </a:solidFill>
              </a:rPr>
              <a:t>									     	  						199	</a:t>
            </a:r>
          </a:p>
          <a:p>
            <a:pPr algn="ctr" defTabSz="457200"/>
            <a:r>
              <a:rPr lang="en-US" sz="1400" dirty="0">
                <a:solidFill>
                  <a:srgbClr val="000000"/>
                </a:solidFill>
              </a:rPr>
              <a:t>*For pairs with P values greater than 0.050, there is no significant relationship between the two variables</a:t>
            </a:r>
            <a:r>
              <a:rPr lang="en-US" sz="1400" dirty="0">
                <a:solidFill>
                  <a:srgbClr val="534239"/>
                </a:solidFill>
              </a:rPr>
              <a:t>. </a:t>
            </a:r>
          </a:p>
        </p:txBody>
      </p:sp>
    </p:spTree>
    <p:extLst>
      <p:ext uri="{BB962C8B-B14F-4D97-AF65-F5344CB8AC3E}">
        <p14:creationId xmlns:p14="http://schemas.microsoft.com/office/powerpoint/2010/main" val="1257461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0665" y="304800"/>
            <a:ext cx="3810135" cy="6087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34758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0026" y="-1"/>
            <a:ext cx="9364026" cy="6957929"/>
          </a:xfrm>
          <a:prstGeom prst="rect">
            <a:avLst/>
          </a:prstGeom>
        </p:spPr>
      </p:pic>
      <p:sp>
        <p:nvSpPr>
          <p:cNvPr id="3" name="TextBox 2"/>
          <p:cNvSpPr txBox="1"/>
          <p:nvPr/>
        </p:nvSpPr>
        <p:spPr>
          <a:xfrm>
            <a:off x="0" y="6488668"/>
            <a:ext cx="906017" cy="369332"/>
          </a:xfrm>
          <a:prstGeom prst="rect">
            <a:avLst/>
          </a:prstGeom>
          <a:noFill/>
        </p:spPr>
        <p:txBody>
          <a:bodyPr wrap="none" rtlCol="0">
            <a:spAutoFit/>
          </a:bodyPr>
          <a:lstStyle/>
          <a:p>
            <a:r>
              <a:rPr lang="en-US" dirty="0" smtClean="0"/>
              <a:t>N= 120 </a:t>
            </a:r>
            <a:endParaRPr lang="en-US" dirty="0"/>
          </a:p>
        </p:txBody>
      </p:sp>
    </p:spTree>
    <p:extLst>
      <p:ext uri="{BB962C8B-B14F-4D97-AF65-F5344CB8AC3E}">
        <p14:creationId xmlns:p14="http://schemas.microsoft.com/office/powerpoint/2010/main" val="393148537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Formal">
      <a:dk1>
        <a:srgbClr val="534239"/>
      </a:dk1>
      <a:lt1>
        <a:srgbClr val="FFFFFF"/>
      </a:lt1>
      <a:dk2>
        <a:srgbClr val="3D3A48"/>
      </a:dk2>
      <a:lt2>
        <a:srgbClr val="E1DFD1"/>
      </a:lt2>
      <a:accent1>
        <a:srgbClr val="907F76"/>
      </a:accent1>
      <a:accent2>
        <a:srgbClr val="A46645"/>
      </a:accent2>
      <a:accent3>
        <a:srgbClr val="CD9C47"/>
      </a:accent3>
      <a:accent4>
        <a:srgbClr val="9A92CD"/>
      </a:accent4>
      <a:accent5>
        <a:srgbClr val="7D639B"/>
      </a:accent5>
      <a:accent6>
        <a:srgbClr val="733678"/>
      </a:accent6>
      <a:hlink>
        <a:srgbClr val="A84914"/>
      </a:hlink>
      <a:folHlink>
        <a:srgbClr val="B256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785</TotalTime>
  <Words>379</Words>
  <Application>Microsoft Office PowerPoint</Application>
  <PresentationFormat>On-screen Show (4:3)</PresentationFormat>
  <Paragraphs>62</Paragraphs>
  <Slides>12</Slides>
  <Notes>0</Notes>
  <HiddenSlides>0</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12</vt:i4>
      </vt:variant>
    </vt:vector>
  </HeadingPairs>
  <TitlesOfParts>
    <vt:vector size="20" baseType="lpstr">
      <vt:lpstr>Arial</vt:lpstr>
      <vt:lpstr>Calibri</vt:lpstr>
      <vt:lpstr>Calibri Light</vt:lpstr>
      <vt:lpstr>Times New Roman</vt:lpstr>
      <vt:lpstr>Wingdings</vt:lpstr>
      <vt:lpstr>Office Theme</vt:lpstr>
      <vt:lpstr>1_Office Theme</vt:lpstr>
      <vt:lpstr>SPW 12.0 Graph</vt:lpstr>
      <vt:lpstr>Microbial Contamination Studies Around Sewage Lagoons</vt:lpstr>
      <vt:lpstr>PowerPoint Presentation</vt:lpstr>
      <vt:lpstr>PowerPoint Presentation</vt:lpstr>
      <vt:lpstr>Microbial Indicator Organisms</vt:lpstr>
      <vt:lpstr>PowerPoint Presentation</vt:lpstr>
      <vt:lpstr>PowerPoint Presentation</vt:lpstr>
      <vt:lpstr>PowerPoint Presentation</vt:lpstr>
      <vt:lpstr>PowerPoint Presentation</vt:lpstr>
      <vt:lpstr>PowerPoint Presentation</vt:lpstr>
      <vt:lpstr>PowerPoint Presentation</vt:lpstr>
      <vt:lpstr>Conclusions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Edda Mutter</dc:creator>
  <cp:lastModifiedBy>Edda Mutter</cp:lastModifiedBy>
  <cp:revision>16</cp:revision>
  <dcterms:created xsi:type="dcterms:W3CDTF">2015-01-30T04:48:59Z</dcterms:created>
  <dcterms:modified xsi:type="dcterms:W3CDTF">2015-01-30T21:37:20Z</dcterms:modified>
</cp:coreProperties>
</file>