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4"/>
  </p:sldMasterIdLst>
  <p:notesMasterIdLst>
    <p:notesMasterId r:id="rId11"/>
  </p:notesMasterIdLst>
  <p:handoutMasterIdLst>
    <p:handoutMasterId r:id="rId12"/>
  </p:handoutMasterIdLst>
  <p:sldIdLst>
    <p:sldId id="256" r:id="rId5"/>
    <p:sldId id="342" r:id="rId6"/>
    <p:sldId id="260" r:id="rId7"/>
    <p:sldId id="318" r:id="rId8"/>
    <p:sldId id="341" r:id="rId9"/>
    <p:sldId id="319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le" initials="hale" lastIdx="1" clrIdx="0"/>
  <p:cmAuthor id="1" name="bntabor" initials="b" lastIdx="14" clrIdx="1"/>
  <p:cmAuthor id="2" name="alsayers-fay" initials="a" lastIdx="7" clrIdx="2"/>
  <p:cmAuthor id="3" name="Shirey, Gina" initials="SG" lastIdx="1" clrIdx="3">
    <p:extLst>
      <p:ext uri="{19B8F6BF-5375-455C-9EA6-DF929625EA0E}">
        <p15:presenceInfo xmlns:p15="http://schemas.microsoft.com/office/powerpoint/2012/main" userId="S-1-5-21-1984772128-1885951126-709122288-3811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6F8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900" autoAdjust="0"/>
  </p:normalViewPr>
  <p:slideViewPr>
    <p:cSldViewPr>
      <p:cViewPr varScale="1">
        <p:scale>
          <a:sx n="103" d="100"/>
          <a:sy n="103" d="100"/>
        </p:scale>
        <p:origin x="185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90" d="100"/>
          <a:sy n="90" d="100"/>
        </p:scale>
        <p:origin x="3732" y="12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8ECB12-CD75-4429-8735-5748E443C69F}" type="datetimeFigureOut">
              <a:rPr lang="en-US" smtClean="0"/>
              <a:pPr/>
              <a:t>1/28/2015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AB382F-44AA-4AE4-A238-DE7CA78B09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0722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193AF09-759B-41A1-86B3-6F707E6D2B1A}" type="datetimeFigureOut">
              <a:rPr lang="en-US" smtClean="0"/>
              <a:pPr/>
              <a:t>1/28/2015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8C82E93-6F94-4E75-A8A2-586EE043A4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882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C82E93-6F94-4E75-A8A2-586EE043A40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7687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C82E93-6F94-4E75-A8A2-586EE043A40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1132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n-US" sz="1200" dirty="0" smtClean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C82E93-6F94-4E75-A8A2-586EE043A400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3502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C82E93-6F94-4E75-A8A2-586EE043A400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743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3FDEC-5515-417E-84AF-9CB05BEC75B4}" type="datetime1">
              <a:rPr lang="en-US" smtClean="0"/>
              <a:t>1/28/2015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Improving and Protecting Alaska's Water Quality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05C06-1AF5-4E3E-835B-419A9D1AA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0DB0-9960-4C85-894D-839CF8135104}" type="datetime1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Improving and Protecting Alaska's Water Quality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05C06-1AF5-4E3E-835B-419A9D1AA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B9C42-093D-4F3F-AE2A-BE5D93AD2B28}" type="datetime1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Improving and Protecting Alaska's Water Quality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05C06-1AF5-4E3E-835B-419A9D1AA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4FC2-E976-46D0-B62A-E7590B7F9382}" type="datetime1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Improving and Protecting Alaska's Water Quality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05C06-1AF5-4E3E-835B-419A9D1AA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F573E-98EC-466F-9884-04449381BD39}" type="datetime1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Improving and Protecting Alaska's Water Quality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05C06-1AF5-4E3E-835B-419A9D1AA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9C04-269F-46B2-A47E-E3C6571D2430}" type="datetime1">
              <a:rPr lang="en-US" smtClean="0"/>
              <a:t>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Improving and Protecting Alaska's Water Quality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05C06-1AF5-4E3E-835B-419A9D1AA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EBEDD-4E93-4025-A1BF-2538566C9FEA}" type="datetime1">
              <a:rPr lang="en-US" smtClean="0"/>
              <a:t>1/28/2015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Improving and Protecting Alaska's Water Quality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05C06-1AF5-4E3E-835B-419A9D1AA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618CB-C0FA-4756-BD28-E9F638DB6EF8}" type="datetime1">
              <a:rPr lang="en-US" smtClean="0"/>
              <a:t>1/28/2015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Improving and Protecting Alaska's Water Quality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05C06-1AF5-4E3E-835B-419A9D1AA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D887D-6B62-4A00-918B-838F1D2961AE}" type="datetime1">
              <a:rPr lang="en-US" smtClean="0"/>
              <a:t>1/28/2015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Improving and Protecting Alaska's Water Quality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05C06-1AF5-4E3E-835B-419A9D1AA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48DEB-38F9-4EC7-BB1E-465C9396A9E6}" type="datetime1">
              <a:rPr lang="en-US" smtClean="0"/>
              <a:t>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Improving and Protecting Alaska's Water Quality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05C06-1AF5-4E3E-835B-419A9D1AA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A4466-CFB9-44BE-8A47-1B8BCB7ADD63}" type="datetime1">
              <a:rPr lang="en-US" smtClean="0"/>
              <a:t>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Improving and Protecting Alaska's Water Quality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1B05C06-1AF5-4E3E-835B-419A9D1AA0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F2F6512-99FE-44F8-BF8F-73679EDBF410}" type="datetime1">
              <a:rPr lang="en-US" smtClean="0"/>
              <a:t>1/28/2015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Improving and Protecting Alaska's Water Quality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1B05C06-1AF5-4E3E-835B-419A9D1AA01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43200"/>
            <a:ext cx="7851648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Sludge Removal Requirements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953000"/>
            <a:ext cx="7854696" cy="1219200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 smtClean="0"/>
              <a:t>Alaska Department of Environmental Conservation</a:t>
            </a:r>
          </a:p>
          <a:p>
            <a:r>
              <a:rPr lang="en-US" sz="2000" dirty="0" smtClean="0"/>
              <a:t>Division of Water</a:t>
            </a:r>
            <a:endParaRPr lang="en-US" sz="2000" dirty="0"/>
          </a:p>
          <a:p>
            <a:r>
              <a:rPr lang="en-US" sz="2000" dirty="0" smtClean="0"/>
              <a:t>Wastewater Discharge Authorization Program</a:t>
            </a:r>
          </a:p>
          <a:p>
            <a:r>
              <a:rPr lang="en-US" sz="2000" dirty="0" smtClean="0"/>
              <a:t>Brian Doyle</a:t>
            </a:r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220226"/>
            <a:ext cx="1676400" cy="1676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Wastewater Discharge Involvement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sz="2500" dirty="0" smtClean="0"/>
              <a:t>Dewatering Results in a Discharge</a:t>
            </a:r>
          </a:p>
          <a:p>
            <a:r>
              <a:rPr lang="en-US" sz="2500" dirty="0" smtClean="0"/>
              <a:t>Facility changes that require plan review per 18 AAC 72</a:t>
            </a:r>
          </a:p>
          <a:p>
            <a:r>
              <a:rPr lang="en-US" sz="2500" dirty="0" smtClean="0"/>
              <a:t>Bypass of treatment is being considered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Improving and Protecting Alaska's Water Quality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05C06-1AF5-4E3E-835B-419A9D1AA01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355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Discharge Requirements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500" dirty="0" smtClean="0"/>
              <a:t>For discharge to surface water:</a:t>
            </a:r>
          </a:p>
          <a:p>
            <a:pPr lvl="1"/>
            <a:r>
              <a:rPr lang="en-US" sz="2500" dirty="0" smtClean="0"/>
              <a:t>AKG573000 Small Domestic Lagoons General Permit</a:t>
            </a:r>
          </a:p>
          <a:p>
            <a:pPr lvl="2"/>
            <a:r>
              <a:rPr lang="en-US" sz="1600" dirty="0" smtClean="0"/>
              <a:t>Less than 1,000,000 gallons per day</a:t>
            </a:r>
          </a:p>
          <a:p>
            <a:pPr lvl="2"/>
            <a:endParaRPr lang="en-US" sz="1600" dirty="0"/>
          </a:p>
          <a:p>
            <a:pPr marL="0" indent="0">
              <a:buNone/>
            </a:pPr>
            <a:r>
              <a:rPr lang="en-US" sz="2500" dirty="0" smtClean="0"/>
              <a:t>Discharge to Land or Subsurface</a:t>
            </a:r>
          </a:p>
          <a:p>
            <a:pPr lvl="1"/>
            <a:r>
              <a:rPr lang="en-US" sz="2500" dirty="0" smtClean="0"/>
              <a:t>Compliance Order by Consent (Case-by-Case Basis)</a:t>
            </a:r>
          </a:p>
          <a:p>
            <a:pPr marL="667512" lvl="2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Improving and Protecting Alaska's Water Quality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05C06-1AF5-4E3E-835B-419A9D1AA012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220226"/>
            <a:ext cx="1676400" cy="1676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6926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Bypass Conditions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92650"/>
          </a:xfrm>
        </p:spPr>
        <p:txBody>
          <a:bodyPr>
            <a:normAutofit/>
          </a:bodyPr>
          <a:lstStyle/>
          <a:p>
            <a:pPr marL="0" indent="0">
              <a:lnSpc>
                <a:spcPct val="130000"/>
              </a:lnSpc>
              <a:buNone/>
            </a:pPr>
            <a:r>
              <a:rPr lang="en-US" sz="2500" dirty="0" smtClean="0"/>
              <a:t>18 AAC 83.415 (a) Bypass is </a:t>
            </a:r>
            <a:r>
              <a:rPr lang="en-US" sz="2500" dirty="0" err="1" smtClean="0"/>
              <a:t>prohibitied</a:t>
            </a:r>
            <a:r>
              <a:rPr lang="en-US" sz="2500" dirty="0" smtClean="0"/>
              <a:t>…., unless</a:t>
            </a:r>
          </a:p>
          <a:p>
            <a:pPr marL="457200" indent="-457200">
              <a:lnSpc>
                <a:spcPct val="130000"/>
              </a:lnSpc>
              <a:buAutoNum type="arabicParenBoth"/>
            </a:pPr>
            <a:r>
              <a:rPr lang="en-US" sz="2500" dirty="0" smtClean="0"/>
              <a:t>The bypass was unavoidable to prevent loss of life, personal injury, or severe property damage</a:t>
            </a:r>
          </a:p>
          <a:p>
            <a:pPr marL="457200" indent="-457200">
              <a:lnSpc>
                <a:spcPct val="130000"/>
              </a:lnSpc>
              <a:buAutoNum type="arabicParenBoth"/>
            </a:pPr>
            <a:r>
              <a:rPr lang="en-US" sz="2500" dirty="0" smtClean="0"/>
              <a:t>There were no feasible alternatives</a:t>
            </a:r>
          </a:p>
          <a:p>
            <a:pPr marL="457200" indent="-457200">
              <a:lnSpc>
                <a:spcPct val="130000"/>
              </a:lnSpc>
              <a:buAutoNum type="arabicParenBoth"/>
            </a:pPr>
            <a:r>
              <a:rPr lang="en-US" sz="2500" dirty="0" smtClean="0"/>
              <a:t>Provide notice to the DEC</a:t>
            </a:r>
          </a:p>
          <a:p>
            <a:pPr marL="822960" lvl="1" indent="-457200">
              <a:lnSpc>
                <a:spcPct val="130000"/>
              </a:lnSpc>
              <a:buAutoNum type="arabicParenBoth"/>
            </a:pPr>
            <a:r>
              <a:rPr lang="en-US" sz="1900" dirty="0" smtClean="0"/>
              <a:t>10 days in advance for an anticipated bypass – must received DEC approval</a:t>
            </a:r>
          </a:p>
          <a:p>
            <a:pPr marL="822960" lvl="1" indent="-457200">
              <a:lnSpc>
                <a:spcPct val="130000"/>
              </a:lnSpc>
              <a:buAutoNum type="arabicParenBoth"/>
            </a:pPr>
            <a:r>
              <a:rPr lang="en-US" sz="1900" dirty="0" smtClean="0"/>
              <a:t>Unanticipated bypass, 24-hour notice as required by 18 AAC 83.410</a:t>
            </a:r>
            <a:endParaRPr lang="en-US" sz="1900" dirty="0"/>
          </a:p>
          <a:p>
            <a:pPr marL="822960" lvl="1" indent="-457200">
              <a:lnSpc>
                <a:spcPct val="130000"/>
              </a:lnSpc>
              <a:buAutoNum type="arabicParenBoth"/>
            </a:pPr>
            <a:endParaRPr lang="en-US" sz="19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Improving and Protecting Alaska's Water Quality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05C06-1AF5-4E3E-835B-419A9D1AA012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220226"/>
            <a:ext cx="1676400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38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Bypass</a:t>
            </a:r>
            <a:r>
              <a:rPr lang="en-US" dirty="0" smtClean="0"/>
              <a:t> </a:t>
            </a:r>
            <a:r>
              <a:rPr lang="en-US" sz="4000" dirty="0" smtClean="0"/>
              <a:t>Conditions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500" dirty="0" smtClean="0"/>
              <a:t>18 AAC 83.415 (b) …a permittee may allow a bypass that</a:t>
            </a:r>
          </a:p>
          <a:p>
            <a:pPr marL="514350" indent="-514350">
              <a:buAutoNum type="arabicParenBoth"/>
            </a:pPr>
            <a:r>
              <a:rPr lang="en-US" sz="2500" dirty="0" smtClean="0"/>
              <a:t>Does not cause an effluent limitation to be exceeded; and</a:t>
            </a:r>
          </a:p>
          <a:p>
            <a:pPr marL="514350" indent="-514350">
              <a:buAutoNum type="arabicParenBoth"/>
            </a:pPr>
            <a:r>
              <a:rPr lang="en-US" sz="2500" dirty="0" smtClean="0"/>
              <a:t>Is for essential maintenance to assure efficient operation.</a:t>
            </a:r>
          </a:p>
          <a:p>
            <a:pPr marL="0" indent="0">
              <a:buNone/>
            </a:pPr>
            <a:endParaRPr lang="en-US" sz="25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Improving and Protecting Alaska's Water Quality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05C06-1AF5-4E3E-835B-419A9D1AA01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474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dirty="0" smtClean="0"/>
          </a:p>
          <a:p>
            <a:pPr marL="0" indent="0" algn="ctr">
              <a:spcBef>
                <a:spcPct val="0"/>
              </a:spcBef>
              <a:buNone/>
            </a:pPr>
            <a:r>
              <a:rPr lang="en-US" sz="4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Questions?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en-US" sz="4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Thank </a:t>
            </a:r>
            <a:r>
              <a:rPr lang="en-US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you for your time</a:t>
            </a:r>
            <a:r>
              <a:rPr lang="en-US" sz="4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!</a:t>
            </a:r>
          </a:p>
          <a:p>
            <a:pPr marL="0" indent="0" algn="ctr">
              <a:spcBef>
                <a:spcPct val="0"/>
              </a:spcBef>
              <a:buNone/>
            </a:pPr>
            <a:endParaRPr lang="en-US" sz="40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en-US" sz="3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Brian Doyle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en-US" sz="3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Domestic and Industrial Utilities Section Manager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en-US" sz="3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(907) 465-5366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en-US" sz="3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Brian.Doyle@Alaska.gov</a:t>
            </a:r>
            <a:endParaRPr lang="en-US" sz="30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05C06-1AF5-4E3E-835B-419A9D1AA01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Improving and Protecting Alaska's Water Quality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220226"/>
            <a:ext cx="1676400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49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0B5394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E273820BDFCE4F979284F8BF29172C" ma:contentTypeVersion="1" ma:contentTypeDescription="Create a new document." ma:contentTypeScope="" ma:versionID="43c156edf8d9eb445321ded7d4fd260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678AC7B-3132-41F9-881D-5BBAA23560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D4AC549-8CB3-4CCE-A2E7-A4E7AEBCD84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EAB62B2-CE60-418D-ADA5-EB5050744031}">
  <ds:schemaRefs>
    <ds:schemaRef ds:uri="http://purl.org/dc/dcmitype/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22345</TotalTime>
  <Words>234</Words>
  <Application>Microsoft Office PowerPoint</Application>
  <PresentationFormat>On-screen Show (4:3)</PresentationFormat>
  <Paragraphs>53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Constantia</vt:lpstr>
      <vt:lpstr>Wingdings 2</vt:lpstr>
      <vt:lpstr>Flow</vt:lpstr>
      <vt:lpstr>Sludge Removal Requirements</vt:lpstr>
      <vt:lpstr>Wastewater Discharge Involvement</vt:lpstr>
      <vt:lpstr>Discharge Requirements</vt:lpstr>
      <vt:lpstr>Bypass Conditions</vt:lpstr>
      <vt:lpstr>Bypass Conditions</vt:lpstr>
      <vt:lpstr>PowerPoint Presentation</vt:lpstr>
    </vt:vector>
  </TitlesOfParts>
  <Company>DEC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Antidegradation</dc:title>
  <dc:creator>bntabor</dc:creator>
  <cp:lastModifiedBy>Doyle, Brian</cp:lastModifiedBy>
  <cp:revision>423</cp:revision>
  <cp:lastPrinted>2014-03-20T22:06:53Z</cp:lastPrinted>
  <dcterms:created xsi:type="dcterms:W3CDTF">2012-12-20T01:34:14Z</dcterms:created>
  <dcterms:modified xsi:type="dcterms:W3CDTF">2015-01-28T22:34:58Z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0x01010085E273820BDFCE4F979284F8BF29172C</vt:lpwstr>
  </property>
  <property fmtid="{D5CDD505-2E9C-101B-9397-08002B2CF9AE}" pid="3" name="Order">
    <vt:r8>400</vt:r8>
  </property>
  <property fmtid="{D5CDD505-2E9C-101B-9397-08002B2CF9AE}" pid="4" name="xd_ProgID">
    <vt:lpwstr/>
  </property>
  <property fmtid="{D5CDD505-2E9C-101B-9397-08002B2CF9AE}" pid="5" name="TemplateUrl">
    <vt:lpwstr/>
  </property>
</Properties>
</file>