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0"/>
  </p:notesMasterIdLst>
  <p:handoutMasterIdLst>
    <p:handoutMasterId r:id="rId21"/>
  </p:handoutMasterIdLst>
  <p:sldIdLst>
    <p:sldId id="256" r:id="rId2"/>
    <p:sldId id="263" r:id="rId3"/>
    <p:sldId id="257" r:id="rId4"/>
    <p:sldId id="258" r:id="rId5"/>
    <p:sldId id="259" r:id="rId6"/>
    <p:sldId id="260" r:id="rId7"/>
    <p:sldId id="269" r:id="rId8"/>
    <p:sldId id="261" r:id="rId9"/>
    <p:sldId id="268" r:id="rId10"/>
    <p:sldId id="265" r:id="rId11"/>
    <p:sldId id="264" r:id="rId12"/>
    <p:sldId id="266" r:id="rId13"/>
    <p:sldId id="267" r:id="rId14"/>
    <p:sldId id="262" r:id="rId15"/>
    <p:sldId id="270" r:id="rId16"/>
    <p:sldId id="271" r:id="rId17"/>
    <p:sldId id="273" r:id="rId18"/>
    <p:sldId id="274" r:id="rId1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1151" autoAdjust="0"/>
  </p:normalViewPr>
  <p:slideViewPr>
    <p:cSldViewPr showGuides="1">
      <p:cViewPr varScale="1">
        <p:scale>
          <a:sx n="178" d="100"/>
          <a:sy n="178" d="100"/>
        </p:scale>
        <p:origin x="11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spPr/>
              <c:txPr>
                <a:bodyPr/>
                <a:lstStyle/>
                <a:p>
                  <a:pPr>
                    <a:defRPr sz="2800"/>
                  </a:pPr>
                  <a:endParaRPr lang="en-US"/>
                </a:p>
              </c:txPr>
              <c:showLegendKey val="0"/>
              <c:showVal val="0"/>
              <c:showCatName val="0"/>
              <c:showSerName val="0"/>
              <c:showPercent val="1"/>
              <c:showBubbleSize val="0"/>
              <c:extLst>
                <c:ext xmlns:c16="http://schemas.microsoft.com/office/drawing/2014/chart" uri="{C3380CC4-5D6E-409C-BE32-E72D297353CC}">
                  <c16:uniqueId val="{00000000-9E32-FF49-9200-7604C2D34D83}"/>
                </c:ext>
              </c:extLst>
            </c:dLbl>
            <c:dLbl>
              <c:idx val="1"/>
              <c:spPr/>
              <c:txPr>
                <a:bodyPr/>
                <a:lstStyle/>
                <a:p>
                  <a:pPr>
                    <a:defRPr sz="2800"/>
                  </a:pPr>
                  <a:endParaRPr lang="en-US"/>
                </a:p>
              </c:txPr>
              <c:showLegendKey val="0"/>
              <c:showVal val="0"/>
              <c:showCatName val="0"/>
              <c:showSerName val="0"/>
              <c:showPercent val="1"/>
              <c:showBubbleSize val="0"/>
              <c:extLst>
                <c:ext xmlns:c16="http://schemas.microsoft.com/office/drawing/2014/chart" uri="{C3380CC4-5D6E-409C-BE32-E72D297353CC}">
                  <c16:uniqueId val="{00000001-9E32-FF49-9200-7604C2D34D83}"/>
                </c:ext>
              </c:extLst>
            </c:dLbl>
            <c:dLbl>
              <c:idx val="2"/>
              <c:spPr/>
              <c:txPr>
                <a:bodyPr/>
                <a:lstStyle/>
                <a:p>
                  <a:pPr>
                    <a:defRPr sz="2800"/>
                  </a:pPr>
                  <a:endParaRPr lang="en-US"/>
                </a:p>
              </c:txPr>
              <c:showLegendKey val="0"/>
              <c:showVal val="0"/>
              <c:showCatName val="0"/>
              <c:showSerName val="0"/>
              <c:showPercent val="1"/>
              <c:showBubbleSize val="0"/>
              <c:extLst>
                <c:ext xmlns:c16="http://schemas.microsoft.com/office/drawing/2014/chart" uri="{C3380CC4-5D6E-409C-BE32-E72D297353CC}">
                  <c16:uniqueId val="{00000002-9E32-FF49-9200-7604C2D34D83}"/>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Sheet1!$A$1:$C$1</c:f>
              <c:strCache>
                <c:ptCount val="3"/>
                <c:pt idx="0">
                  <c:v>Homes that haven't received service (1,604)</c:v>
                </c:pt>
                <c:pt idx="1">
                  <c:v>Inactive piped service (171)</c:v>
                </c:pt>
                <c:pt idx="2">
                  <c:v>Inactive FTH service (474)</c:v>
                </c:pt>
              </c:strCache>
            </c:strRef>
          </c:cat>
          <c:val>
            <c:numRef>
              <c:f>Sheet1!$A$2:$C$2</c:f>
              <c:numCache>
                <c:formatCode>#,##0</c:formatCode>
                <c:ptCount val="3"/>
                <c:pt idx="0">
                  <c:v>1604</c:v>
                </c:pt>
                <c:pt idx="1">
                  <c:v>474</c:v>
                </c:pt>
                <c:pt idx="2" formatCode="General">
                  <c:v>171</c:v>
                </c:pt>
              </c:numCache>
            </c:numRef>
          </c:val>
          <c:extLst>
            <c:ext xmlns:c16="http://schemas.microsoft.com/office/drawing/2014/chart" uri="{C3380CC4-5D6E-409C-BE32-E72D297353CC}">
              <c16:uniqueId val="{00000003-9E32-FF49-9200-7604C2D34D83}"/>
            </c:ext>
          </c:extLst>
        </c:ser>
        <c:dLbls>
          <c:showLegendKey val="0"/>
          <c:showVal val="0"/>
          <c:showCatName val="0"/>
          <c:showSerName val="0"/>
          <c:showPercent val="1"/>
          <c:showBubbleSize val="0"/>
          <c:showLeaderLines val="1"/>
        </c:dLbls>
        <c:firstSliceAng val="0"/>
      </c:pieChart>
    </c:plotArea>
    <c:legend>
      <c:legendPos val="r"/>
      <c:legendEntry>
        <c:idx val="0"/>
        <c:txPr>
          <a:bodyPr/>
          <a:lstStyle/>
          <a:p>
            <a:pPr>
              <a:defRPr sz="1800"/>
            </a:pPr>
            <a:endParaRPr lang="en-US"/>
          </a:p>
        </c:txPr>
      </c:legendEntry>
      <c:legendEntry>
        <c:idx val="1"/>
        <c:txPr>
          <a:bodyPr/>
          <a:lstStyle/>
          <a:p>
            <a:pPr>
              <a:defRPr sz="1800"/>
            </a:pPr>
            <a:endParaRPr lang="en-US"/>
          </a:p>
        </c:txPr>
      </c:legendEntry>
      <c:legendEntry>
        <c:idx val="2"/>
        <c:txPr>
          <a:bodyPr/>
          <a:lstStyle/>
          <a:p>
            <a:pPr>
              <a:defRPr sz="1800"/>
            </a:pPr>
            <a:endParaRPr lang="en-US"/>
          </a:p>
        </c:txPr>
      </c:legendEntry>
      <c:overlay val="0"/>
    </c:legend>
    <c:plotVisOnly val="1"/>
    <c:dispBlanksAs val="gap"/>
    <c:showDLblsOverMax val="0"/>
  </c:chart>
  <c:spPr>
    <a:solidFill>
      <a:srgbClr val="808080">
        <a:lumMod val="60000"/>
        <a:lumOff val="40000"/>
      </a:srgbClr>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FTH Systems</a:t>
            </a:r>
          </a:p>
        </c:rich>
      </c:tx>
      <c:overlay val="0"/>
    </c:title>
    <c:autoTitleDeleted val="0"/>
    <c:plotArea>
      <c:layout>
        <c:manualLayout>
          <c:layoutTarget val="inner"/>
          <c:xMode val="edge"/>
          <c:yMode val="edge"/>
          <c:x val="8.4717084783006796E-2"/>
          <c:y val="0.11071636878723499"/>
          <c:w val="0.87983916254654349"/>
          <c:h val="0.60052514269049873"/>
        </c:manualLayout>
      </c:layout>
      <c:pieChart>
        <c:varyColors val="1"/>
        <c:ser>
          <c:idx val="0"/>
          <c:order val="0"/>
          <c:dLbls>
            <c:spPr>
              <a:noFill/>
              <a:ln>
                <a:noFill/>
              </a:ln>
              <a:effectLst/>
            </c:spPr>
            <c:txPr>
              <a:bodyPr/>
              <a:lstStyle/>
              <a:p>
                <a:pPr>
                  <a:defRPr sz="20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Sheet2!$A$1:$B$1</c:f>
              <c:strCache>
                <c:ptCount val="2"/>
                <c:pt idx="0">
                  <c:v>Homes receiving FTH service (543)</c:v>
                </c:pt>
                <c:pt idx="1">
                  <c:v>Inactive FTH homes (171)</c:v>
                </c:pt>
              </c:strCache>
            </c:strRef>
          </c:cat>
          <c:val>
            <c:numRef>
              <c:f>Sheet2!$A$2:$B$2</c:f>
              <c:numCache>
                <c:formatCode>General</c:formatCode>
                <c:ptCount val="2"/>
                <c:pt idx="0">
                  <c:v>543</c:v>
                </c:pt>
                <c:pt idx="1">
                  <c:v>171</c:v>
                </c:pt>
              </c:numCache>
            </c:numRef>
          </c:val>
          <c:extLst>
            <c:ext xmlns:c16="http://schemas.microsoft.com/office/drawing/2014/chart" uri="{C3380CC4-5D6E-409C-BE32-E72D297353CC}">
              <c16:uniqueId val="{00000000-8EC2-C74F-8DCD-6098B81A7D85}"/>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13842061893426114"/>
          <c:y val="0.74513310836145452"/>
          <c:w val="0.69491271439907265"/>
          <c:h val="0.20735283089613829"/>
        </c:manualLayout>
      </c:layout>
      <c:overlay val="0"/>
      <c:txPr>
        <a:bodyPr/>
        <a:lstStyle/>
        <a:p>
          <a:pPr>
            <a:defRPr sz="1600"/>
          </a:pPr>
          <a:endParaRPr lang="en-US"/>
        </a:p>
      </c:txPr>
    </c:legend>
    <c:plotVisOnly val="1"/>
    <c:dispBlanksAs val="gap"/>
    <c:showDLblsOverMax val="0"/>
  </c:chart>
  <c:spPr>
    <a:solidFill>
      <a:srgbClr val="808080">
        <a:lumMod val="60000"/>
        <a:lumOff val="40000"/>
      </a:srgbClr>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Piped Systems</a:t>
            </a:r>
          </a:p>
        </c:rich>
      </c:tx>
      <c:overlay val="0"/>
    </c:title>
    <c:autoTitleDeleted val="0"/>
    <c:plotArea>
      <c:layout>
        <c:manualLayout>
          <c:layoutTarget val="inner"/>
          <c:xMode val="edge"/>
          <c:yMode val="edge"/>
          <c:x val="8.1316809830589365E-2"/>
          <c:y val="0.12586343373744982"/>
          <c:w val="0.82783047005488131"/>
          <c:h val="0.57816731241928165"/>
        </c:manualLayout>
      </c:layout>
      <c:pieChart>
        <c:varyColors val="1"/>
        <c:ser>
          <c:idx val="0"/>
          <c:order val="0"/>
          <c:dLbls>
            <c:spPr>
              <a:noFill/>
              <a:ln>
                <a:noFill/>
              </a:ln>
              <a:effectLst/>
            </c:spPr>
            <c:txPr>
              <a:bodyPr/>
              <a:lstStyle/>
              <a:p>
                <a:pPr>
                  <a:defRPr sz="1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Sheet3!$A$1:$B$1</c:f>
              <c:strCache>
                <c:ptCount val="2"/>
                <c:pt idx="0">
                  <c:v>Homes receiving piped service (2,118)</c:v>
                </c:pt>
                <c:pt idx="1">
                  <c:v>Inactive piped service (474)</c:v>
                </c:pt>
              </c:strCache>
            </c:strRef>
          </c:cat>
          <c:val>
            <c:numRef>
              <c:f>Sheet3!$A$2:$B$2</c:f>
              <c:numCache>
                <c:formatCode>General</c:formatCode>
                <c:ptCount val="2"/>
                <c:pt idx="0" formatCode="#,##0">
                  <c:v>2118</c:v>
                </c:pt>
                <c:pt idx="1">
                  <c:v>474</c:v>
                </c:pt>
              </c:numCache>
            </c:numRef>
          </c:val>
          <c:extLst>
            <c:ext xmlns:c16="http://schemas.microsoft.com/office/drawing/2014/chart" uri="{C3380CC4-5D6E-409C-BE32-E72D297353CC}">
              <c16:uniqueId val="{00000000-50CD-884F-AEA8-86D7887F78C1}"/>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13819136244333094"/>
          <c:y val="0.72926009248844015"/>
          <c:w val="0.721657122405155"/>
          <c:h val="0.20735283089613832"/>
        </c:manualLayout>
      </c:layout>
      <c:overlay val="0"/>
      <c:txPr>
        <a:bodyPr/>
        <a:lstStyle/>
        <a:p>
          <a:pPr>
            <a:defRPr sz="1600"/>
          </a:pPr>
          <a:endParaRPr lang="en-US"/>
        </a:p>
      </c:txPr>
    </c:legend>
    <c:plotVisOnly val="1"/>
    <c:dispBlanksAs val="gap"/>
    <c:showDLblsOverMax val="0"/>
  </c:chart>
  <c:spPr>
    <a:solidFill>
      <a:schemeClr val="bg1">
        <a:lumMod val="75000"/>
      </a:schemeClr>
    </a:solid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2A0764-A9E4-8B4C-AD7E-B7C330759242}"/>
              </a:ext>
            </a:extLst>
          </p:cNvPr>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201BEC07-B7DA-3E42-8F79-9C1A0308883F}"/>
              </a:ext>
            </a:extLst>
          </p:cNvPr>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atin typeface="Arial" charset="0"/>
              </a:defRPr>
            </a:lvl1pPr>
          </a:lstStyle>
          <a:p>
            <a:pPr>
              <a:defRPr/>
            </a:pPr>
            <a:fld id="{81E80350-0508-6C4D-81A6-E105FE5C64CC}" type="datetimeFigureOut">
              <a:rPr lang="en-US"/>
              <a:pPr>
                <a:defRPr/>
              </a:pPr>
              <a:t>10/26/20</a:t>
            </a:fld>
            <a:endParaRPr lang="en-US"/>
          </a:p>
        </p:txBody>
      </p:sp>
      <p:sp>
        <p:nvSpPr>
          <p:cNvPr id="4" name="Footer Placeholder 3">
            <a:extLst>
              <a:ext uri="{FF2B5EF4-FFF2-40B4-BE49-F238E27FC236}">
                <a16:creationId xmlns:a16="http://schemas.microsoft.com/office/drawing/2014/main" id="{40899F73-FE4E-E64B-A23B-77F8F29A85EF}"/>
              </a:ext>
            </a:extLst>
          </p:cNvPr>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9BDE81B-B114-FE4D-930D-6EF83D7B5575}"/>
              </a:ext>
            </a:extLst>
          </p:cNvPr>
          <p:cNvSpPr>
            <a:spLocks noGrp="1"/>
          </p:cNvSpPr>
          <p:nvPr>
            <p:ph type="sldNum" sz="quarter" idx="3"/>
          </p:nvPr>
        </p:nvSpPr>
        <p:spPr>
          <a:xfrm>
            <a:off x="3978275" y="8842375"/>
            <a:ext cx="3043238"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ED86F6-0F66-4543-AFB4-03CCD58B936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B35E77-BA4B-0B4F-84A6-673E3AD0494B}"/>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F5B68C3-123D-FD4B-AEAD-664D2C76FA61}"/>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atin typeface="Arial" charset="0"/>
              </a:defRPr>
            </a:lvl1pPr>
          </a:lstStyle>
          <a:p>
            <a:pPr>
              <a:defRPr/>
            </a:pPr>
            <a:fld id="{017B5B2F-7257-634B-A71A-0ABE3585AD3D}" type="datetimeFigureOut">
              <a:rPr lang="en-US"/>
              <a:pPr>
                <a:defRPr/>
              </a:pPr>
              <a:t>10/26/20</a:t>
            </a:fld>
            <a:endParaRPr lang="en-US"/>
          </a:p>
        </p:txBody>
      </p:sp>
      <p:sp>
        <p:nvSpPr>
          <p:cNvPr id="4" name="Slide Image Placeholder 3">
            <a:extLst>
              <a:ext uri="{FF2B5EF4-FFF2-40B4-BE49-F238E27FC236}">
                <a16:creationId xmlns:a16="http://schemas.microsoft.com/office/drawing/2014/main" id="{DA26D99C-F860-5047-ABEA-7CE7D21D12F3}"/>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6F4B3A29-FA8E-E647-9D16-B67B0DA59980}"/>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7ADD990-A10B-6C4F-A44F-F82A227E325B}"/>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8ED5682-A4B5-EF4A-8651-CCB7F1BE5C38}"/>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0C1BD2D0-4702-9040-825B-DB0D132B4AE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2FB014A-5B43-AE46-B1EF-E664B13488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DC0C01D-1E7C-9740-AEE0-ED4337D0B3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345D36DE-EB06-5443-B3A1-3DDE8286BF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3D334F-3118-5D42-A0C3-4213706101D9}"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C618BA0-069B-4947-9C3B-93F6938E16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25F9423-0076-C446-834F-3B49211284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2004 there was $97 million available for water sewer development, only $34 million in 2013. </a:t>
            </a:r>
          </a:p>
          <a:p>
            <a:pPr eaLnBrk="1" hangingPunct="1">
              <a:spcBef>
                <a:spcPct val="0"/>
              </a:spcBef>
            </a:pPr>
            <a:r>
              <a:rPr lang="en-US" altLang="en-US"/>
              <a:t>The projects that have been completed were easier ones, engineering wise. The village that currently have no infrastructure are those that will be the most difficult to serve.</a:t>
            </a:r>
          </a:p>
          <a:p>
            <a:pPr eaLnBrk="1" hangingPunct="1">
              <a:spcBef>
                <a:spcPct val="0"/>
              </a:spcBef>
            </a:pPr>
            <a:r>
              <a:rPr lang="en-US" altLang="en-US"/>
              <a:t>Project costs are increasing as funding sharply decreases. For example, there is already $45 million invested in piping Kwethluk; the project should finish this summer. $65 million dollars just to start the Hooper Bay project (build plant, piped very small portion of homes”</a:t>
            </a:r>
          </a:p>
          <a:p>
            <a:pPr eaLnBrk="1" hangingPunct="1">
              <a:spcBef>
                <a:spcPct val="0"/>
              </a:spcBef>
            </a:pPr>
            <a:r>
              <a:rPr lang="en-US" altLang="en-US"/>
              <a:t>On this path no one in this room can tell me or the people that we are meant to serve that we are on the path to “kicking the honeybucket”. They will continue to be a reality of daily lives in rural Alaska for any foreseeable future. </a:t>
            </a:r>
          </a:p>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6ECE1B16-4C57-9845-BA86-72E7CE16F5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5A630F-D4A8-6641-BBAA-30A1ED04F1F0}"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F0117F6-1914-E541-9CCA-D8336E6D6F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F19E8EC-32CA-A243-9E85-6ECEA5B81B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 fabrication shop has molds for the containers. Because of this they all have to be pieced/welded together. </a:t>
            </a:r>
          </a:p>
          <a:p>
            <a:pPr eaLnBrk="1" hangingPunct="1">
              <a:spcBef>
                <a:spcPct val="0"/>
              </a:spcBef>
            </a:pPr>
            <a:r>
              <a:rPr lang="en-US" altLang="en-US"/>
              <a:t>Just for the hopper, before shipping you are looking at  least $3,250. </a:t>
            </a:r>
          </a:p>
          <a:p>
            <a:pPr eaLnBrk="1" hangingPunct="1">
              <a:spcBef>
                <a:spcPct val="0"/>
              </a:spcBef>
            </a:pPr>
            <a:r>
              <a:rPr lang="en-US" altLang="en-US"/>
              <a:t>Not a single community, housing two of the poorest census areas in the USA, in the Delta can afford this.</a:t>
            </a:r>
          </a:p>
        </p:txBody>
      </p:sp>
      <p:sp>
        <p:nvSpPr>
          <p:cNvPr id="31748" name="Slide Number Placeholder 3">
            <a:extLst>
              <a:ext uri="{FF2B5EF4-FFF2-40B4-BE49-F238E27FC236}">
                <a16:creationId xmlns:a16="http://schemas.microsoft.com/office/drawing/2014/main" id="{BC7F235F-AA72-1045-9738-EA32F03C0E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B36D07-02DE-F64D-B3EC-053B299D772A}"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AAED6D-41D1-8A44-BAD6-43EBBCD2C8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6D76A92-6FD9-6A43-B85A-9E1C2B8A76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a:t>We used to help relocate old hoppers not in use to villages in need. There really aren't any left. Village’s like KWT have seen issues in other villages and plan on keeping their hoppers as a back up for the piped system.</a:t>
            </a:r>
          </a:p>
          <a:p>
            <a:pPr>
              <a:buFontTx/>
              <a:buChar char="-"/>
            </a:pPr>
            <a:endParaRPr lang="en-US" altLang="en-US"/>
          </a:p>
          <a:p>
            <a:pPr>
              <a:buFontTx/>
              <a:buChar char="-"/>
            </a:pPr>
            <a:r>
              <a:rPr lang="en-US" altLang="en-US"/>
              <a:t>In Crooked Creek Separette toilets were installed in homes built for people whose homes were destroyed in the flood. We surveyed the homes several months after instillation. Of the 11 homes who received the toilets only 2 were actually using them. Most preferred the honeybucket as the Separette was difficult to use (especially for woman), used more energy, and the vents allowed cold air into the house. Key point here is the acceptance of a new technology.</a:t>
            </a:r>
          </a:p>
          <a:p>
            <a:pPr>
              <a:buFontTx/>
              <a:buChar char="-"/>
            </a:pPr>
            <a:endParaRPr lang="en-US" altLang="en-US"/>
          </a:p>
          <a:p>
            <a:pPr>
              <a:buFontTx/>
              <a:buChar char="-"/>
            </a:pPr>
            <a:r>
              <a:rPr lang="en-US" altLang="en-US"/>
              <a:t>-Newtok Project 2011, attached a lid to their FTH trailer and clean out bins at the home. Ran into problems with bags. Doable, but has a more complex collection schedule. </a:t>
            </a:r>
          </a:p>
          <a:p>
            <a:endParaRPr lang="en-US" altLang="en-US"/>
          </a:p>
          <a:p>
            <a:pPr>
              <a:buFontTx/>
              <a:buChar char="-"/>
            </a:pPr>
            <a:r>
              <a:rPr lang="en-US" altLang="en-US"/>
              <a:t>In places where is it feasible, people can go back to using outhouses.</a:t>
            </a:r>
          </a:p>
          <a:p>
            <a:pPr>
              <a:buFontTx/>
              <a:buChar char="-"/>
            </a:pPr>
            <a:endParaRPr lang="en-US" altLang="en-US"/>
          </a:p>
          <a:p>
            <a:pPr>
              <a:buFontTx/>
              <a:buChar char="-"/>
            </a:pPr>
            <a:r>
              <a:rPr lang="en-US" altLang="en-US"/>
              <a:t>For broken hoppers inserts can be purchased. Nomar Alaska sells inserts for $175 without shipping – 10 liners shipped to Akiachak cost $1,800. </a:t>
            </a:r>
          </a:p>
          <a:p>
            <a:endParaRPr lang="en-US" altLang="en-US"/>
          </a:p>
          <a:p>
            <a:r>
              <a:rPr lang="en-US" altLang="en-US"/>
              <a:t>The quick and easy solution we propose is that resources be allocated to build hopper equipment en mass. Building 200 units instead of 5 will drastically lower the cost. These can be stored in hub villages and with Homeland Security so they are available when there is a need. </a:t>
            </a:r>
          </a:p>
          <a:p>
            <a:endParaRPr lang="en-US" altLang="en-US"/>
          </a:p>
          <a:p>
            <a:r>
              <a:rPr lang="en-US" altLang="en-US"/>
              <a:t>They can be used at individual homes or placed in a central location around homes lacking service. </a:t>
            </a:r>
          </a:p>
          <a:p>
            <a:endParaRPr lang="en-US" altLang="en-US"/>
          </a:p>
          <a:p>
            <a:r>
              <a:rPr lang="en-US" altLang="en-US"/>
              <a:t>On the village level, ordinances about public dumping need to be created and enforced.</a:t>
            </a:r>
          </a:p>
          <a:p>
            <a:endParaRPr lang="en-US" altLang="en-US"/>
          </a:p>
          <a:p>
            <a:r>
              <a:rPr lang="en-US" altLang="en-US"/>
              <a:t>- Reiterate that we need more honeybucket collection infastructure. </a:t>
            </a:r>
          </a:p>
          <a:p>
            <a:endParaRPr lang="en-US" altLang="en-US"/>
          </a:p>
        </p:txBody>
      </p:sp>
      <p:sp>
        <p:nvSpPr>
          <p:cNvPr id="32772" name="Slide Number Placeholder 3">
            <a:extLst>
              <a:ext uri="{FF2B5EF4-FFF2-40B4-BE49-F238E27FC236}">
                <a16:creationId xmlns:a16="http://schemas.microsoft.com/office/drawing/2014/main" id="{C0F02B2F-8EDB-774E-B1B3-3558DD5697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499760-3B9D-D34E-B180-317566F99EED}"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2137A93-4512-C343-A211-6775F720F2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682CC80-6A50-AE4F-9E20-45E510DAD2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OEHE has been working with Napaskiak to rectify their water/sewer issue. Due to a lack of maintenance since their initial instillation a good amount of there FTH systems are inoperable. Problems range from broken handles, pumps frozen and broken hard wear resulting from freezing. </a:t>
            </a:r>
          </a:p>
          <a:p>
            <a:endParaRPr lang="en-US" altLang="en-US"/>
          </a:p>
          <a:p>
            <a:r>
              <a:rPr lang="en-US" altLang="en-US"/>
              <a:t>YKHC Remote Maintenance Worker (RMW), Bob White and I worked with Shorty’s Welding Shop in Bethel throughout the winter of 2013-2014 to create a prototype haul unit that could mount on to existing haul carts scattered throughout the delta. During the same period we ordered and tested numerous affordable plastic barrels by filling them with dog team waste and water at different rates, freezing them solid then emptying the frozen contents. </a:t>
            </a:r>
          </a:p>
          <a:p>
            <a:endParaRPr lang="en-US" altLang="en-US"/>
          </a:p>
          <a:p>
            <a:r>
              <a:rPr lang="en-US" altLang="en-US"/>
              <a:t>In early June, we identified homes in need and transported the equipment to the village of Napaskiak. Upon instillation, both the sewage haulers and homeowners were educated about the system and given my contact information. I have kept contact with all parties involved for feedback. As of December, no homeowners have reported spills or any other major issues. </a:t>
            </a:r>
          </a:p>
          <a:p>
            <a:endParaRPr lang="en-US" altLang="en-US"/>
          </a:p>
          <a:p>
            <a:endParaRPr lang="en-US" altLang="en-US"/>
          </a:p>
          <a:p>
            <a:endParaRPr lang="en-US" altLang="en-US"/>
          </a:p>
        </p:txBody>
      </p:sp>
      <p:sp>
        <p:nvSpPr>
          <p:cNvPr id="33796" name="Slide Number Placeholder 3">
            <a:extLst>
              <a:ext uri="{FF2B5EF4-FFF2-40B4-BE49-F238E27FC236}">
                <a16:creationId xmlns:a16="http://schemas.microsoft.com/office/drawing/2014/main" id="{BC8A2D74-5F64-C14A-A629-47590FF20E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5CED47-F185-7041-95D7-0E96A9029BD3}"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502769D-55B3-754A-977E-55F32A648B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A5F28C9-815E-AC4C-A650-21AF540DED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a:t>Lift point consideration to prevent spillage.</a:t>
            </a:r>
          </a:p>
          <a:p>
            <a:pPr>
              <a:buFontTx/>
              <a:buChar char="-"/>
            </a:pPr>
            <a:r>
              <a:rPr lang="en-US" altLang="en-US"/>
              <a:t>Can fit 55 gallon drums too</a:t>
            </a:r>
          </a:p>
          <a:p>
            <a:pPr>
              <a:buFontTx/>
              <a:buChar char="-"/>
            </a:pPr>
            <a:r>
              <a:rPr lang="en-US" altLang="en-US"/>
              <a:t>-Made in Bethel for $1500-$2000</a:t>
            </a:r>
          </a:p>
          <a:p>
            <a:pPr>
              <a:buFontTx/>
              <a:buChar char="-"/>
            </a:pPr>
            <a:r>
              <a:rPr lang="en-US" altLang="en-US"/>
              <a:t>- We are having two more built that will be modified versions. </a:t>
            </a:r>
          </a:p>
        </p:txBody>
      </p:sp>
      <p:sp>
        <p:nvSpPr>
          <p:cNvPr id="34820" name="Slide Number Placeholder 3">
            <a:extLst>
              <a:ext uri="{FF2B5EF4-FFF2-40B4-BE49-F238E27FC236}">
                <a16:creationId xmlns:a16="http://schemas.microsoft.com/office/drawing/2014/main" id="{2DC3D220-89F3-1246-87A9-F544DA629F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526F4D-6211-6D49-AE37-0A5CC9FBD233}"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BD40D5D-1C3F-594E-8668-B51043D80A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2AD9F50-14EF-754B-92CB-3B10544FE3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BA09E4A5-701C-9540-8D2F-9B136AC0E3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002E5A-7D5E-854A-B250-3BECF47F7167}"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F60BD91-EF6F-B141-B18B-AE54D8A0AF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1D96280-3589-6241-9850-8CD087133B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immediately noted that the bins are being filled too high. Just like traditional hoppers, when filled much over half way they become increasingly difficult to empty under freezing conditions. Obviously this doesn’t matter in warmer months. This results in frequent cracking. People’s natural tendency is to try and fill them up as much as possible to get more for their money.. Emptying hoppers at the proper level is the single most important operations consideration. Cost structures should reflect this.</a:t>
            </a:r>
          </a:p>
          <a:p>
            <a:endParaRPr lang="en-US" altLang="en-US"/>
          </a:p>
          <a:p>
            <a:r>
              <a:rPr lang="en-US" altLang="en-US"/>
              <a:t>While we have no absolute conclusion about the effectiveness of our system we were successful in adapting an alternative and more importantly affordable sewage collection system in a reasonable timeframe. We were successful in having a direct, positive impact on public health.  Because they are not manufactured in large numbers a single new honeybucket hopper costs upwards of $4,000 dollars before shipping. If a community already has a haul cart or can acquire one, they can equip 10-15 homes for roughly the same price as one traditional hopper. </a:t>
            </a:r>
          </a:p>
          <a:p>
            <a:endParaRPr lang="en-US" altLang="en-US"/>
          </a:p>
        </p:txBody>
      </p:sp>
      <p:sp>
        <p:nvSpPr>
          <p:cNvPr id="36868" name="Slide Number Placeholder 3">
            <a:extLst>
              <a:ext uri="{FF2B5EF4-FFF2-40B4-BE49-F238E27FC236}">
                <a16:creationId xmlns:a16="http://schemas.microsoft.com/office/drawing/2014/main" id="{E835981A-24A6-4648-8547-BB9DA9C13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0A0BEA-E2B3-5B41-BBFE-C0736F24EC77}"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C9579F2-B0FC-EF45-8FCC-C3A680EC50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A9411DDB-DC6C-CF4B-AB17-2955E44590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Another success of this project is demonstrating the effectiveness of simple solutions. The thing that really attracted me to the public health profession is that for the most part, solutions to basic sanitation are simple. In this case, people in Napaskiak didn’t have a sanitary means to dump their honeybuckets. The solution was to give them a bucket to dump into; cheap, effective and timely. </a:t>
            </a:r>
          </a:p>
          <a:p>
            <a:endParaRPr lang="en-US" altLang="en-US"/>
          </a:p>
          <a:p>
            <a:r>
              <a:rPr lang="en-US" altLang="en-US"/>
              <a:t>Success for the people that live in our harsh climate has always demanded simple and efficient solutions; the present sanitation issues are no different.  A prevailing thought process that stresses simple, effective and real time solutions needs to be the mantra of sanitation infrastructure in the future of bush Alaska. Our remote maintenance workers can attest that the newest technology do not always work best! Something that cannot be fixed with a wrench and some gumption is something we don’t need in the YK Delta. </a:t>
            </a:r>
          </a:p>
          <a:p>
            <a:endParaRPr lang="en-US" altLang="en-US"/>
          </a:p>
          <a:p>
            <a:r>
              <a:rPr lang="en-US" altLang="en-US"/>
              <a:t> In the face of dwindling resources, we need to acknowledge the failures of our prevailing system and develop solutions that fit the original residents of this land. I am by no means recommending that we revert to honeybuckets and erase the progress made in the last decades; I only advocate an open and honest discussion about the realities of life in rural Alaska and what we as professionals can do to improve them. </a:t>
            </a:r>
          </a:p>
          <a:p>
            <a:endParaRPr lang="en-US" altLang="en-US"/>
          </a:p>
        </p:txBody>
      </p:sp>
      <p:sp>
        <p:nvSpPr>
          <p:cNvPr id="37892" name="Slide Number Placeholder 3">
            <a:extLst>
              <a:ext uri="{FF2B5EF4-FFF2-40B4-BE49-F238E27FC236}">
                <a16:creationId xmlns:a16="http://schemas.microsoft.com/office/drawing/2014/main" id="{7008FFCF-9D61-EA47-8BAB-69C5C7B4B4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FEB57E-408C-A446-9041-3BECDD702F8F}" type="slidenum">
              <a:rPr lang="en-US" altLang="en-US"/>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D2B1D9C-7C35-8449-AEA8-71AE3FCDCF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1C297D1-136D-8448-A09C-AC69E8EA24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design lagoons to only take influent from a piped or FTH system. A lot of the issues that bob discussed in his presentation are happening when honeybuckets are dumped into a lagoon not meant to take bags.</a:t>
            </a:r>
          </a:p>
          <a:p>
            <a:endParaRPr lang="en-US" altLang="en-US"/>
          </a:p>
          <a:p>
            <a:r>
              <a:rPr lang="en-US" altLang="en-US"/>
              <a:t>The reality is that even in situations where communities are piped or have haul units honeybuckets are still being used. Just like we can no longer deny the need for honeybuckets, we must take into account the fact that honeybuckets are being dumped into lagoons and develop solutions.</a:t>
            </a:r>
          </a:p>
          <a:p>
            <a:endParaRPr lang="en-US" altLang="en-US"/>
          </a:p>
          <a:p>
            <a:r>
              <a:rPr lang="en-US" altLang="en-US"/>
              <a:t>- We talk about a separate cell for honeybucket waste. Some communities have had success cleaning out the bags. In the picture above, Napakiak raked the material to the shore, stood back and shot the contents with shotguns (steel shot of course) and removed all the bags.</a:t>
            </a:r>
          </a:p>
          <a:p>
            <a:endParaRPr lang="en-US" altLang="en-US"/>
          </a:p>
          <a:p>
            <a:endParaRPr lang="en-US" altLang="en-US"/>
          </a:p>
          <a:p>
            <a:r>
              <a:rPr lang="en-US" altLang="en-US"/>
              <a:t>The design of lagoons need to account for this reality. </a:t>
            </a:r>
          </a:p>
        </p:txBody>
      </p:sp>
      <p:sp>
        <p:nvSpPr>
          <p:cNvPr id="38916" name="Slide Number Placeholder 3">
            <a:extLst>
              <a:ext uri="{FF2B5EF4-FFF2-40B4-BE49-F238E27FC236}">
                <a16:creationId xmlns:a16="http://schemas.microsoft.com/office/drawing/2014/main" id="{0F74DDA4-47D2-AA4A-83A5-D2D869C21F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6840C7-0DDC-624D-9D2A-5F1D24437C1B}" type="slidenum">
              <a:rPr lang="en-US" altLang="en-US"/>
              <a:pPr eaLnBrk="1" hangingPunct="1"/>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4D8027A-540B-B04B-B898-CFA8339B0C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B848736-06F1-0F4A-9041-D2DC1D80A7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By we I don’t just mean Tony Knowles or the State, but the entire public health profession in AK. </a:t>
            </a:r>
          </a:p>
          <a:p>
            <a:endParaRPr lang="en-US" altLang="en-US"/>
          </a:p>
          <a:p>
            <a:r>
              <a:rPr lang="en-US" altLang="en-US"/>
              <a:t>Alaska ranks last amongst the States for complete plumbing. IN 2012, 99.6 percent of homes in the USA had indoor plumbing. 78% in rural Ak. </a:t>
            </a:r>
          </a:p>
        </p:txBody>
      </p:sp>
      <p:sp>
        <p:nvSpPr>
          <p:cNvPr id="22532" name="Slide Number Placeholder 3">
            <a:extLst>
              <a:ext uri="{FF2B5EF4-FFF2-40B4-BE49-F238E27FC236}">
                <a16:creationId xmlns:a16="http://schemas.microsoft.com/office/drawing/2014/main" id="{9BA06340-08B0-6949-BCCC-0ECCF56B9C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081662-DEE5-5345-8CFE-F8BEB055B584}" type="slidenum">
              <a:rPr lang="en-US" altLang="en-US"/>
              <a:pPr eaLnBrk="1" hangingPunct="1"/>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E70B313-44FA-9A44-92A8-8A7F4079B5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E0C323-4F80-154A-998C-71D2B98C7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Every year, in March, the EHOs contact all of the water/sewer utilities in the YK Delta to get a snapshot count of how many people are receiving service. </a:t>
            </a:r>
          </a:p>
          <a:p>
            <a:endParaRPr lang="en-US" altLang="en-US"/>
          </a:p>
          <a:p>
            <a:r>
              <a:rPr lang="en-US" altLang="en-US"/>
              <a:t>45% in 2013, 45 % in 2012, 46% in 2011 – These are the normal conditions.</a:t>
            </a:r>
          </a:p>
          <a:p>
            <a:endParaRPr lang="en-US" altLang="en-US"/>
          </a:p>
        </p:txBody>
      </p:sp>
      <p:sp>
        <p:nvSpPr>
          <p:cNvPr id="23556" name="Slide Number Placeholder 3">
            <a:extLst>
              <a:ext uri="{FF2B5EF4-FFF2-40B4-BE49-F238E27FC236}">
                <a16:creationId xmlns:a16="http://schemas.microsoft.com/office/drawing/2014/main" id="{99BC411B-C769-4F45-9E70-D49B47D6C6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F2F3D3-CC4F-A542-8C09-770405D0EEEF}" type="slidenum">
              <a:rPr lang="en-US" altLang="en-US"/>
              <a:pPr eaLnBrk="1" hangingPunct="1"/>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EF3292F-40DD-CC4D-9656-EEE56923A1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4797E6B-B4B4-2A40-983D-FAD2CEC696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29% of homes in the YK Delta that don’t have water/sewer service have system installed. </a:t>
            </a:r>
          </a:p>
        </p:txBody>
      </p:sp>
      <p:sp>
        <p:nvSpPr>
          <p:cNvPr id="24580" name="Slide Number Placeholder 3">
            <a:extLst>
              <a:ext uri="{FF2B5EF4-FFF2-40B4-BE49-F238E27FC236}">
                <a16:creationId xmlns:a16="http://schemas.microsoft.com/office/drawing/2014/main" id="{36264E96-873D-164C-B0B5-9461A331BB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3A9E49-2719-1D4A-975D-A1F221B9AF70}" type="slidenum">
              <a:rPr lang="en-US" altLang="en-US"/>
              <a:pPr eaLnBrk="1" hangingPunct="1"/>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42529DD-81C5-C44A-AB75-197388B5F6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7F1A91B-D20E-8D40-959D-88DFB0FC8A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Reasons for failure – Maintenance, Freezing problems are common during winter, in home freeze-ups, non-payment (obviously there is nothing we can do about non-payment but this is a continual undeniable issue)</a:t>
            </a:r>
          </a:p>
          <a:p>
            <a:pPr eaLnBrk="1" hangingPunct="1">
              <a:spcBef>
                <a:spcPct val="0"/>
              </a:spcBef>
            </a:pPr>
            <a:endParaRPr lang="en-US" altLang="en-US"/>
          </a:p>
          <a:p>
            <a:pPr eaLnBrk="1" hangingPunct="1">
              <a:spcBef>
                <a:spcPct val="0"/>
              </a:spcBef>
            </a:pPr>
            <a:r>
              <a:rPr lang="en-US" altLang="en-US"/>
              <a:t>Napaskiak – Co-Water systems were installed in 2007. No maintenance plan was ever established. In 2014, most of the systems have problems, a large portion of the community are not using them at all. We went in a surveyed all the homes. Issues range from breakages due to freezing, pump issues, instillation and toilet problems. There are no supplies in the village and nobody trained to work on the systems. The toilets are obsolete and parts cannot be ordered. There is no working HB equipment in the village. Most people that didn’t have plumbing were dumping around the village. Health Aides have shared that homes without sewage disposal are seen more frequently for skin infections and Gastrointestinal illness.</a:t>
            </a:r>
          </a:p>
          <a:p>
            <a:pPr eaLnBrk="1" hangingPunct="1">
              <a:spcBef>
                <a:spcPct val="0"/>
              </a:spcBef>
            </a:pPr>
            <a:endParaRPr lang="en-US" altLang="en-US"/>
          </a:p>
          <a:p>
            <a:pPr eaLnBrk="1" hangingPunct="1">
              <a:spcBef>
                <a:spcPct val="0"/>
              </a:spcBef>
            </a:pPr>
            <a:r>
              <a:rPr lang="en-US" altLang="en-US"/>
              <a:t>Mountain Village- Every year in the winter months the aquifer that supplies the MV wells dries up. With no water pumps consistently burn out leading to freeze ups and breaks throughout the system. These occur in mainlines and on home service lines. MV does not have the resources to fix the piped system plagued with problems. WPOs spend most of their time trying to locate and fix leaks and freeze ups. When the aquifer runs dry they pump directly out of the silt heavy yukon river, creating clogs and additional freeze-ups/breaks.  This has created a situation where they don’t have time for daily plant operations, compounding the problem. </a:t>
            </a:r>
          </a:p>
          <a:p>
            <a:pPr eaLnBrk="1" hangingPunct="1">
              <a:spcBef>
                <a:spcPct val="0"/>
              </a:spcBef>
            </a:pPr>
            <a:endParaRPr lang="en-US" altLang="en-US"/>
          </a:p>
          <a:p>
            <a:pPr eaLnBrk="1" hangingPunct="1">
              <a:spcBef>
                <a:spcPct val="0"/>
              </a:spcBef>
            </a:pPr>
            <a:r>
              <a:rPr lang="en-US" altLang="en-US"/>
              <a:t>Still a small portion of the total # of homes. The 1,600 that never had service are in need of new honey buckets as well. </a:t>
            </a:r>
          </a:p>
        </p:txBody>
      </p:sp>
      <p:sp>
        <p:nvSpPr>
          <p:cNvPr id="25604" name="Slide Number Placeholder 3">
            <a:extLst>
              <a:ext uri="{FF2B5EF4-FFF2-40B4-BE49-F238E27FC236}">
                <a16:creationId xmlns:a16="http://schemas.microsoft.com/office/drawing/2014/main" id="{BFA025E7-8262-2444-8CE1-C9460E4B45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BEEC90-9C44-8A4B-8C54-B6AACE4A76C2}"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FEE8601-6F84-C548-B571-5B55B75A48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971C297-A5BE-CA4E-9B76-BFFA21A087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US" altLang="en-US"/>
              <a:t>Public dumping has become and inevitable outcome of this lack of available honeybucket deposit points. In many cases, these people are elderly or do not have a means of transportation to haul their sewage to lagoons situated outside most communities.  We all know this lends itself to an increase of infectious disease transmission and can lower the collective emotional wellbeing of a community. It is important to remember that in these small communities most of the dumping is happening on public so these sights are constantly in view. </a:t>
            </a:r>
          </a:p>
          <a:p>
            <a:pPr defTabSz="931863"/>
            <a:endParaRPr lang="en-US" altLang="en-US"/>
          </a:p>
          <a:p>
            <a:pPr defTabSz="931863"/>
            <a:endParaRPr lang="en-US" altLang="en-US"/>
          </a:p>
          <a:p>
            <a:pPr defTabSz="931863"/>
            <a:r>
              <a:rPr lang="en-US" altLang="en-US"/>
              <a:t>Top pictures, old bunker site that should be closed off. Right in the middle of town, with no options people continue to use them and dump around the area. In spring thaw this area fills with water. Notice all the bagged waste. This is an issue in Lagoons. Most of the lagoons in our area littered with bagged waste. It is the suggested means of using a honeybucket, think, it happened one summer dvd. Design of lagoons need to account for this.</a:t>
            </a:r>
          </a:p>
          <a:p>
            <a:pPr defTabSz="931863"/>
            <a:endParaRPr lang="en-US" altLang="en-US"/>
          </a:p>
          <a:p>
            <a:pPr defTabSz="931863"/>
            <a:r>
              <a:rPr lang="en-US" altLang="en-US"/>
              <a:t>Bottom – I assure you this hopper is sitting in the same place full today. The site around this hopper became a dumpsite for 4 homes around it.</a:t>
            </a:r>
          </a:p>
        </p:txBody>
      </p:sp>
      <p:sp>
        <p:nvSpPr>
          <p:cNvPr id="26628" name="Slide Number Placeholder 3">
            <a:extLst>
              <a:ext uri="{FF2B5EF4-FFF2-40B4-BE49-F238E27FC236}">
                <a16:creationId xmlns:a16="http://schemas.microsoft.com/office/drawing/2014/main" id="{A48E619B-7210-3749-921C-EA9E3DDE4E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F0D1AF-54C9-DC45-91A1-DB739600F1A9}"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6AAD11-246F-B34B-952B-0C4D10C44A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3BDB2CB-0A03-DA4A-83F5-F617F991F2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762B13A6-FECE-E548-8B38-72970A9060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468AA0-71A6-DB4A-9D5B-DAA0C06E93F7}"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A6A82A0-113B-B24C-AF68-122892DE0F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A69A207-B4F4-F249-AF00-68AC551CF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Slough in a coastal community. People dump in and sewage goes out into the river @ high tide. Full of waste/debris at low tide. </a:t>
            </a:r>
          </a:p>
          <a:p>
            <a:pPr eaLnBrk="1" hangingPunct="1">
              <a:spcBef>
                <a:spcPct val="0"/>
              </a:spcBef>
            </a:pPr>
            <a:endParaRPr lang="en-US" altLang="en-US"/>
          </a:p>
          <a:p>
            <a:pPr eaLnBrk="1" hangingPunct="1">
              <a:spcBef>
                <a:spcPct val="0"/>
              </a:spcBef>
            </a:pPr>
            <a:r>
              <a:rPr lang="en-US" altLang="en-US"/>
              <a:t>Someone's dump area immediately outside of a village center. </a:t>
            </a:r>
          </a:p>
          <a:p>
            <a:pPr eaLnBrk="1" hangingPunct="1">
              <a:spcBef>
                <a:spcPct val="0"/>
              </a:spcBef>
            </a:pPr>
            <a:endParaRPr lang="en-US" altLang="en-US"/>
          </a:p>
          <a:p>
            <a:pPr eaLnBrk="1" hangingPunct="1">
              <a:spcBef>
                <a:spcPct val="0"/>
              </a:spcBef>
            </a:pPr>
            <a:r>
              <a:rPr lang="en-US" altLang="en-US"/>
              <a:t>People using old oil drums. In this community full ones are hauled to the lagoon and dumped the next spring. Many homes have several full ones. They are also hauled on a sled. There is a lot of spilling in this process. </a:t>
            </a:r>
          </a:p>
        </p:txBody>
      </p:sp>
      <p:sp>
        <p:nvSpPr>
          <p:cNvPr id="28676" name="Slide Number Placeholder 3">
            <a:extLst>
              <a:ext uri="{FF2B5EF4-FFF2-40B4-BE49-F238E27FC236}">
                <a16:creationId xmlns:a16="http://schemas.microsoft.com/office/drawing/2014/main" id="{31375E7F-F989-804F-8AEA-1D6B314FD8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0E897C-4F37-A243-8FB1-A21980C81E82}"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EFF5765-95AD-264C-AE79-13DB9D5397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9FD534C-F7E0-1A40-ABAF-03B41EC59E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Nearly every spring thaw and fall during costal storms that require short term sewage disposal solutions. With more water in the ocean and warmer fall and winter temps we are seeing frequent storm surges along the coast and flooding on the river systems.</a:t>
            </a:r>
          </a:p>
          <a:p>
            <a:pPr eaLnBrk="1" hangingPunct="1"/>
            <a:r>
              <a:rPr lang="en-US" altLang="en-US"/>
              <a:t>	- 2009 Crooked Creek – All of the outhouses on the shore were wiped out by the flood. After the 	waters receded people were sharing the few remaining outhouses, using honeybuckets and 	dumping in the river, in other outhouses or self-hauling to the lagoon. After the river cleared 	OEHE went to Chuathbaluk by boat and brought several old hoppers to Crooked.</a:t>
            </a:r>
          </a:p>
          <a:p>
            <a:pPr eaLnBrk="1" hangingPunct="1"/>
            <a:r>
              <a:rPr lang="en-US" altLang="en-US"/>
              <a:t>		The community asked for emergency hoppers from ANTHC. They arrived onsite 2 		years later and remain on the runway. An illistration of how long it takes to get 			these out to the village.</a:t>
            </a:r>
          </a:p>
          <a:p>
            <a:pPr eaLnBrk="1" hangingPunct="1"/>
            <a:r>
              <a:rPr lang="en-US" altLang="en-US"/>
              <a:t>	- 2013 Kotlik, Emmo, Alakanuk, Tununak, Newtok – A fall storm surge wiped out loop three in 	Kotlik. This loop served the majority of homes in the village. Despite work on the system in 	the 	summer  of 	2014, much of the loop is still not fixed. 	There are only a handful of 	hoppers available. Most people are using metal 55 gallon drums. Obviously, these are very 	difficult to dump. They are moved by a snowmachine sled and don’t have lids. Very 	prone to spilling. Many people have several full ones 	outside of their home which 	they dump 	when the weather warms up.</a:t>
            </a:r>
          </a:p>
          <a:p>
            <a:pPr eaLnBrk="1" hangingPunct="1"/>
            <a:endParaRPr lang="en-US" altLang="en-US"/>
          </a:p>
        </p:txBody>
      </p:sp>
      <p:sp>
        <p:nvSpPr>
          <p:cNvPr id="29700" name="Slide Number Placeholder 3">
            <a:extLst>
              <a:ext uri="{FF2B5EF4-FFF2-40B4-BE49-F238E27FC236}">
                <a16:creationId xmlns:a16="http://schemas.microsoft.com/office/drawing/2014/main" id="{9F863884-FF7C-B54D-B90A-4343C2FE17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B1F038-38B4-614B-B90C-1FD76724763D}"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23A2F0B-43D7-824D-A091-A861A20D56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F73ED4-5B45-7142-8775-6DEED6C158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B5068E-C725-F746-916A-820071264D8E}"/>
              </a:ext>
            </a:extLst>
          </p:cNvPr>
          <p:cNvSpPr>
            <a:spLocks noGrp="1" noChangeArrowheads="1"/>
          </p:cNvSpPr>
          <p:nvPr>
            <p:ph type="sldNum" sz="quarter" idx="12"/>
          </p:nvPr>
        </p:nvSpPr>
        <p:spPr>
          <a:ln/>
        </p:spPr>
        <p:txBody>
          <a:bodyPr/>
          <a:lstStyle>
            <a:lvl1pPr>
              <a:defRPr/>
            </a:lvl1pPr>
          </a:lstStyle>
          <a:p>
            <a:fld id="{23341083-7951-E049-BF9F-F43F7AEDE10F}" type="slidenum">
              <a:rPr lang="en-US" altLang="en-US"/>
              <a:pPr/>
              <a:t>‹#›</a:t>
            </a:fld>
            <a:endParaRPr lang="en-US" altLang="en-US"/>
          </a:p>
        </p:txBody>
      </p:sp>
    </p:spTree>
    <p:extLst>
      <p:ext uri="{BB962C8B-B14F-4D97-AF65-F5344CB8AC3E}">
        <p14:creationId xmlns:p14="http://schemas.microsoft.com/office/powerpoint/2010/main" val="1315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6067B5-0D0C-3540-A0AB-864B493BC9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FC5A33-19DD-5342-B2A3-28A4A533C1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356225-FA2F-8E4B-968C-AF78DFE47C24}"/>
              </a:ext>
            </a:extLst>
          </p:cNvPr>
          <p:cNvSpPr>
            <a:spLocks noGrp="1" noChangeArrowheads="1"/>
          </p:cNvSpPr>
          <p:nvPr>
            <p:ph type="sldNum" sz="quarter" idx="12"/>
          </p:nvPr>
        </p:nvSpPr>
        <p:spPr>
          <a:ln/>
        </p:spPr>
        <p:txBody>
          <a:bodyPr/>
          <a:lstStyle>
            <a:lvl1pPr>
              <a:defRPr/>
            </a:lvl1pPr>
          </a:lstStyle>
          <a:p>
            <a:fld id="{500C473F-C61D-DD4D-A2E4-80A60E091F88}" type="slidenum">
              <a:rPr lang="en-US" altLang="en-US"/>
              <a:pPr/>
              <a:t>‹#›</a:t>
            </a:fld>
            <a:endParaRPr lang="en-US" altLang="en-US"/>
          </a:p>
        </p:txBody>
      </p:sp>
    </p:spTree>
    <p:extLst>
      <p:ext uri="{BB962C8B-B14F-4D97-AF65-F5344CB8AC3E}">
        <p14:creationId xmlns:p14="http://schemas.microsoft.com/office/powerpoint/2010/main" val="243527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FA13F3-0D3E-5B44-BAD0-3289521C7D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25875A-5777-7B45-A119-4B86DE76B2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FC4869-243A-5C44-BE3C-44FF69AAC992}"/>
              </a:ext>
            </a:extLst>
          </p:cNvPr>
          <p:cNvSpPr>
            <a:spLocks noGrp="1" noChangeArrowheads="1"/>
          </p:cNvSpPr>
          <p:nvPr>
            <p:ph type="sldNum" sz="quarter" idx="12"/>
          </p:nvPr>
        </p:nvSpPr>
        <p:spPr>
          <a:ln/>
        </p:spPr>
        <p:txBody>
          <a:bodyPr/>
          <a:lstStyle>
            <a:lvl1pPr>
              <a:defRPr/>
            </a:lvl1pPr>
          </a:lstStyle>
          <a:p>
            <a:fld id="{21B8513B-49F9-0E4F-8167-58346C5708F9}" type="slidenum">
              <a:rPr lang="en-US" altLang="en-US"/>
              <a:pPr/>
              <a:t>‹#›</a:t>
            </a:fld>
            <a:endParaRPr lang="en-US" altLang="en-US"/>
          </a:p>
        </p:txBody>
      </p:sp>
    </p:spTree>
    <p:extLst>
      <p:ext uri="{BB962C8B-B14F-4D97-AF65-F5344CB8AC3E}">
        <p14:creationId xmlns:p14="http://schemas.microsoft.com/office/powerpoint/2010/main" val="69684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C085E9-62F9-A945-8AA5-D9C2E9B93A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591399-1BD6-8C40-9535-C18A24E2AF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F3E32B-5BDB-6349-A43C-AE5C8990E153}"/>
              </a:ext>
            </a:extLst>
          </p:cNvPr>
          <p:cNvSpPr>
            <a:spLocks noGrp="1" noChangeArrowheads="1"/>
          </p:cNvSpPr>
          <p:nvPr>
            <p:ph type="sldNum" sz="quarter" idx="12"/>
          </p:nvPr>
        </p:nvSpPr>
        <p:spPr>
          <a:ln/>
        </p:spPr>
        <p:txBody>
          <a:bodyPr/>
          <a:lstStyle>
            <a:lvl1pPr>
              <a:defRPr/>
            </a:lvl1pPr>
          </a:lstStyle>
          <a:p>
            <a:fld id="{27C74C9B-D703-DF4E-A00D-B78A1CDF109D}" type="slidenum">
              <a:rPr lang="en-US" altLang="en-US"/>
              <a:pPr/>
              <a:t>‹#›</a:t>
            </a:fld>
            <a:endParaRPr lang="en-US" altLang="en-US"/>
          </a:p>
        </p:txBody>
      </p:sp>
    </p:spTree>
    <p:extLst>
      <p:ext uri="{BB962C8B-B14F-4D97-AF65-F5344CB8AC3E}">
        <p14:creationId xmlns:p14="http://schemas.microsoft.com/office/powerpoint/2010/main" val="429117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E96F1AB-75A9-8E44-80E4-FF34C60326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7077B2-30A4-5044-A7EE-BBCBB835B1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6A9B79-906A-F944-A767-49EEB99DDF53}"/>
              </a:ext>
            </a:extLst>
          </p:cNvPr>
          <p:cNvSpPr>
            <a:spLocks noGrp="1" noChangeArrowheads="1"/>
          </p:cNvSpPr>
          <p:nvPr>
            <p:ph type="sldNum" sz="quarter" idx="12"/>
          </p:nvPr>
        </p:nvSpPr>
        <p:spPr>
          <a:ln/>
        </p:spPr>
        <p:txBody>
          <a:bodyPr/>
          <a:lstStyle>
            <a:lvl1pPr>
              <a:defRPr/>
            </a:lvl1pPr>
          </a:lstStyle>
          <a:p>
            <a:fld id="{4FEE3F52-5177-5349-BC49-1024B5CFD16A}" type="slidenum">
              <a:rPr lang="en-US" altLang="en-US"/>
              <a:pPr/>
              <a:t>‹#›</a:t>
            </a:fld>
            <a:endParaRPr lang="en-US" altLang="en-US"/>
          </a:p>
        </p:txBody>
      </p:sp>
    </p:spTree>
    <p:extLst>
      <p:ext uri="{BB962C8B-B14F-4D97-AF65-F5344CB8AC3E}">
        <p14:creationId xmlns:p14="http://schemas.microsoft.com/office/powerpoint/2010/main" val="195999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6D1AE5A-DBAD-9B4B-9EE1-82C8A5A14B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57FED5-9AFE-4C42-A516-BEE0CB0241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2465ED-32E1-3649-AA47-53FB993D6623}"/>
              </a:ext>
            </a:extLst>
          </p:cNvPr>
          <p:cNvSpPr>
            <a:spLocks noGrp="1" noChangeArrowheads="1"/>
          </p:cNvSpPr>
          <p:nvPr>
            <p:ph type="sldNum" sz="quarter" idx="12"/>
          </p:nvPr>
        </p:nvSpPr>
        <p:spPr>
          <a:ln/>
        </p:spPr>
        <p:txBody>
          <a:bodyPr/>
          <a:lstStyle>
            <a:lvl1pPr>
              <a:defRPr/>
            </a:lvl1pPr>
          </a:lstStyle>
          <a:p>
            <a:fld id="{AFE22C7B-CD91-C94F-8838-C5EA32F94165}" type="slidenum">
              <a:rPr lang="en-US" altLang="en-US"/>
              <a:pPr/>
              <a:t>‹#›</a:t>
            </a:fld>
            <a:endParaRPr lang="en-US" altLang="en-US"/>
          </a:p>
        </p:txBody>
      </p:sp>
    </p:spTree>
    <p:extLst>
      <p:ext uri="{BB962C8B-B14F-4D97-AF65-F5344CB8AC3E}">
        <p14:creationId xmlns:p14="http://schemas.microsoft.com/office/powerpoint/2010/main" val="330697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8653C79-F09D-3546-9188-B8EC2E0838F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0D2380A-6BDB-0B41-ACD7-43A27A0885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7A2940-27F0-C342-B101-28A0A9DDCF43}"/>
              </a:ext>
            </a:extLst>
          </p:cNvPr>
          <p:cNvSpPr>
            <a:spLocks noGrp="1" noChangeArrowheads="1"/>
          </p:cNvSpPr>
          <p:nvPr>
            <p:ph type="sldNum" sz="quarter" idx="12"/>
          </p:nvPr>
        </p:nvSpPr>
        <p:spPr>
          <a:ln/>
        </p:spPr>
        <p:txBody>
          <a:bodyPr/>
          <a:lstStyle>
            <a:lvl1pPr>
              <a:defRPr/>
            </a:lvl1pPr>
          </a:lstStyle>
          <a:p>
            <a:fld id="{AEA278D9-1FFB-014D-AE4F-DC3F42564CCE}" type="slidenum">
              <a:rPr lang="en-US" altLang="en-US"/>
              <a:pPr/>
              <a:t>‹#›</a:t>
            </a:fld>
            <a:endParaRPr lang="en-US" altLang="en-US"/>
          </a:p>
        </p:txBody>
      </p:sp>
    </p:spTree>
    <p:extLst>
      <p:ext uri="{BB962C8B-B14F-4D97-AF65-F5344CB8AC3E}">
        <p14:creationId xmlns:p14="http://schemas.microsoft.com/office/powerpoint/2010/main" val="3560115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1858DE6-3C47-8445-BCFF-176259D6AC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BDE64BB-38CA-5348-B0B6-14D998AE12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7D4754F-CDF7-0F4E-8C20-BBD85CC9AAFC}"/>
              </a:ext>
            </a:extLst>
          </p:cNvPr>
          <p:cNvSpPr>
            <a:spLocks noGrp="1" noChangeArrowheads="1"/>
          </p:cNvSpPr>
          <p:nvPr>
            <p:ph type="sldNum" sz="quarter" idx="12"/>
          </p:nvPr>
        </p:nvSpPr>
        <p:spPr>
          <a:ln/>
        </p:spPr>
        <p:txBody>
          <a:bodyPr/>
          <a:lstStyle>
            <a:lvl1pPr>
              <a:defRPr/>
            </a:lvl1pPr>
          </a:lstStyle>
          <a:p>
            <a:fld id="{B5E3A402-CC79-E44D-ACCB-BA24E3634838}" type="slidenum">
              <a:rPr lang="en-US" altLang="en-US"/>
              <a:pPr/>
              <a:t>‹#›</a:t>
            </a:fld>
            <a:endParaRPr lang="en-US" altLang="en-US"/>
          </a:p>
        </p:txBody>
      </p:sp>
    </p:spTree>
    <p:extLst>
      <p:ext uri="{BB962C8B-B14F-4D97-AF65-F5344CB8AC3E}">
        <p14:creationId xmlns:p14="http://schemas.microsoft.com/office/powerpoint/2010/main" val="129911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5B381BF-703F-A84D-908F-B559CBA9E8D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7F3A668-9BB7-D04B-A635-12E5D0E45A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1AAD9A0-3990-FE45-94DD-C74BACE856EA}"/>
              </a:ext>
            </a:extLst>
          </p:cNvPr>
          <p:cNvSpPr>
            <a:spLocks noGrp="1" noChangeArrowheads="1"/>
          </p:cNvSpPr>
          <p:nvPr>
            <p:ph type="sldNum" sz="quarter" idx="12"/>
          </p:nvPr>
        </p:nvSpPr>
        <p:spPr>
          <a:ln/>
        </p:spPr>
        <p:txBody>
          <a:bodyPr/>
          <a:lstStyle>
            <a:lvl1pPr>
              <a:defRPr/>
            </a:lvl1pPr>
          </a:lstStyle>
          <a:p>
            <a:fld id="{D5F3C7F4-3800-BB4E-9871-9009FFABF53B}" type="slidenum">
              <a:rPr lang="en-US" altLang="en-US"/>
              <a:pPr/>
              <a:t>‹#›</a:t>
            </a:fld>
            <a:endParaRPr lang="en-US" altLang="en-US"/>
          </a:p>
        </p:txBody>
      </p:sp>
    </p:spTree>
    <p:extLst>
      <p:ext uri="{BB962C8B-B14F-4D97-AF65-F5344CB8AC3E}">
        <p14:creationId xmlns:p14="http://schemas.microsoft.com/office/powerpoint/2010/main" val="83374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3DDA3AE-EFCE-B741-A126-0FE58E65EF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9D9008-1CFE-FB47-AE94-6D954A7DD1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3B5F16-B10A-1345-B7D8-EA765B236065}"/>
              </a:ext>
            </a:extLst>
          </p:cNvPr>
          <p:cNvSpPr>
            <a:spLocks noGrp="1" noChangeArrowheads="1"/>
          </p:cNvSpPr>
          <p:nvPr>
            <p:ph type="sldNum" sz="quarter" idx="12"/>
          </p:nvPr>
        </p:nvSpPr>
        <p:spPr>
          <a:ln/>
        </p:spPr>
        <p:txBody>
          <a:bodyPr/>
          <a:lstStyle>
            <a:lvl1pPr>
              <a:defRPr/>
            </a:lvl1pPr>
          </a:lstStyle>
          <a:p>
            <a:fld id="{F7D67855-AE72-AB42-AB25-3B982345B153}" type="slidenum">
              <a:rPr lang="en-US" altLang="en-US"/>
              <a:pPr/>
              <a:t>‹#›</a:t>
            </a:fld>
            <a:endParaRPr lang="en-US" altLang="en-US"/>
          </a:p>
        </p:txBody>
      </p:sp>
    </p:spTree>
    <p:extLst>
      <p:ext uri="{BB962C8B-B14F-4D97-AF65-F5344CB8AC3E}">
        <p14:creationId xmlns:p14="http://schemas.microsoft.com/office/powerpoint/2010/main" val="424119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46C3D98-D040-1A40-A36D-791EAD8B00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C6A026-2E78-1C47-97C8-56069B0A56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916E30-B7F5-844A-A7A6-ED8BE339D99E}"/>
              </a:ext>
            </a:extLst>
          </p:cNvPr>
          <p:cNvSpPr>
            <a:spLocks noGrp="1" noChangeArrowheads="1"/>
          </p:cNvSpPr>
          <p:nvPr>
            <p:ph type="sldNum" sz="quarter" idx="12"/>
          </p:nvPr>
        </p:nvSpPr>
        <p:spPr>
          <a:ln/>
        </p:spPr>
        <p:txBody>
          <a:bodyPr/>
          <a:lstStyle>
            <a:lvl1pPr>
              <a:defRPr/>
            </a:lvl1pPr>
          </a:lstStyle>
          <a:p>
            <a:fld id="{93C1FA83-B5B5-9D4C-B347-99F6929465C2}" type="slidenum">
              <a:rPr lang="en-US" altLang="en-US"/>
              <a:pPr/>
              <a:t>‹#›</a:t>
            </a:fld>
            <a:endParaRPr lang="en-US" altLang="en-US"/>
          </a:p>
        </p:txBody>
      </p:sp>
    </p:spTree>
    <p:extLst>
      <p:ext uri="{BB962C8B-B14F-4D97-AF65-F5344CB8AC3E}">
        <p14:creationId xmlns:p14="http://schemas.microsoft.com/office/powerpoint/2010/main" val="17578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6330642-E610-6B45-9486-0BEC32F61EF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E21DB52-B0EA-0E49-85D8-A4616943621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AE37E4D-738B-B747-9721-EB4B61E8343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D3DD5A19-65F0-214A-A90C-11EFA3B8EF3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BAAAF828-3A27-6C48-93AA-0297135F86F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F681A64C-7E0B-A040-9EC9-A730E9026C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6034564-50AA-1C4E-897A-57DD200EB11C}"/>
              </a:ext>
            </a:extLst>
          </p:cNvPr>
          <p:cNvSpPr>
            <a:spLocks noGrp="1" noChangeArrowheads="1"/>
          </p:cNvSpPr>
          <p:nvPr>
            <p:ph type="ctrTitle"/>
          </p:nvPr>
        </p:nvSpPr>
        <p:spPr>
          <a:xfrm>
            <a:off x="457200" y="457200"/>
            <a:ext cx="7772400" cy="1470025"/>
          </a:xfrm>
        </p:spPr>
        <p:txBody>
          <a:bodyPr/>
          <a:lstStyle/>
          <a:p>
            <a:pPr eaLnBrk="1" hangingPunct="1"/>
            <a:r>
              <a:rPr lang="en-US" altLang="en-US"/>
              <a:t>Honeybuckets: A Long Way From the Museum</a:t>
            </a:r>
            <a:br>
              <a:rPr lang="en-US" altLang="en-US"/>
            </a:br>
            <a:endParaRPr lang="en-US" altLang="en-US"/>
          </a:p>
        </p:txBody>
      </p:sp>
      <p:sp>
        <p:nvSpPr>
          <p:cNvPr id="2051" name="Rectangle 3">
            <a:extLst>
              <a:ext uri="{FF2B5EF4-FFF2-40B4-BE49-F238E27FC236}">
                <a16:creationId xmlns:a16="http://schemas.microsoft.com/office/drawing/2014/main" id="{2F6F7D48-D46A-3046-A1B6-CE1E0ED5310F}"/>
              </a:ext>
            </a:extLst>
          </p:cNvPr>
          <p:cNvSpPr>
            <a:spLocks noGrp="1" noChangeArrowheads="1"/>
          </p:cNvSpPr>
          <p:nvPr>
            <p:ph type="subTitle" idx="1"/>
          </p:nvPr>
        </p:nvSpPr>
        <p:spPr/>
        <p:txBody>
          <a:bodyPr/>
          <a:lstStyle/>
          <a:p>
            <a:pPr eaLnBrk="1" hangingPunct="1"/>
            <a:endParaRPr lang="en-US" altLang="en-US"/>
          </a:p>
        </p:txBody>
      </p:sp>
      <p:pic>
        <p:nvPicPr>
          <p:cNvPr id="2052" name="Picture 5" descr="http://www.adn.com/sites/default/files/styles/ad_slideshow_wide/public/images/topic/rural-alaska/img-8375.jpg?itok=NhhQYOWa">
            <a:extLst>
              <a:ext uri="{FF2B5EF4-FFF2-40B4-BE49-F238E27FC236}">
                <a16:creationId xmlns:a16="http://schemas.microsoft.com/office/drawing/2014/main" id="{089B85F7-04D2-034F-94FD-A5EDC1AD0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45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4">
            <a:extLst>
              <a:ext uri="{FF2B5EF4-FFF2-40B4-BE49-F238E27FC236}">
                <a16:creationId xmlns:a16="http://schemas.microsoft.com/office/drawing/2014/main" id="{350AB0CC-12B3-544C-8950-C7CCFA7AC4BD}"/>
              </a:ext>
            </a:extLst>
          </p:cNvPr>
          <p:cNvSpPr txBox="1">
            <a:spLocks noChangeArrowheads="1"/>
          </p:cNvSpPr>
          <p:nvPr/>
        </p:nvSpPr>
        <p:spPr bwMode="auto">
          <a:xfrm>
            <a:off x="228600" y="6172200"/>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Brian Berube </a:t>
            </a:r>
          </a:p>
          <a:p>
            <a:pPr eaLnBrk="1" hangingPunct="1"/>
            <a:r>
              <a:rPr lang="en-US" altLang="en-US">
                <a:solidFill>
                  <a:schemeClr val="bg1"/>
                </a:solidFill>
              </a:rPr>
              <a:t>YKHC Office of Environmental Health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948176E-727C-8B44-992C-1D2787747CB7}"/>
              </a:ext>
            </a:extLst>
          </p:cNvPr>
          <p:cNvSpPr>
            <a:spLocks noGrp="1"/>
          </p:cNvSpPr>
          <p:nvPr>
            <p:ph type="title"/>
          </p:nvPr>
        </p:nvSpPr>
        <p:spPr/>
        <p:txBody>
          <a:bodyPr/>
          <a:lstStyle/>
          <a:p>
            <a:r>
              <a:rPr lang="en-US" altLang="en-US"/>
              <a:t>A Long Ways From the Museum</a:t>
            </a:r>
          </a:p>
        </p:txBody>
      </p:sp>
      <p:sp>
        <p:nvSpPr>
          <p:cNvPr id="11267" name="Content Placeholder 2">
            <a:extLst>
              <a:ext uri="{FF2B5EF4-FFF2-40B4-BE49-F238E27FC236}">
                <a16:creationId xmlns:a16="http://schemas.microsoft.com/office/drawing/2014/main" id="{7578EB0C-8B77-9741-AE3A-78B50B78DF86}"/>
              </a:ext>
            </a:extLst>
          </p:cNvPr>
          <p:cNvSpPr>
            <a:spLocks noGrp="1"/>
          </p:cNvSpPr>
          <p:nvPr>
            <p:ph idx="1"/>
          </p:nvPr>
        </p:nvSpPr>
        <p:spPr/>
        <p:txBody>
          <a:bodyPr/>
          <a:lstStyle/>
          <a:p>
            <a:r>
              <a:rPr lang="en-US" altLang="en-US"/>
              <a:t>Honeybuckets are not “going to the museum” any time soon.</a:t>
            </a:r>
          </a:p>
          <a:p>
            <a:r>
              <a:rPr lang="en-US" altLang="en-US"/>
              <a:t>Disparity between available funding and estimated need to address critical health need is $667.2 million dollars and growing. </a:t>
            </a:r>
          </a:p>
          <a:p>
            <a:r>
              <a:rPr lang="en-US" altLang="en-US"/>
              <a:t>Far less money coming into the system.</a:t>
            </a:r>
          </a:p>
          <a:p>
            <a:r>
              <a:rPr lang="en-US" altLang="en-US"/>
              <a:t>Projects are exceedingly expensive.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E19EC105-6D6C-7649-9E2E-6F7D53B33A55}"/>
              </a:ext>
            </a:extLst>
          </p:cNvPr>
          <p:cNvSpPr>
            <a:spLocks noGrp="1"/>
          </p:cNvSpPr>
          <p:nvPr>
            <p:ph type="title"/>
          </p:nvPr>
        </p:nvSpPr>
        <p:spPr>
          <a:xfrm>
            <a:off x="304800" y="304800"/>
            <a:ext cx="8229600" cy="1143000"/>
          </a:xfrm>
        </p:spPr>
        <p:txBody>
          <a:bodyPr/>
          <a:lstStyle/>
          <a:p>
            <a:r>
              <a:rPr lang="en-US" altLang="en-US"/>
              <a:t>Equipment Costs</a:t>
            </a:r>
          </a:p>
        </p:txBody>
      </p:sp>
      <p:sp>
        <p:nvSpPr>
          <p:cNvPr id="12291" name="Text Placeholder 4">
            <a:extLst>
              <a:ext uri="{FF2B5EF4-FFF2-40B4-BE49-F238E27FC236}">
                <a16:creationId xmlns:a16="http://schemas.microsoft.com/office/drawing/2014/main" id="{568CAD1C-1B6F-1E45-A5FA-DB46E79C42D0}"/>
              </a:ext>
            </a:extLst>
          </p:cNvPr>
          <p:cNvSpPr>
            <a:spLocks noGrp="1"/>
          </p:cNvSpPr>
          <p:nvPr>
            <p:ph type="body" idx="1"/>
          </p:nvPr>
        </p:nvSpPr>
        <p:spPr/>
        <p:txBody>
          <a:bodyPr/>
          <a:lstStyle/>
          <a:p>
            <a:r>
              <a:rPr lang="en-US" altLang="en-US"/>
              <a:t>Arctic Insulation</a:t>
            </a:r>
          </a:p>
        </p:txBody>
      </p:sp>
      <p:sp>
        <p:nvSpPr>
          <p:cNvPr id="12292" name="Content Placeholder 2">
            <a:extLst>
              <a:ext uri="{FF2B5EF4-FFF2-40B4-BE49-F238E27FC236}">
                <a16:creationId xmlns:a16="http://schemas.microsoft.com/office/drawing/2014/main" id="{FE0EEA4C-C98F-8E47-B8DD-1C0CED51C105}"/>
              </a:ext>
            </a:extLst>
          </p:cNvPr>
          <p:cNvSpPr>
            <a:spLocks noGrp="1"/>
          </p:cNvSpPr>
          <p:nvPr>
            <p:ph sz="half" idx="2"/>
          </p:nvPr>
        </p:nvSpPr>
        <p:spPr/>
        <p:txBody>
          <a:bodyPr/>
          <a:lstStyle/>
          <a:p>
            <a:r>
              <a:rPr lang="en-US" altLang="en-US"/>
              <a:t>Haul trailer</a:t>
            </a:r>
          </a:p>
          <a:p>
            <a:pPr lvl="4"/>
            <a:r>
              <a:rPr lang="en-US" altLang="en-US" sz="2400" b="1"/>
              <a:t>$7,100</a:t>
            </a:r>
          </a:p>
          <a:p>
            <a:r>
              <a:rPr lang="en-US" altLang="en-US"/>
              <a:t>Honeybucket hopper </a:t>
            </a:r>
          </a:p>
          <a:p>
            <a:r>
              <a:rPr lang="en-US" altLang="en-US" b="1"/>
              <a:t>$1,925</a:t>
            </a:r>
          </a:p>
          <a:p>
            <a:r>
              <a:rPr lang="en-US" altLang="en-US"/>
              <a:t>Hopper cover</a:t>
            </a:r>
          </a:p>
          <a:p>
            <a:r>
              <a:rPr lang="en-US" altLang="en-US"/>
              <a:t> </a:t>
            </a:r>
            <a:r>
              <a:rPr lang="en-US" altLang="en-US" b="1"/>
              <a:t>$750</a:t>
            </a:r>
          </a:p>
          <a:p>
            <a:r>
              <a:rPr lang="en-US" altLang="en-US"/>
              <a:t>Hopper frame</a:t>
            </a:r>
          </a:p>
          <a:p>
            <a:r>
              <a:rPr lang="en-US" altLang="en-US"/>
              <a:t> </a:t>
            </a:r>
            <a:r>
              <a:rPr lang="en-US" altLang="en-US" b="1"/>
              <a:t>$1,250</a:t>
            </a:r>
          </a:p>
          <a:p>
            <a:r>
              <a:rPr lang="en-US" altLang="en-US" b="1"/>
              <a:t>TOTAL   </a:t>
            </a:r>
            <a:r>
              <a:rPr lang="en-US" altLang="en-US" b="1" u="sng"/>
              <a:t>$3,925</a:t>
            </a:r>
            <a:endParaRPr lang="en-US" altLang="en-US" b="1"/>
          </a:p>
        </p:txBody>
      </p:sp>
      <p:sp>
        <p:nvSpPr>
          <p:cNvPr id="12293" name="Text Placeholder 5">
            <a:extLst>
              <a:ext uri="{FF2B5EF4-FFF2-40B4-BE49-F238E27FC236}">
                <a16:creationId xmlns:a16="http://schemas.microsoft.com/office/drawing/2014/main" id="{4DB0EBAE-99C0-EA41-BBD8-80CD564E2DE8}"/>
              </a:ext>
            </a:extLst>
          </p:cNvPr>
          <p:cNvSpPr>
            <a:spLocks noGrp="1"/>
          </p:cNvSpPr>
          <p:nvPr>
            <p:ph type="body" sz="quarter" idx="3"/>
          </p:nvPr>
        </p:nvSpPr>
        <p:spPr/>
        <p:txBody>
          <a:bodyPr/>
          <a:lstStyle/>
          <a:p>
            <a:r>
              <a:rPr lang="en-US" altLang="en-US"/>
              <a:t>Bob’s Services</a:t>
            </a:r>
          </a:p>
        </p:txBody>
      </p:sp>
      <p:sp>
        <p:nvSpPr>
          <p:cNvPr id="12294" name="Content Placeholder 6">
            <a:extLst>
              <a:ext uri="{FF2B5EF4-FFF2-40B4-BE49-F238E27FC236}">
                <a16:creationId xmlns:a16="http://schemas.microsoft.com/office/drawing/2014/main" id="{899725F5-CFB1-DB4D-BE57-F9B8F2FADD2F}"/>
              </a:ext>
            </a:extLst>
          </p:cNvPr>
          <p:cNvSpPr>
            <a:spLocks noGrp="1"/>
          </p:cNvSpPr>
          <p:nvPr>
            <p:ph sz="quarter" idx="4"/>
          </p:nvPr>
        </p:nvSpPr>
        <p:spPr/>
        <p:txBody>
          <a:bodyPr/>
          <a:lstStyle/>
          <a:p>
            <a:r>
              <a:rPr lang="en-US" altLang="en-US"/>
              <a:t>Haul trailer</a:t>
            </a:r>
          </a:p>
          <a:p>
            <a:pPr lvl="4"/>
            <a:r>
              <a:rPr lang="en-US" altLang="en-US" sz="2400" b="1"/>
              <a:t>$6,886</a:t>
            </a:r>
          </a:p>
          <a:p>
            <a:pPr>
              <a:buFontTx/>
              <a:buNone/>
            </a:pPr>
            <a:r>
              <a:rPr lang="en-US" altLang="en-US"/>
              <a:t>Honeybucket hopper</a:t>
            </a:r>
          </a:p>
          <a:p>
            <a:r>
              <a:rPr lang="en-US" altLang="en-US" b="1"/>
              <a:t>$2,145</a:t>
            </a:r>
          </a:p>
          <a:p>
            <a:r>
              <a:rPr lang="en-US" altLang="en-US"/>
              <a:t>Hopper cover</a:t>
            </a:r>
          </a:p>
          <a:p>
            <a:r>
              <a:rPr lang="en-US" altLang="en-US"/>
              <a:t> </a:t>
            </a:r>
            <a:r>
              <a:rPr lang="en-US" altLang="en-US" b="1"/>
              <a:t>$791</a:t>
            </a:r>
          </a:p>
          <a:p>
            <a:r>
              <a:rPr lang="en-US" altLang="en-US"/>
              <a:t>Hopper frame</a:t>
            </a:r>
          </a:p>
          <a:p>
            <a:r>
              <a:rPr lang="en-US" altLang="en-US" b="1"/>
              <a:t> $362</a:t>
            </a:r>
          </a:p>
          <a:p>
            <a:r>
              <a:rPr lang="en-US" altLang="en-US" b="1"/>
              <a:t>TOTAL  </a:t>
            </a:r>
            <a:r>
              <a:rPr lang="en-US" altLang="en-US" b="1" u="sng"/>
              <a:t>$3,298</a:t>
            </a:r>
            <a:endParaRPr lang="en-US" altLang="en-US"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99EEB4A-6618-B84A-A9EA-79950FC48A04}"/>
              </a:ext>
            </a:extLst>
          </p:cNvPr>
          <p:cNvSpPr>
            <a:spLocks noGrp="1"/>
          </p:cNvSpPr>
          <p:nvPr>
            <p:ph type="title"/>
          </p:nvPr>
        </p:nvSpPr>
        <p:spPr>
          <a:xfrm>
            <a:off x="533400" y="0"/>
            <a:ext cx="8229600" cy="1143000"/>
          </a:xfrm>
        </p:spPr>
        <p:txBody>
          <a:bodyPr/>
          <a:lstStyle/>
          <a:p>
            <a:r>
              <a:rPr lang="en-US" altLang="en-US"/>
              <a:t>Solutions</a:t>
            </a:r>
          </a:p>
        </p:txBody>
      </p:sp>
      <p:pic>
        <p:nvPicPr>
          <p:cNvPr id="13315" name="Content Placeholder 3" descr="\\Vault1\Support Services\OEH&amp;E\Brian Berube\HB Pics from JD\IMG00127-20101025-1420.jpg">
            <a:extLst>
              <a:ext uri="{FF2B5EF4-FFF2-40B4-BE49-F238E27FC236}">
                <a16:creationId xmlns:a16="http://schemas.microsoft.com/office/drawing/2014/main" id="{8E47C193-6638-2649-8EB5-95EF7977BA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219200"/>
            <a:ext cx="4775200" cy="2743200"/>
          </a:xfrm>
          <a:noFill/>
        </p:spPr>
      </p:pic>
      <p:sp>
        <p:nvSpPr>
          <p:cNvPr id="13316" name="AutoShape 5" descr="data:image/jpeg;base64,/9j/4AAQSkZJRgABAQAAAQABAAD/2wCEAAkGBw0NDQ0MDQ0ODQ0NDQ0MDAwMDA8NDAwNFBEWFhQRFBQYHCggGBolGxQUITEhJSkrLi4uFx8zODMsNygtLisBCgoKDQ0MFA8PFDclHB0wLC0rLCssLCwsKysrLCwtKy84LCwrLCssMysrKzUsKyssLDcsLSw1Ky4sLDgsLCs3N//AABEIAOEA4QMBIgACEQEDEQH/xAAbAAACAwEBAQAAAAAAAAAAAAAAAQIDBAUGB//EAEEQAAIBAgIHBQMKBAUFAAAAAAABAgMRBBIFITFRYXGRE0FSgbEiocEGFDJCcoKSwtHhU6Lw8UNic4SyBxVEVGT/xAAXAQEBAQEAAAAAAAAAAAAAAAAAAQID/8QAGxEBAAMBAAMAAAAAAAAAAAAAAAECESEDMTL/2gAMAwEAAhEDEQA/APZgAwyAAYCAYAIBgAgGACAAAQDAoQhgBEBiAQhiAQiQgEIYARESIkCYiQihAAyDUMQwAYhgAAAAAyqviKdNZqlSFNb6k4wXVgWAYlpjB/8AtYd8q9N/EuoY6hVdqdalUe6nVhN9Ey5Jq8AAgQDEUIBiAQiQiBCGAEQGIBCGxAJiGxAITGIBAMANYCGAwEMAGXUsNKSvs3ClhJrZIKoc0v7MrqaI0dXlHEVotYmMezjVjKUZqF72/pFtanVe1uXmVQ7Rak2lwdhEo1LR8ElkxmKS7lnh8YHJ0rouhOUKk51q9SjLPSlVqy9ie9JWVzb2NR7Zy6sawa7y7IxRr1re1lvw1WLIYmSWuze+1jX82gld2stbb2JHkK3y+wUajhToVqtNO3axyxzcYxetrnY1Slr/ADDNr1r7l6b5zLw+5gq8/AXYDE0sRShXovNTqK8Xaz22aa7mmmvIvsjM8aZFWn/D/mGq2xSi431J7Vfdc0MrqRTTT1p6iBiIUH7Nnti3F+X7WJgIAABCGIBCGIBCYxMAIsYgAAADRcdyFx3Cp3JU1dpb2kV3LsIr1I87gd2mlZKxKVOLW7YuV3Yght6vOPqBmxVO17LVrt5GGx1a6vH8fwOa4gQZG4Xveycsu23cyiVV90eoRPEU1UhOnL6NSEoSt4ZKz9T5xU+RGPjJ04VKUqeyFXO6by92aOW9+Vz39SVVp2dt1kcatWrN62+Um2uh08fktXcZtSLe3Q0JgI4LDU8NnzuGZznLVmnJuUnbuV2bJV4+JeWswYSEnBOas9exW1F3ZoxMzM7LURkZCyWKjxfkR+drwy6IhlQmiKnRqJzlZ6mk91mtT+BeY1ALAbBGS73vqPtJbwNIjP20uA+33roBcIgqsX3/AAJXCGIVxXCmIVxXAYCuAFikSuUKRJSAuTNejtdRcE2YFI6Gidc5PdH4gdcbfqiIASnsf3vgZEjXUhKUdWzgc+caseK5awKcJXp088ZSUX2km7993qNUq2GeuT5uMJP0Ry62bOpKyktl1tZdS0tOGqpRUl4qbtL8L1PqTRfT+bVXlo4inKXgzrOvu7Qq6NqL6qlxCU8BifZqKnd/VqxUJ+/b5DWgVHXh8RXobowrTyL7uwKyzwzW2MkVOibJYXSUPo4unVX/ANFCD98MpW6ukF9PC4atxhVnS9zjIIyukyLpvcbPnU/8TR9ZcaU6VRe+UWXUZUp6uzr03uqUpL3q6KOXlFlOi6mG2ZqsftYauvyDy4V/4yXOE4/lA5biJxOlKjhu6t0TfwISoUe6VSX2aNR+kQOc4kXE6PYR7qVV80oe6TQ+yfdTgvtSu+iXxA5nZt9xJxnFXtqXczdOE/Go/Ygl63OdiFG9s2aXGbb6bEBapBcrzBmAncLkMwswFlxEbgAlIkpFVxpgXKR1NC7ZvhH4nHTOxoPZPmgOsMQASjJrY7E+0T+lFPitTKr7+vcxgE6FOXDmjPU0dF7LeTNAAcutoi6tfVukk0V0tH1aWqnNwW6MpKPQ7NwuTBzFLFr62bnGL/cfzvErbCm/KcP1OkGoYOY9J11/40X9muvjEhLTVWO3AYiX+nKjP1kjquKf9gVCD8K5odHGl8rFH6Wi9ILlh8PL0qmPFfLqhDXLAaSj/tIJf8z03zddzXlOxTVw0ZapLMtzbaHR5R/9Q6H1cBpB/aoQj+diq/L6UlalovEX7nUmoflZ6f8A7fR/hx6BLAUl9SH8rHV489ozTOOxSlKWFpYaCdlnqyqzlx1WsaqyrSTTr5W/4UIq3K9zqOjBbIxXJIrlZBHkMRorEzm71a1SHc6s2l0/YspaPqUlradtlu49HVkYsTsYwYVJ217QzFdSVmRzlF+YMxRnHmAuzAVZgAsGiIwJpna0D9Gf2l6HCudz5P8A0Z/aXoB1hiACQrLlyAADXwfuYs+9Nc1ddUSGAoyT2NPk7jIyintSfNJi7Nd11yk/QCYEMr7pP7yTXusHtb4vycf1AmBC8vCnyl+qDM/A+sf1AmIWZ+F+5+jFn4S/CwGyEgdThL8LIyl/ll0t6gVzM8y6bfhfm0USUuC6sCioY8S7Jt6lxNlRcX5ajJXS3ee1gcXET1p67bFfVcrUyeO2rz+BmuBoUySkZ1IkpAX5gKcwAdCwWLbBlArsdrQDWWavrzJvlbV8Tk5TVo7EdlO7+i1Z27uIHowKqdWMleLT4plil5gSAWZcfUkmt6AAAAGAAAAAAAAAAIYgEyEibISApmUTNEzPMDPUMlbvNdUy1UBxMeta8zIbMe9dvPkYwAZELgTuBC4gPQJDykrErAV5RZS2wsoEYScXdNrk7HoVB2TjK/B/qcDKd7BzvTg/8qXTUA80ltXTWNVE/wBy0TintQEU9z6Mlme/qiDpLuuuTFkfc+qAtzvh6Bn4PyaKva3JhnfhYF2fg+gZ1x6Mp7VcRqqt4F2Zf0mGZb0Vdqt4+1W8CzMt66iclvRDtFv94nVW9dQJuS/pMjKS49P1K5Vo70VTxEd4Epy4dWjPUm+HqRqYi+xN+RROcn3W5sAqze/4GPEVYxV5OxZUv3vpqOLjZXlyApr1M8nLoVjsICIiTEBEBgB6iwWLnAi4gV2FYtsKwELHU0ZL2Gt0n0ZzrGzRsrSa3q/QDojEMAABgArDAAsLKty6DACOSPhXQOyj4USACDpQ8K95B0YeFe8tIsCmVOPhRTOKXcXzM9RkFEymRbMpmBmxU7RbOHJ3d950tKVLRtv1HIcyibIsg5izgTbItkHMTmBZcRXnAD3OUWQtsOwFDgRymrKDpgZMpbh/ZnF8Sx0hZCDojI0ndJ8CYAAAUADABAMAEAwAiyMiTISAqmZ6hfMzzIKZlEy6RRVeoDg6Yqe0o82c1s1495qkuGoytFEWxNjaFYBXFclkY1SYFdxlvYsAPoNh2GhgJRJKIIkgBRJqCEiSYEowtsfk9g722q3HahJk1IAALLly1Ds+fuZAAF/LmMoQDsIAESEBFlci1lUgKZmeZomUzRBnmZcQ9TNc0c7FylO8aazN6nL6sfMDgVdcm97bIdm2dinot/WZojgooo4ccM2WxwZ2exS7iLgBzFheBJYY3uJFoox/NxGywAejsMVx3IGMiO4EkSTIJjuBNMkmV3HcCxSJKRTcdwLlINXLlqKswZgLvPqF+HTWVZh5gLMy5c9QZlvXUhnE5ASlJb11KZTW/prJOxF2Ark+D9PUqknwXvLZIrkgKZQj3+1z2dCEiySINAVSRBoskiuSKitog0WNEGgK2iDRa0RaArsMlYAO4AARRcdxABK4XIjAlcLkQAncLldwuBZceYquFwLcwZiu4rgW5gzFWYWYC3MJyK7iuBNsi2RuJsAbIMbEwINEXEmxBFTiRcS1oTRRQ4kXEvaItAU5RllgA6IABFAwAAGAAIYAAmIAAAAAAAABAwABCYAACAAEJgAQmRAChMTEACEAAIAAD//Z">
            <a:extLst>
              <a:ext uri="{FF2B5EF4-FFF2-40B4-BE49-F238E27FC236}">
                <a16:creationId xmlns:a16="http://schemas.microsoft.com/office/drawing/2014/main" id="{C652C2E0-95FF-3049-A6B9-4137A8A235E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17" name="AutoShape 7" descr="data:image/jpeg;base64,/9j/4AAQSkZJRgABAQAAAQABAAD/2wCEAAkGBw0NDQ0MDQ0ODQ0NDQ0MDAwMDA8NDAwNFBEWFhQRFBQYHCggGBolGxQUITEhJSkrLi4uFx8zODMsNygtLisBCgoKDQ0MFA8PFDclHB0wLC0rLCssLCwsKysrLCwtKy84LCwrLCssMysrKzUsKyssLDcsLSw1Ky4sLDgsLCs3N//AABEIAOEA4QMBIgACEQEDEQH/xAAbAAACAwEBAQAAAAAAAAAAAAAAAQIDBAUGB//EAEEQAAIBAgIHBQMKBAUFAAAAAAABAgMRBBIFITFRYXGRE0FSgbEiocEGFDJCcoKSwtHhU6Lw8UNic4SyBxVEVGT/xAAXAQEBAQEAAAAAAAAAAAAAAAAAAQID/8QAGxEBAAMBAAMAAAAAAAAAAAAAAAECESEDMTL/2gAMAwEAAhEDEQA/APZgAwyAAYCAYAIBgAgGACAAAQDAoQhgBEBiAQhiAQiQgEIYARESIkCYiQihAAyDUMQwAYhgAAAAAyqviKdNZqlSFNb6k4wXVgWAYlpjB/8AtYd8q9N/EuoY6hVdqdalUe6nVhN9Ey5Jq8AAgQDEUIBiAQiQiBCGAEQGIBCGxAJiGxAITGIBAMANYCGAwEMAGXUsNKSvs3ClhJrZIKoc0v7MrqaI0dXlHEVotYmMezjVjKUZqF72/pFtanVe1uXmVQ7Rak2lwdhEo1LR8ElkxmKS7lnh8YHJ0rouhOUKk51q9SjLPSlVqy9ie9JWVzb2NR7Zy6sawa7y7IxRr1re1lvw1WLIYmSWuze+1jX82gld2stbb2JHkK3y+wUajhToVqtNO3axyxzcYxetrnY1Slr/ADDNr1r7l6b5zLw+5gq8/AXYDE0sRShXovNTqK8Xaz22aa7mmmvIvsjM8aZFWn/D/mGq2xSi431J7Vfdc0MrqRTTT1p6iBiIUH7Nnti3F+X7WJgIAABCGIBCGIBCYxMAIsYgAAADRcdyFx3Cp3JU1dpb2kV3LsIr1I87gd2mlZKxKVOLW7YuV3Yght6vOPqBmxVO17LVrt5GGx1a6vH8fwOa4gQZG4Xveycsu23cyiVV90eoRPEU1UhOnL6NSEoSt4ZKz9T5xU+RGPjJ04VKUqeyFXO6by92aOW9+Vz39SVVp2dt1kcatWrN62+Um2uh08fktXcZtSLe3Q0JgI4LDU8NnzuGZznLVmnJuUnbuV2bJV4+JeWswYSEnBOas9exW1F3ZoxMzM7LURkZCyWKjxfkR+drwy6IhlQmiKnRqJzlZ6mk91mtT+BeY1ALAbBGS73vqPtJbwNIjP20uA+33roBcIgqsX3/AAJXCGIVxXCmIVxXAYCuAFikSuUKRJSAuTNejtdRcE2YFI6Gidc5PdH4gdcbfqiIASnsf3vgZEjXUhKUdWzgc+caseK5awKcJXp088ZSUX2km7993qNUq2GeuT5uMJP0Ry62bOpKyktl1tZdS0tOGqpRUl4qbtL8L1PqTRfT+bVXlo4inKXgzrOvu7Qq6NqL6qlxCU8BifZqKnd/VqxUJ+/b5DWgVHXh8RXobowrTyL7uwKyzwzW2MkVOibJYXSUPo4unVX/ANFCD98MpW6ukF9PC4atxhVnS9zjIIyukyLpvcbPnU/8TR9ZcaU6VRe+UWXUZUp6uzr03uqUpL3q6KOXlFlOi6mG2ZqsftYauvyDy4V/4yXOE4/lA5biJxOlKjhu6t0TfwISoUe6VSX2aNR+kQOc4kXE6PYR7qVV80oe6TQ+yfdTgvtSu+iXxA5nZt9xJxnFXtqXczdOE/Go/Ygl63OdiFG9s2aXGbb6bEBapBcrzBmAncLkMwswFlxEbgAlIkpFVxpgXKR1NC7ZvhH4nHTOxoPZPmgOsMQASjJrY7E+0T+lFPitTKr7+vcxgE6FOXDmjPU0dF7LeTNAAcutoi6tfVukk0V0tH1aWqnNwW6MpKPQ7NwuTBzFLFr62bnGL/cfzvErbCm/KcP1OkGoYOY9J11/40X9muvjEhLTVWO3AYiX+nKjP1kjquKf9gVCD8K5odHGl8rFH6Wi9ILlh8PL0qmPFfLqhDXLAaSj/tIJf8z03zddzXlOxTVw0ZapLMtzbaHR5R/9Q6H1cBpB/aoQj+diq/L6UlalovEX7nUmoflZ6f8A7fR/hx6BLAUl9SH8rHV489ozTOOxSlKWFpYaCdlnqyqzlx1WsaqyrSTTr5W/4UIq3K9zqOjBbIxXJIrlZBHkMRorEzm71a1SHc6s2l0/YspaPqUlradtlu49HVkYsTsYwYVJ217QzFdSVmRzlF+YMxRnHmAuzAVZgAsGiIwJpna0D9Gf2l6HCudz5P8A0Z/aXoB1hiACQrLlyAADXwfuYs+9Nc1ddUSGAoyT2NPk7jIyintSfNJi7Nd11yk/QCYEMr7pP7yTXusHtb4vycf1AmBC8vCnyl+qDM/A+sf1AmIWZ+F+5+jFn4S/CwGyEgdThL8LIyl/ll0t6gVzM8y6bfhfm0USUuC6sCioY8S7Jt6lxNlRcX5ajJXS3ee1gcXET1p67bFfVcrUyeO2rz+BmuBoUySkZ1IkpAX5gKcwAdCwWLbBlArsdrQDWWavrzJvlbV8Tk5TVo7EdlO7+i1Z27uIHowKqdWMleLT4plil5gSAWZcfUkmt6AAAAGAAAAAAAAAAIYgEyEibISApmUTNEzPMDPUMlbvNdUy1UBxMeta8zIbMe9dvPkYwAZELgTuBC4gPQJDykrErAV5RZS2wsoEYScXdNrk7HoVB2TjK/B/qcDKd7BzvTg/8qXTUA80ltXTWNVE/wBy0TintQEU9z6Mlme/qiDpLuuuTFkfc+qAtzvh6Bn4PyaKva3JhnfhYF2fg+gZ1x6Mp7VcRqqt4F2Zf0mGZb0Vdqt4+1W8CzMt66iclvRDtFv94nVW9dQJuS/pMjKS49P1K5Vo70VTxEd4Epy4dWjPUm+HqRqYi+xN+RROcn3W5sAqze/4GPEVYxV5OxZUv3vpqOLjZXlyApr1M8nLoVjsICIiTEBEBgB6iwWLnAi4gV2FYtsKwELHU0ZL2Gt0n0ZzrGzRsrSa3q/QDojEMAABgArDAAsLKty6DACOSPhXQOyj4USACDpQ8K95B0YeFe8tIsCmVOPhRTOKXcXzM9RkFEymRbMpmBmxU7RbOHJ3d950tKVLRtv1HIcyibIsg5izgTbItkHMTmBZcRXnAD3OUWQtsOwFDgRymrKDpgZMpbh/ZnF8Sx0hZCDojI0ndJ8CYAAAUADABAMAEAwAiyMiTISAqmZ6hfMzzIKZlEy6RRVeoDg6Yqe0o82c1s1495qkuGoytFEWxNjaFYBXFclkY1SYFdxlvYsAPoNh2GhgJRJKIIkgBRJqCEiSYEowtsfk9g722q3HahJk1IAALLly1Ds+fuZAAF/LmMoQDsIAESEBFlci1lUgKZmeZomUzRBnmZcQ9TNc0c7FylO8aazN6nL6sfMDgVdcm97bIdm2dinot/WZojgooo4ccM2WxwZ2exS7iLgBzFheBJYY3uJFoox/NxGywAejsMVx3IGMiO4EkSTIJjuBNMkmV3HcCxSJKRTcdwLlINXLlqKswZgLvPqF+HTWVZh5gLMy5c9QZlvXUhnE5ASlJb11KZTW/prJOxF2Ark+D9PUqknwXvLZIrkgKZQj3+1z2dCEiySINAVSRBoskiuSKitog0WNEGgK2iDRa0RaArsMlYAO4AARRcdxABK4XIjAlcLkQAncLldwuBZceYquFwLcwZiu4rgW5gzFWYWYC3MJyK7iuBNsi2RuJsAbIMbEwINEXEmxBFTiRcS1oTRRQ4kXEvaItAU5RllgA6IABFAwAAGAAIYAAmIAAAAAAAABAwABCYAACAAEJgAQmRAChMTEACEAAIAAD//Z">
            <a:extLst>
              <a:ext uri="{FF2B5EF4-FFF2-40B4-BE49-F238E27FC236}">
                <a16:creationId xmlns:a16="http://schemas.microsoft.com/office/drawing/2014/main" id="{C6E674DD-8B48-1045-84FF-454ADC6D5BE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18" name="AutoShape 9" descr="data:image/jpeg;base64,/9j/4AAQSkZJRgABAQAAAQABAAD/2wCEAAkGBw0NDQ0MDQ0ODQ0NDQ0MDAwMDA8NDAwNFBEWFhQRFBQYHCggGBolGxQUITEhJSkrLi4uFx8zODMsNygtLisBCgoKDQ0MFA8PFDclHB0wLC0rLCssLCwsKysrLCwtKy84LCwrLCssMysrKzUsKyssLDcsLSw1Ky4sLDgsLCs3N//AABEIAOEA4QMBIgACEQEDEQH/xAAbAAACAwEBAQAAAAAAAAAAAAAAAQIDBAUGB//EAEEQAAIBAgIHBQMKBAUFAAAAAAABAgMRBBIFITFRYXGRE0FSgbEiocEGFDJCcoKSwtHhU6Lw8UNic4SyBxVEVGT/xAAXAQEBAQEAAAAAAAAAAAAAAAAAAQID/8QAGxEBAAMBAAMAAAAAAAAAAAAAAAECESEDMTL/2gAMAwEAAhEDEQA/APZgAwyAAYCAYAIBgAgGACAAAQDAoQhgBEBiAQhiAQiQgEIYARESIkCYiQihAAyDUMQwAYhgAAAAAyqviKdNZqlSFNb6k4wXVgWAYlpjB/8AtYd8q9N/EuoY6hVdqdalUe6nVhN9Ey5Jq8AAgQDEUIBiAQiQiBCGAEQGIBCGxAJiGxAITGIBAMANYCGAwEMAGXUsNKSvs3ClhJrZIKoc0v7MrqaI0dXlHEVotYmMezjVjKUZqF72/pFtanVe1uXmVQ7Rak2lwdhEo1LR8ElkxmKS7lnh8YHJ0rouhOUKk51q9SjLPSlVqy9ie9JWVzb2NR7Zy6sawa7y7IxRr1re1lvw1WLIYmSWuze+1jX82gld2stbb2JHkK3y+wUajhToVqtNO3axyxzcYxetrnY1Slr/ADDNr1r7l6b5zLw+5gq8/AXYDE0sRShXovNTqK8Xaz22aa7mmmvIvsjM8aZFWn/D/mGq2xSi431J7Vfdc0MrqRTTT1p6iBiIUH7Nnti3F+X7WJgIAABCGIBCGIBCYxMAIsYgAAADRcdyFx3Cp3JU1dpb2kV3LsIr1I87gd2mlZKxKVOLW7YuV3Yght6vOPqBmxVO17LVrt5GGx1a6vH8fwOa4gQZG4Xveycsu23cyiVV90eoRPEU1UhOnL6NSEoSt4ZKz9T5xU+RGPjJ04VKUqeyFXO6by92aOW9+Vz39SVVp2dt1kcatWrN62+Um2uh08fktXcZtSLe3Q0JgI4LDU8NnzuGZznLVmnJuUnbuV2bJV4+JeWswYSEnBOas9exW1F3ZoxMzM7LURkZCyWKjxfkR+drwy6IhlQmiKnRqJzlZ6mk91mtT+BeY1ALAbBGS73vqPtJbwNIjP20uA+33roBcIgqsX3/AAJXCGIVxXCmIVxXAYCuAFikSuUKRJSAuTNejtdRcE2YFI6Gidc5PdH4gdcbfqiIASnsf3vgZEjXUhKUdWzgc+caseK5awKcJXp088ZSUX2km7993qNUq2GeuT5uMJP0Ry62bOpKyktl1tZdS0tOGqpRUl4qbtL8L1PqTRfT+bVXlo4inKXgzrOvu7Qq6NqL6qlxCU8BifZqKnd/VqxUJ+/b5DWgVHXh8RXobowrTyL7uwKyzwzW2MkVOibJYXSUPo4unVX/ANFCD98MpW6ukF9PC4atxhVnS9zjIIyukyLpvcbPnU/8TR9ZcaU6VRe+UWXUZUp6uzr03uqUpL3q6KOXlFlOi6mG2ZqsftYauvyDy4V/4yXOE4/lA5biJxOlKjhu6t0TfwISoUe6VSX2aNR+kQOc4kXE6PYR7qVV80oe6TQ+yfdTgvtSu+iXxA5nZt9xJxnFXtqXczdOE/Go/Ygl63OdiFG9s2aXGbb6bEBapBcrzBmAncLkMwswFlxEbgAlIkpFVxpgXKR1NC7ZvhH4nHTOxoPZPmgOsMQASjJrY7E+0T+lFPitTKr7+vcxgE6FOXDmjPU0dF7LeTNAAcutoi6tfVukk0V0tH1aWqnNwW6MpKPQ7NwuTBzFLFr62bnGL/cfzvErbCm/KcP1OkGoYOY9J11/40X9muvjEhLTVWO3AYiX+nKjP1kjquKf9gVCD8K5odHGl8rFH6Wi9ILlh8PL0qmPFfLqhDXLAaSj/tIJf8z03zddzXlOxTVw0ZapLMtzbaHR5R/9Q6H1cBpB/aoQj+diq/L6UlalovEX7nUmoflZ6f8A7fR/hx6BLAUl9SH8rHV489ozTOOxSlKWFpYaCdlnqyqzlx1WsaqyrSTTr5W/4UIq3K9zqOjBbIxXJIrlZBHkMRorEzm71a1SHc6s2l0/YspaPqUlradtlu49HVkYsTsYwYVJ217QzFdSVmRzlF+YMxRnHmAuzAVZgAsGiIwJpna0D9Gf2l6HCudz5P8A0Z/aXoB1hiACQrLlyAADXwfuYs+9Nc1ddUSGAoyT2NPk7jIyintSfNJi7Nd11yk/QCYEMr7pP7yTXusHtb4vycf1AmBC8vCnyl+qDM/A+sf1AmIWZ+F+5+jFn4S/CwGyEgdThL8LIyl/ll0t6gVzM8y6bfhfm0USUuC6sCioY8S7Jt6lxNlRcX5ajJXS3ee1gcXET1p67bFfVcrUyeO2rz+BmuBoUySkZ1IkpAX5gKcwAdCwWLbBlArsdrQDWWavrzJvlbV8Tk5TVo7EdlO7+i1Z27uIHowKqdWMleLT4plil5gSAWZcfUkmt6AAAAGAAAAAAAAAAIYgEyEibISApmUTNEzPMDPUMlbvNdUy1UBxMeta8zIbMe9dvPkYwAZELgTuBC4gPQJDykrErAV5RZS2wsoEYScXdNrk7HoVB2TjK/B/qcDKd7BzvTg/8qXTUA80ltXTWNVE/wBy0TintQEU9z6Mlme/qiDpLuuuTFkfc+qAtzvh6Bn4PyaKva3JhnfhYF2fg+gZ1x6Mp7VcRqqt4F2Zf0mGZb0Vdqt4+1W8CzMt66iclvRDtFv94nVW9dQJuS/pMjKS49P1K5Vo70VTxEd4Epy4dWjPUm+HqRqYi+xN+RROcn3W5sAqze/4GPEVYxV5OxZUv3vpqOLjZXlyApr1M8nLoVjsICIiTEBEBgB6iwWLnAi4gV2FYtsKwELHU0ZL2Gt0n0ZzrGzRsrSa3q/QDojEMAABgArDAAsLKty6DACOSPhXQOyj4USACDpQ8K95B0YeFe8tIsCmVOPhRTOKXcXzM9RkFEymRbMpmBmxU7RbOHJ3d950tKVLRtv1HIcyibIsg5izgTbItkHMTmBZcRXnAD3OUWQtsOwFDgRymrKDpgZMpbh/ZnF8Sx0hZCDojI0ndJ8CYAAAUADABAMAEAwAiyMiTISAqmZ6hfMzzIKZlEy6RRVeoDg6Yqe0o82c1s1495qkuGoytFEWxNjaFYBXFclkY1SYFdxlvYsAPoNh2GhgJRJKIIkgBRJqCEiSYEowtsfk9g722q3HahJk1IAALLly1Ds+fuZAAF/LmMoQDsIAESEBFlci1lUgKZmeZomUzRBnmZcQ9TNc0c7FylO8aazN6nL6sfMDgVdcm97bIdm2dinot/WZojgooo4ccM2WxwZ2exS7iLgBzFheBJYY3uJFoox/NxGywAejsMVx3IGMiO4EkSTIJjuBNMkmV3HcCxSJKRTcdwLlINXLlqKswZgLvPqF+HTWVZh5gLMy5c9QZlvXUhnE5ASlJb11KZTW/prJOxF2Ark+D9PUqknwXvLZIrkgKZQj3+1z2dCEiySINAVSRBoskiuSKitog0WNEGgK2iDRa0RaArsMlYAO4AARRcdxABK4XIjAlcLkQAncLldwuBZceYquFwLcwZiu4rgW5gzFWYWYC3MJyK7iuBNsi2RuJsAbIMbEwINEXEmxBFTiRcS1oTRRQ4kXEvaItAU5RllgA6IABFAwAAGAAIYAAmIAAAAAAAABAwABCYAACAAEJgAQmRAChMTEACEAAIAAD//Z">
            <a:extLst>
              <a:ext uri="{FF2B5EF4-FFF2-40B4-BE49-F238E27FC236}">
                <a16:creationId xmlns:a16="http://schemas.microsoft.com/office/drawing/2014/main" id="{557317AF-BE57-7740-935D-7888131845D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3319" name="Picture 11" descr="https://encrypted-tbn0.gstatic.com/images?q=tbn:ANd9GcQyAIH5o_-GwMc_9sePhxlyLPsrh2IVSVOX7FSMNspNhGPHCT1RoQ">
            <a:extLst>
              <a:ext uri="{FF2B5EF4-FFF2-40B4-BE49-F238E27FC236}">
                <a16:creationId xmlns:a16="http://schemas.microsoft.com/office/drawing/2014/main" id="{8A9899E5-497A-7A45-B42A-EEF885A18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67200"/>
            <a:ext cx="2514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3" descr="https://encrypted-tbn1.gstatic.com/images?q=tbn:ANd9GcTGfb3YyJf1gOPwVE7gblsyY_K7enC_GPtH176Wtd1X2R_vqLHCCw">
            <a:extLst>
              <a:ext uri="{FF2B5EF4-FFF2-40B4-BE49-F238E27FC236}">
                <a16:creationId xmlns:a16="http://schemas.microsoft.com/office/drawing/2014/main" id="{156B3D84-AB7E-5D4C-87BE-28C4114F6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191000"/>
            <a:ext cx="18573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Vault1\Support Services\OEH&amp;E\Photo Index\Tuluksak\CSS\082305\IMG_1019.JPG">
            <a:extLst>
              <a:ext uri="{FF2B5EF4-FFF2-40B4-BE49-F238E27FC236}">
                <a16:creationId xmlns:a16="http://schemas.microsoft.com/office/drawing/2014/main" id="{8DC5D2B5-8E20-F04E-A44F-7591BA80CC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2192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1" descr="http://www.anthc.org/chs/ces/hve/images/Newtok_1_2.jpg">
            <a:extLst>
              <a:ext uri="{FF2B5EF4-FFF2-40B4-BE49-F238E27FC236}">
                <a16:creationId xmlns:a16="http://schemas.microsoft.com/office/drawing/2014/main" id="{C9E75119-BB78-A345-97F4-6E0798BE5D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191000"/>
            <a:ext cx="32194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6F70D87-B65F-114A-B78E-292BEDDF4474}"/>
              </a:ext>
            </a:extLst>
          </p:cNvPr>
          <p:cNvSpPr>
            <a:spLocks noGrp="1"/>
          </p:cNvSpPr>
          <p:nvPr>
            <p:ph type="title"/>
          </p:nvPr>
        </p:nvSpPr>
        <p:spPr>
          <a:xfrm>
            <a:off x="609600" y="152400"/>
            <a:ext cx="8229600" cy="1143000"/>
          </a:xfrm>
        </p:spPr>
        <p:txBody>
          <a:bodyPr/>
          <a:lstStyle/>
          <a:p>
            <a:r>
              <a:rPr lang="en-US" altLang="en-US"/>
              <a:t>Reinventing the Honeybucket</a:t>
            </a:r>
          </a:p>
        </p:txBody>
      </p:sp>
      <p:pic>
        <p:nvPicPr>
          <p:cNvPr id="14339" name="Picture 4" descr="\\Vault1\Support Services\OEH&amp;E\Brian Berube\Here Comes Honey Berube\pictures\IMG_1058.jpg">
            <a:extLst>
              <a:ext uri="{FF2B5EF4-FFF2-40B4-BE49-F238E27FC236}">
                <a16:creationId xmlns:a16="http://schemas.microsoft.com/office/drawing/2014/main" id="{9D23AEC9-DA86-B94C-942E-A20FCFAED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Vault1\Support Services\OEH&amp;E\Brian Berube\Here Comes Honey Berube\plans\DSC_2289.JPG">
            <a:extLst>
              <a:ext uri="{FF2B5EF4-FFF2-40B4-BE49-F238E27FC236}">
                <a16:creationId xmlns:a16="http://schemas.microsoft.com/office/drawing/2014/main" id="{DC8C5D3B-5622-E34A-8F61-49DEFCCD0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4419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Vault1\Support Services\OEH&amp;E\Brian Berube\Here Comes Honey Berube\plans\DSC_2298.JPG">
            <a:extLst>
              <a:ext uri="{FF2B5EF4-FFF2-40B4-BE49-F238E27FC236}">
                <a16:creationId xmlns:a16="http://schemas.microsoft.com/office/drawing/2014/main" id="{ED79886B-9274-2E43-B351-DB192AE74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28600"/>
            <a:ext cx="3524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I:\DCIM\103D5000\DSC_2307.JPG">
            <a:extLst>
              <a:ext uri="{FF2B5EF4-FFF2-40B4-BE49-F238E27FC236}">
                <a16:creationId xmlns:a16="http://schemas.microsoft.com/office/drawing/2014/main" id="{2D9336B1-0DFA-F540-BFFC-A6F3541774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67000"/>
            <a:ext cx="38623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I:\DCIM\103D5000\DSC_2308.JPG">
            <a:extLst>
              <a:ext uri="{FF2B5EF4-FFF2-40B4-BE49-F238E27FC236}">
                <a16:creationId xmlns:a16="http://schemas.microsoft.com/office/drawing/2014/main" id="{78455411-7B65-B64A-AA06-EA61F6AFA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3862388"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Content Placeholder 4" descr="I:\DCIM\103D5000\DSC_2313.JPG">
            <a:extLst>
              <a:ext uri="{FF2B5EF4-FFF2-40B4-BE49-F238E27FC236}">
                <a16:creationId xmlns:a16="http://schemas.microsoft.com/office/drawing/2014/main" id="{CDB2D9CF-F0F6-6644-AA9C-741B2682E035}"/>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5181600" y="2743200"/>
            <a:ext cx="3840163" cy="2552700"/>
          </a:xfrm>
        </p:spPr>
      </p:pic>
      <p:pic>
        <p:nvPicPr>
          <p:cNvPr id="16388" name="Picture 5" descr="I:\DCIM\103D5000\DSC_2314.JPG">
            <a:extLst>
              <a:ext uri="{FF2B5EF4-FFF2-40B4-BE49-F238E27FC236}">
                <a16:creationId xmlns:a16="http://schemas.microsoft.com/office/drawing/2014/main" id="{CC1523FF-593C-BD43-B085-EFE9DABEE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819400"/>
            <a:ext cx="48815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I:\DCIM\103D5000\DSC_2311.JPG">
            <a:extLst>
              <a:ext uri="{FF2B5EF4-FFF2-40B4-BE49-F238E27FC236}">
                <a16:creationId xmlns:a16="http://schemas.microsoft.com/office/drawing/2014/main" id="{E9CFF447-A36B-BA4B-B9C8-A9D1CAE191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28600"/>
            <a:ext cx="3624263"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I:\DCIM\103D5000\DSC_2318.JPG">
            <a:extLst>
              <a:ext uri="{FF2B5EF4-FFF2-40B4-BE49-F238E27FC236}">
                <a16:creationId xmlns:a16="http://schemas.microsoft.com/office/drawing/2014/main" id="{9A1F3EF0-A01A-C64E-AA8E-88B1B894FA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324475"/>
            <a:ext cx="23050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C495B61C-8E5C-C649-83BE-D7C16DE83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15" t="36224" r="4968" b="23329"/>
          <a:stretch>
            <a:fillRect/>
          </a:stretch>
        </p:blipFill>
        <p:spPr bwMode="auto">
          <a:xfrm>
            <a:off x="0" y="0"/>
            <a:ext cx="50292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a:extLst>
              <a:ext uri="{FF2B5EF4-FFF2-40B4-BE49-F238E27FC236}">
                <a16:creationId xmlns:a16="http://schemas.microsoft.com/office/drawing/2014/main" id="{9C2434E9-1686-7F4E-9F08-D5F93F062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974" t="35991" r="4968" b="23096"/>
          <a:stretch>
            <a:fillRect/>
          </a:stretch>
        </p:blipFill>
        <p:spPr bwMode="auto">
          <a:xfrm>
            <a:off x="0" y="3276600"/>
            <a:ext cx="4191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a:extLst>
              <a:ext uri="{FF2B5EF4-FFF2-40B4-BE49-F238E27FC236}">
                <a16:creationId xmlns:a16="http://schemas.microsoft.com/office/drawing/2014/main" id="{D1057BA6-431E-6D42-89E4-29F52B9DA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937" t="36342" r="5769" b="23096"/>
          <a:stretch>
            <a:fillRect/>
          </a:stretch>
        </p:blipFill>
        <p:spPr bwMode="auto">
          <a:xfrm>
            <a:off x="5029200" y="0"/>
            <a:ext cx="41148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a:extLst>
              <a:ext uri="{FF2B5EF4-FFF2-40B4-BE49-F238E27FC236}">
                <a16:creationId xmlns:a16="http://schemas.microsoft.com/office/drawing/2014/main" id="{3B462941-6C53-7149-A81B-54851AA647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296" t="35522" r="3847" b="23447"/>
          <a:stretch>
            <a:fillRect/>
          </a:stretch>
        </p:blipFill>
        <p:spPr bwMode="auto">
          <a:xfrm>
            <a:off x="4267200" y="3276600"/>
            <a:ext cx="4876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1498898-BF11-AA4C-8B6C-CA70CBD52B3F}"/>
              </a:ext>
            </a:extLst>
          </p:cNvPr>
          <p:cNvSpPr>
            <a:spLocks noGrp="1"/>
          </p:cNvSpPr>
          <p:nvPr>
            <p:ph type="title"/>
          </p:nvPr>
        </p:nvSpPr>
        <p:spPr/>
        <p:txBody>
          <a:bodyPr/>
          <a:lstStyle/>
          <a:p>
            <a:r>
              <a:rPr lang="en-US" altLang="en-US"/>
              <a:t>Simple Solutions</a:t>
            </a:r>
          </a:p>
        </p:txBody>
      </p:sp>
      <p:pic>
        <p:nvPicPr>
          <p:cNvPr id="18435" name="Picture 5" descr="http://alaska.si.edu/media/Historical_Image/Yupik%20hunting%20hat%20kayak%20gear%20harpoon%20Nunivak%20Curtis%20LC-USZ62-13912_v2.jpg">
            <a:extLst>
              <a:ext uri="{FF2B5EF4-FFF2-40B4-BE49-F238E27FC236}">
                <a16:creationId xmlns:a16="http://schemas.microsoft.com/office/drawing/2014/main" id="{7C39991B-DA84-A247-8948-E54531D4A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59912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60199DB-2709-7F42-9B2E-1C90768CB285}"/>
              </a:ext>
            </a:extLst>
          </p:cNvPr>
          <p:cNvSpPr>
            <a:spLocks noGrp="1"/>
          </p:cNvSpPr>
          <p:nvPr>
            <p:ph type="title"/>
          </p:nvPr>
        </p:nvSpPr>
        <p:spPr/>
        <p:txBody>
          <a:bodyPr/>
          <a:lstStyle/>
          <a:p>
            <a:r>
              <a:rPr lang="en-US" altLang="en-US"/>
              <a:t>Honeybuckets and Lagoons</a:t>
            </a:r>
          </a:p>
        </p:txBody>
      </p:sp>
      <p:pic>
        <p:nvPicPr>
          <p:cNvPr id="19459" name="Content Placeholder 3" descr="floating stuff in lagoon.JPG">
            <a:extLst>
              <a:ext uri="{FF2B5EF4-FFF2-40B4-BE49-F238E27FC236}">
                <a16:creationId xmlns:a16="http://schemas.microsoft.com/office/drawing/2014/main" id="{430511EF-9844-7B44-BFD0-5A57D974FA2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8150"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2AA2BFAF-B00C-7C4A-AF51-6E3B1C0CF210}"/>
              </a:ext>
            </a:extLst>
          </p:cNvPr>
          <p:cNvSpPr>
            <a:spLocks noGrp="1"/>
          </p:cNvSpPr>
          <p:nvPr>
            <p:ph idx="1"/>
          </p:nvPr>
        </p:nvSpPr>
        <p:spPr>
          <a:xfrm>
            <a:off x="457200" y="3200400"/>
            <a:ext cx="8229600" cy="2925763"/>
          </a:xfrm>
        </p:spPr>
        <p:txBody>
          <a:bodyPr/>
          <a:lstStyle/>
          <a:p>
            <a:r>
              <a:rPr lang="en-US" altLang="en-US"/>
              <a:t>In 1995 we promised to “put the honey bucket in the museum.”</a:t>
            </a:r>
          </a:p>
          <a:p>
            <a:r>
              <a:rPr lang="en-US" altLang="en-US"/>
              <a:t>State of Alaska - 22% of occupied homes in rural Alaska lack indoor plumbing.</a:t>
            </a:r>
          </a:p>
          <a:p>
            <a:r>
              <a:rPr lang="en-US" altLang="en-US"/>
              <a:t>Different reality in the YK Delta. </a:t>
            </a:r>
          </a:p>
        </p:txBody>
      </p:sp>
      <p:pic>
        <p:nvPicPr>
          <p:cNvPr id="3075" name="Picture 4" descr="https://encrypted-tbn2.gstatic.com/images?q=tbn:ANd9GcTt_Q11JYIbiFQ9c29g8I76MzNt9ESwm1-yBenx7HjhOW05eaKw">
            <a:extLst>
              <a:ext uri="{FF2B5EF4-FFF2-40B4-BE49-F238E27FC236}">
                <a16:creationId xmlns:a16="http://schemas.microsoft.com/office/drawing/2014/main" id="{F472A058-476A-754F-8796-28A796851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1654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6" descr="data:image/jpeg;base64,/9j/4AAQSkZJRgABAQAAAQABAAD/2wCEAAkGBxQSEhQUExQWFRUWGBgXFxgYGBcVGBgXGBcWFxcYGRcYHCggGRslHBYYITEiJSkrLi4uGB8zODMsNygtLisBCgoKDg0OGxAQGy8kICQwLCwvLCwwLCwsLCwsLCwsLCwsNCwsLCwsLCwsLCwsLCwsLCwsLCwsLCwsLCwsLCwsLP/AABEIALcBEwMBIgACEQEDEQH/xAAbAAABBQEBAAAAAAAAAAAAAAAAAgMEBQYBB//EAEcQAAEDAgMEBQkFBQgCAgMAAAEAAhEDIQQSMQVBUWEGInGBoRNTkZOxwdHS8BQWFzJSI0JikuEHM3KCorLC8RVDY4MkNFT/xAAaAQADAQEBAQAAAAAAAAAAAAAAAQMCBAUG/8QAJREAAgIBBQACAwEBAQAAAAAAAAECERIDEyExUQRBIjJhFIEF/9oADAMBAAIRAxEAPwCJ9wcD5o+sf8UfcHA+aPrH/MtTCIXfhDw4s5emX+4OB8071j/ij7g4HzR9ZU+K1MIhGEPBZy9Mt9wcD5o+sqfFH3BwPmnesf8AFamF2E8IeBnL0y33BwPmnesqfFH3AwPmnesqfFamF2EYQ8DOXplfuBgfNH1lT5l37gYHzTvWVPmWphEIwh4GcvTLfcDA+aPrKnzI+4GB80fWVPmWqhEJYQ8DOXplvw/wPmj6yp8yPw/wPmnesqfMtVCIRhDwM5emV/D/AAPmj6yp8yPw/wAD5o+sqfMtXCIRhDwM5emUH9n+B80fWVPmXfw+wPmnesqfMtXCMqMIeBnL0yn4f4HzR9ZU+ZH4fYHzR9ZU+ZayEZUYQ8DOXplPw+wPmnesqfMj8PsD5p3rKnzLVwiEYQ8DOfplPw+wHmnesqfMu/h9gPNO9ZU+ZauEQjGHgZy9Mp+HuA8071lT5kfh7gPNO9ZU+ZazKiEYw8DOfpk/w9wHmnesqfMj8PcB5o+sqfMtYGroCWMPB5T9Mn+HuA8071lT5kfh7gPNO9ZU+ZayEZU8YeCzl6ZP8PMB5p3rKnzI/D3Aead6yp8y1sLhSxh4Gc/TJ/h5gPNO9ZU+Zd/DzAeZd6yp8yutobRLHBjRumeFxaPSpwqjLmmBrO4LK239G3uJXZl/w8wHmXesqfMhP1+k5DiG0i5s2N780KL19AtsaxeQiEuEQrZHPQmEQlgIhPIKEwgBLhEIyChELsJcLsIyChuF2EuF2EZBQ3C7lTkIhGQUIhEJyF2EZBiN5UZU5C7CWQYjcIypyFJwmELzySc0lbGoNukQagIA5mBOk637glilcXJnWwA07FabUwsMYRoDHpBHtj0qspUiSDzgyJgEG/gB3rh1NaUnxwdunoxS5HH0I0M8eKayqViTlInhP/fs70y0HUxcnSw1t4QraOu28ZEtbRSWURvKm3fmF7Rp/X61UiEmOt3e9dGRz4hlTNV5kNaJedBw5nklYisQQxgl7tBw5ngFOwOFFMby8/mdBv2cAub5HysOF2X0fj5cvoh1NkkNBa8+U1LpgE8OyyqqmJqNcZJzDUOJ+u/08tSTpr9AqJtLACqJ/K8aOt6DxC4dPWlF22d0tOMlVFbTxIflynfDhckW0sbdqHE+WAv/AHZMTb8wExPaq1+ak8A9V4m2oIA1HFvJcr7UNM+We2zmljY4iHGTP8W7gu//AEKrZxv47ukStobXp0pm5G5UNbpCIdGp3ACNI1WYxuOqVnENBgndf0nvlOYeWDrndpuC5tX5M/pnVpfGguy3OOc85j1bQNZInU+hKrbQgXJdGg+AVPia9pJ1M8OzvVdUxTySG3HDs1XJ+c33wdNRiui4+1E7wOSFUMeY/ohU20LM9ehGVLRK9OzyaE5V2F3MEZgixUEIhdzhGYIsdBC6AjOEB4RYqDKuwjOF3ygRYUGVGVGcIdUAuUWFHKhgSBOij08ZInKY4gOM9nVRXxrcpg9ntTNPaNOlSbmJhrRNidAJsFNz/LsoocdEj7Y3SDJ7B7U7SqhzZFxJG7Ua71Adtmm9pyEm06WsJRgNsUmmnThx0DQGOkmCTu1tqluO6seCro0WEwVpcLnQfHmrJrQ0JjZuMFVrnZS3K4th1jaJUlxUZSb7LRil0MYhwe2Nx1/p8VncU80jeRz1HfwlX+JeIjcs7tbFAA3g8RrbmoNlUKr1wRJubb926B2ruCq5p4jXiCbwe5ZbAYmvWq5GPa1gjM8taS0cjoSd0hakOYwQ1zeckSTxPNX0YNvIlqySjRJhQ8TXIeGsGZ5BjgLi7juH1wlQxTd72DvCNi0AACDJeKhLjckBzMvcPeq6+rguCWlp5O2S8BhRTBP5nO/M46ns4DkpQqiYkTw3rjHTbeNR7+yyzLMfn2mG0zLW0yyoRpaXR3EjvJC45wTVnTGTXBqju+tyS43Hejf7PQVx/wCZveoIqRdp4MVcjTa5uNRYxCzWP2eWktcASQQCRZwOvsEgrV4hwDmEmBJ/2lZ3+0R5+xZqboOenDgYs62o3QVXTk0/4KSsymLouaHRAgXaLEc44LPVK5B5BXW2MC6jSa92IxBqTl/OC2bmxIDotxKbwGxPKg1HT5O0nQu4hnx0WkoP8o9MTzXEihqvc82FtxU3ZuCc8nI0kwATNvFarF7DZUpjyeZrqbQ0Ax1gJsctgddyz+z8Q6jUD2ktMX3gjmN4W6VUJNrlE5nRSqROYfX+ZdUj/wA8/wDUByER3WQnx4Ztk89Kz5kpP3rf5g+kfFVuXsXQOYXpf5/6zg3f4WH3pqeY8R8V37z1PMj0/wBVXhvMJWUcVrYXrFvfxE77zVfMs/mKUOklTzbPSVAyjklBg4j670bC9Yt1+Fk3pE7fTHj8VwdIXfob9d6ghreI+u9dhvEJ7C9Ybv8AEWLNs1TpSbHG49pS/wDzL94YOwOPvUMVqYEucRA5RCg1tt4Nk5qwkWIDXOPoAK4dSU0+mjqhGLX0WdfbT3CBDRyHvlRfLOcZLie33Kqqbewh/LUef/qqn/ils27R1Aru7KFQ+4Kbk2bUa6LvDEkcgRHYnKe+6pWdImgdXDYpx3fsSPaUvD7deGf/AKuJc4GLsa0nmbwFhs0kXrhAE2TTBLszeqeIgEd6pH7bru0wVXvexq6zH44/lwbG/wCKs32AJDNEcfUFm1HgcnOHsPFJdtesP/Y/+YkSs8ae0XaNwzO1z3ewIZsjGnXFU2f4KWb/AHFK4+jp+GiG0qrv3zCqelFZzcM94MOEEH/MAdbGxVRtfZ9ShS8pWxtdzQW2Y1rdTwBFu9Yvb+0G1qrnU84ZYNDiToLm5O9OKyfAm8eyXT2vVaSQ4gnWC72THgpFPpFiR/7Z7WsP/FZqe1AJ4u+u9dSbXRE1zOk9WeuGOHIFpj0wvSOhG1PLU6Za2Ghz2GdZhrt26w8V4hhat4Ic+SABIbcnlK9l6Gsp4Sm5tbKwAl4cSXAGwJki1h/p5rl1oruuS0JP3g1G1tksrthxe0xGZji0xwO4jkU3sXYtPDN6jesR1nak8hyUN/SSmXdR7HNG9rmmdOanu2xSH7wJgmARum0m0965llVFuOye7T65pAEFouddfrmkU67ajA9lwRI3f9IbiGkC44LNj7EbSY4tAbxE6aWO/nGizvTphGzI3jyXcRC1QYOH1ZUPTxs4KoObPBw3KkZcpGa+zyzaW2KtUMbVc2D1hYNGbQX7CVvKmJaaTchGWBEaEAbu9YnphhZw2EyiHBjRlAu7N5U5iRr+QfzBT9kVHihSmQRaDuB7dNFbUSjp8cGNNtz5NPhsY0CAdba+xRcXsak9o8n1SNLkt7NbKsqPNo9v1ZTcDinaZS4GLwTbjK5FqSXaL0r4M8cM6TbQkegwhXZp9m/XVCpvhtixhTwCWMNy9nvR5dd+0r6M8IScMeAShh3fpC79sSTjTwQI79md+kI+yu/SEg488F0Y/l4FFjpivs7/ANI8EeSfwb4J+nXZBz5gdRDZ9NwmqlcZmgNlv7xMgj6sov5GmnTZVaGo1aQnyT+DfD4J9lE5DmAkGdBcap1z6TePdKVTrtJgAjtXP8uenPSast8aE46nQqlTgp1wSGCdez3J2V5J6AhuiWFwuAKExCwFwMXWuQX8j6ExHWlDrJp2Ja0Gxty3Xv2WTLto03aOAtIm3t1WsWKzNf2kOPkKQnWoZHGGn4rztzV6B/aY7q0BxLz6A0e9YFdOh+hLWf5CQxdyBdCHlVJCtk1Qyux5Ahjg68xIMiYBOo4LbYvb1StTc1j8O0OBBzOdMEX1g+CwdEalKeFmUbGnRLcS1hJY9zuMZaYHGTJceVlFbincAO8pIYl0KcvYOL2j0uATEesdH8ZUw+Hp0py5ZcdHTmOaHEjnFkqtiCTJc6xkQYINrj63Jn7RJmBccAm6zidCJA9682erCS4XJ6GnBr7JQxbi4S+qY4uI487pJgiHb90ki/KexQvKGW3337CFDqbQPlPJg7ibNJO6L6Jw1MglBJWWlbBh5BI/KIFyLGNAN1lFOFdpFptqSRulRmOruLg10gb5Ag3gaSe5TsHTdT6zi2dfzE+2JKr2SapCMSIBBaACLb4cAbn0/UI2EclBgcRIFxBLp1IjdvT9d5kHNHGBqN2+3ilyD8de9a+qM/YO13XvuQuCp/CuKT0kze6VrWu4pQzcVIpVhc5dOM7v6TuTBxjySGN0tYe9ezvws83ZkdDHHinaeEcd/tSsLhajjNQ2jSfbCn06foXJrf8AoKPEVZ06XwnLmQ1QwQFySSn2AA/FdPFMTefdu3rzNT5GpqO2zvhowgqSHqlVoTBPH63oqYXMeHYm62EcRY33ejkp2zTtfR019PrmPetNR6PODPK583VDg0a3vEX4rK0sIRM9voC9Q2diC+k17GC4sCQPYq6cUyWo2kYF2Pog/wB6z+YJLto0jpVb6exWm0aXk6rxlNjMCNDBG/gfBMfaP4Hf6fmW6EVe09rNZSe6m9jnASMxhuomTCUdt0YEVG3AM3ggxBBtZS8WRUYWPpPc11iOr2/qWN6UdHyGh1Bj2izS0lsXLWsDQDGrvFaik+GYba5NVg9rB1d9FwAc1rXtv+ZpkE91h3q0led7HxLvtrKtVr25g+nTZBzEtDQQZjiTK3P2z/4qv8o+ZEoNUCknZIZQa433wDfdZR6GDpvGYiSdbnXQgcElm0gHH9nVJbBIDRaZj97kUijjBTeaRZUJL3lpDZaWl+aZ4DOElkPgyn9ptT9pRHBrj6SPgsStb/aQ4+Xp7v2f/J3w8FkV2aX6I5tT9mdCRVKWE1UKoYFM0CNSud25dBQAtqkbJZmxFECP7xuuljJ8AowU/YFIuxDANQHHwj3rMv1Y12b0VQDlHM9x/qoZxgL4I0G7non2YO8OdfeRvHcgYJrnEm53303WjRebHR5s682RDVLn5W6xbt48v+1OpYQBxcRf3c10tZSBlzWC+YzJHaSnsPTZlBkvBuCCFVaaRlzY5SgaXtBj/q67lJFwJvfkdNeS697ZkAxb6su591tJ538OC1VCs7SpiIt2LrIJgR7B3pGXghsH63pUOx8sA/eHpQhoP6R4IQPgapUWgd4t4R6E4KY+vQmnOj3dqYGJBLhoW69h3+C5bbOqkiwi0BDTHsKhMxP0d6H4wNMHgdOV0qY7RIc6xMpOf2KOzEBxBB11+Pim3VYNuOm7hHijEWRZMdv4BNCt9ehM+Vy313RuvATdasBfhu7dPrtS+x2Sn1St50TqThmf5v8Ac5eZuxQI5gx6dO9b/oFVnCtHBzh4z71fR4ZHWdoX0ioxWYdz25T/ALT4EKhbax1961PSejNJp/S7wNvbCzmLHWn9QDvSJPjIVH2RXQ0FD2wP2L+QDv5XB3uUslM45k0qg4sePS0oAoOlQDa2CqfprZf54+C0zVl+mrv/AMajU/TVpP8AArTNdbt9iH+q/wCjXbGcMOtUO+Wj/SD/AMk/XoZvJuGoIPo6rh3tKRRYAXw4TIcQYbAyhs3MEdU3SMVV6ktPGCLiczRr2x6UUIwP9o7pxTRwpN/3PPvWUWl/tBfOMdyYz2T71mpXZp/oiGp+zBNO1ThTQN1swdi8rrW3XYRKAFpzB459F+emYdETANjrr2JklNOQBb1OkWJdrVJPGGz7E3/5mvH96/uIHsVZKVKKQWyVUx1RzcpqOLeEmLckvC0nOj9q1kaZnlsdihNCUIRQG4wOKbRDQ/FCpxOZkAdrgSY7VZ4Ta9J2lanaBBcOG7RZLDdE672B3UbNwHEgxxMAx2LQbA6NCic9SHVBpvDeyd/Nc88PS0cvC7tY8PriljfYe1GkSBHGf6LlWo0XkCYAJNpOg71GylCu4e1dS2sG9zZ+ua4nYUV/lerOoVV9p6zrkE3uNRrE9xHeqw7Sy2DhYjXQj6hR2YyYki+UcI1WI6LRqWpZZ4iubmYAMeFiO/2pdbGuADpBPPTgeW8qAcs3dNojUzYSOxM0q4nSYA53C2oGXItqFU/mFogHs3fXNOY0nKC0xG/vCc2Zsxz2zLQ3hBO+3iHKyobKpgdYufB0JIHoCk6sauiJTq5hAnTtuRI03WTr8FVqSA2BAubDsVjnbTEMpjTd8Sn24k8AO+VnFdm7dUQMPsNwIJdaIgA7p3nkRu3LZ9EalOhSNNz46xILucb45LMVq1b91rO1zj7A33peGrPg53An+EGBy1utLjkTRu9p4+i+m5oqMJItcai48QFlsRWGRskDLIMmLfmBntJUNzyYh0ei/pC5iGU3kZ2MfAjrBruGgKd8iqlQsY2nP94z+dvxSjiaZt5Rl/42/FQ6mEwm/DUfVUz7kDZmD1+zURz8nTC1khYsp+lVMu2YeTaf+kgFaDAYtjqbDnbdrT+YbwOahYzDZ8LUpQCSXQJGnlC4b+CGbDwJt9npz/hHuKMlVP0VOyyrCk6MxpujSS0/Wi59novBpy2HXIaWwbAadw0/SFWno5gf/wCdniPYU7gNiYOi8VKVINeAYIzmJEG0kaIcl/RqLPOOljAzFVGmBlyi2hhjbxunWOMqlz8B7ls+k2wqlXE1q2UMpkjr1CALNaCbXAkHVZ3FUKDWOy1XPqAgABuVt98m5EDlqF1wkqRzyTtlblO8+hEQnC7rSGgCR1ZJ7pN10Ud5VDAglczJ6q2AICZa0kwJlACC5KDQn6OFe5wblJcdBBWn2d0Sn++Bn9M5Ru1i/Hhosyko9jSb6MkWE6DUwI3ngFa4To3iXwfJ5WmOs4tEA74mfBeiMpsDGMgAMjKNI4dvCUyKzxWNN1JwZAIqE2JMSCNZ+CjvN9Iptr7KHD9E6UiS93G4F7aACYN1eYfZFKndlNjSBE5RPPXsUp7RpB4TyncumlAnqgX1P9VJyb7ZRRSBhOUu1CG7iTG7j3GN6QHaCQTEjstJ11uuhsWm8X3bpt7e9KjVi2id9tf6rlRjTAdePbxtvQymNJ53uu5J03b5PsKAsda9vFcUYipwb3kfBCKQWzy0VzfnqnKFcDrbwQQNJjn3eKgwnqD43Tx/ouyjlRcuxUzcTq0EWibHkV3HNp0COqXE6S6AADbQSUxh2wCQbiI1sdbkan+ik9LWwaZ5O9ymqujX0QKu3K+jHmmBoGdXj37ymDtzE+fqfzFIw2BqVTDGk89AJIFye0KbU6NVmyX5WgWnMCD2f1hbeC8EsmRP/OYnz9T+ZO0Ns4x/5KtV0cLx22srrB9GWtAc5hfYakET2Dd2yrf7M+zcoYwkHK0DS9jun4qUtSK6RrGRnBisdbPXc2Y1cJvyCssTjamHY1zqtWq527MGNsAdwk68U7jdnPzEEOeLRlAF7yTxOnDipG1NlnENpMByBocXE9aIAGgIkyRvWck6sdSRRu6S4mtUYwVPJhzgOqBvMfvSSrHF7cqYchud1VxEy8iBqB1WgTpxVDTw78PiqUwSHtc0jQjNY30T3SYzVaeNNpt2uVHGLaVcCydHK/SXEkkipHINbHiCkDpTix/7f9LPlUClh3PsxrnHkCfTGiscN0bquBLwWgCYAzOO+BunvWmoLuhJyfQN6XYsf+wfyM+C6OmWK/U3+QKxodDi4tLhkbaQSXPibmWw1pi0XVvs3onhzVdVfTIoUmtOQl8veT1GZtIMOJA0DTpIWG9Pw0lMc6O4nGVWCviKjKNA/lPk81SrGvkmSLfxuhvborbFdJ8v9zRb/iePKOPphg7mqv2jVdWdmcZ3QLCBYNA0AGgCh1SGCPYuaU03wjpjp0uS0p9I6tQFlZlBzDq11GnBHc0e1RcZ0WwmIE0h9lq7oLn0XHg5plzBzaSBwWaxO0BpPoV90YFep1iIp7i7U/4RvCcnOCyToWMJOjKbS2bUw7zTqtyuHMEEbnNcLOaeIUZwIEkWO/d6V6ttfZIxVAsqMl1MGpSI3ht305F4IBI5t5qC+hTrUmNyjIMpA4ZYI7xHtVtP5CnFMhPRcZUYjYexTiiZJaxpEmLk8AOzerZnQ4Nc2akgkCA0zfnoBzWl2dSu4lwzglomJcyeqZBuY48Oa7tlr8h8nIqZTlnqw6LG+5Pdk3wGCrk5h2NoB1NpDWxOUamw6zjEuPfF9E1SxflA1/5GQCWvaMzuGhtKawD3UXsdVeKvlWhodlAyO/NlMHQ8t4Ul+GLQ+q8+UdOZrQAGgCQ2LSTBPipvvk0uuDtas52XLDQCZNtIMADdr4c0+6DIkiBeOF9ExRqABoEk5Zc2bi1xvuk1nuyktEuDoAJt3k+nwWTQ/wCT6ovu3zmF7eCXVpQJ+I1TTXQYMQdw5ak+CXWdPVc7S/1YoAGVGEdV0xIMRcjv1sVx7jGkzB9hHOE3hmspQGNi8iBcm9zx1OvFLLpOZznEjdoI7AITAUWzyE33W92nYlAGL693tShx596S50BZsZ0MPEoXPL/V0LXIuDyyrgnVi+pTOZocJ3OEmB1RqArml0cyBti5++HQ2d3A6BTsNTayRSDBJM2B01vG7gu5ibyQRIbeB3zC3LVfSI4oXhtl5BLi3nDd+kTf0+xPY7ZYrFhfENuInraEi/ZHpRRY4CM4gAfqI7tL2urBzwRJzE7hoCNDMlSk5XaZtRQ3VwrmyGWcJLjALS43iNA2/sSmYl1MNzU/KuueqGiBMjUCwmONlEptdeABpBEnmZ/USJHBLxtJres4F1wNTM67rCE6vhlFLwt34+Gz5Ik/pblnxgFGGrOe4gtFIXIc6HbpEtG+faFWNxhLC7TKJ8N6hbN25VqyHUWsbEEklsGLQDqltjWojSY1lOrhzkqDylwWhhYTBAIE3aSDvUDZ2IYQ45HUsvUh8ACYIAIJ4Jiji2t1dqIkFulzJm0W9idxbmuoVodmtI3GRcdsQChJdA/TNdOXBtag5okgZuIMOkC31dQaWHfi3Bzm+TAygSDlcC42BO+SpOCwmIrdePJ3sSDEEHMWgyZkN9J5rU0qIgCNAImXSeMkq0pYql2RUMuRZxDcK1oNFuUmOoIy8CRvE709jdpUyyQwG12uF2zqbdqhmm8ky+Rwhvhbs4pTaQAhpIMamPeudxTKtOqRyntN2djcltTAgZYJAdNw20TyVrtjGDyFGG5Q4PqEc87qTSe6mf5lAoNyyQXX5/Gy7twkUcObRlew9rar3emHtPeiuAgq7IVSqLkbrd6zm2sWR1RqdVf1XS231osptS9QrWirlyU1ZVHgtOhuxxXq5qgmmy7h+o7m9m8/1XpPkxJAsNw3ZY8Fneh+Gy4ZhA/MXOP8xHsAWtdhGkAtMkjSdDbgF5uvrPV12r4XB2aWktPST9DC03Nq0xuzAHgQTv7QsNswtZ5S0S+/5jIDRBEaXK9AxTxQoueSeowkAxZxGVgniXO9AXlYxxYT1g0SJJk2gSLb/evQ+JB4M4fkSWSNJg8dIBIh97DloRw3KVjaj6lPcXFpBAvcyNbLIVelDGiGNzC0TDdPSVV1ekdY6FrByF/FXWnJ8kXOKNRsPYzsM0uL8ziIIP5RfcI8Vak5qbmgxmaQCI/eET2rzurteu7Ws/nBynwSam06o0qVP5nfFbei3y2ZWolwj0fDUGsY1oBhotm983QSCTl3RIO76uqHoziqlXDuDiSQ6A5xkQYkAayArujSLZH7t+Bnt+tylJYspHlcChQaXh5Li7KWgyQIJBIygxNhumwTbKIpyQADOsmXMH6iTJOqW+ide8+ERZDmGJ/M7SNB3lZyNYWLonOAbGb2nRKc05ZiI/dJ7OG9cALdHa8FwUyTJNzqbeKVjxoW2Qdd0CO7UJLi+DEcpkjW5tp3JbRxSw4IsMRst469p+CE4H/X0UIyYYoyYxJy9SDcgkjLfnA3AexMvL98tkXbvi/PXerGs5pbTeWGx6oDiCXOEQDw703iGSXHKWE7zcgakNMkkyR4LVNEGvCKyplAynluO7gRry5b07QryCxpOlzpoIuQI8VCbRiuWEZqknKYO9odmynfoJFtSrGlgWsyloABAi8neLnRNx+hckepnItUDSJJvytHLclsxTGuLXVcxNyDAEZYsOBM35wkYqn1SANbc7yTzhVjtltOjZOsh26BaTN7eK3GF9itosaGMpNMMhwMz1S4m8CBE3mO5WrMj58oAAIiIn221WdwuIw+Zjg4B0jO4k/lP5rWE7rBXuEo0XOBDg4nNqc0gfwjhCzNUUhb4IO2cU1mUYZjSGm5MEk2ytB1V8zAFlJv5XVDd4uGkm5AjdrdZ/bOG8pUd5Om3MI6xIaLEERz1K5srC4kV/KOqHMQCY0IFoO4ejmm1cewi6fJOqbWZRLhUljpuwAnKDoJIufBTtn4ltSmHMLmt3Tz48d6rsXhPKP/AGhaHAQ0TLyBewNo3z2rr6dRsEAkWBGsax1fR6VhpV/R5OydWrtYNbDhChP2kwktaHE8tT2Jt7ahk5DvtxIFrHST2p3CYar1c2QAyTMB1huI1/dRSSDJk6g9sdU9xO9TaFMVWPoPIGYhzHaBtQWEmLNcLE8gdyo6uyi6CHumTcWjR0HwCfweHc1xD3uIP5QQ2DFiM2vclSNJv7Ir6bqbnU6gLXNMEHUFZ/a9OHzxXoFTEU6rQyvTLw2zKgOWswAaS4dYXs109ygVujVCuCKeLZP6ajH03jtABlODp2ak7VEvoLWa7CwT1mEi0zBJcPafQVf4YuL8okzaNO/l2rJbJwTMA/yjsWHtgtcylTc6R/jeWhpnfdR9rdNDVmlQbkafzQZe4fxvtbkIHauWXwnPVcl0Xj8pR06fZY9MduNdFCm7Mxhlzv1vuBH8LQSBxklYPadcFobvJnu3KRVq+UJayXu/hPVHa5Nv6PVnHM40x/m0A5AL0oRjBUcEpOTsqHHiusutBS6JFwBbWaRFzlO7XWFaYHorSbOZznnmSxvobfxKb1YoS05MxrWEkAAknQDX0K+2b0ZqVCDU6gDoLdXQLk8IPGVqcLSbTMU6UDTqhrd8zJ1UthM+yPf4qc9Z/RSOkvsSMEGMaymMrRw3Dv1J96fokgZSSTxsJ9C5mtE/98Ehz9L965+S3CHibT8Els70Ed0ctd3vQ9pgdhjiTEjs3ooLAP4wP+0oPngmqIuZMx4W00snmU5vuOltLb0wsS/KYA17V3LMXKcDQNAJ9y6DPggycySuJWY8fr0oTCzz6r0rpOc2WPLW3ghpv6d0z2pNXpTSMHLUnfp4HNY6IQuvbic2bIJ6Q9cO61jMwMxH6XXuFZVuldA5QKdQAAC2Xd39iEJ4IVsiv6SMJHVfl36T4FSMP0qpNEZanCwbpxJkXXEIwQWysxuNwrg8tZUzmSCSAJMagG+8965sXadGg5znNe4uaWWhuWdSCDrG/chCePFBfJds6WYcEHydQkNyyQycsaTMxxTdTpbSkuFN8mdQ3WbXk2HuGiELO1E1uSHGdNKY/cfw3cDzSh0yoyD5OppBMNk8iZ05IQjaiPckL++tG/7OpfmDHZ1rdy63pvS/RUjfZhtwmUIRsxFuSOHppRt1Kojhlgi+vWuk/fGjeG1RJBOhm3N1hyC4hLaiG5IQ7pnTMdSpA/wzoeJuJOnIJB6VUNQ2tmuRLgWkxaWkm3ZCELW3EWbHW9MKEQaLhaDlDY9t0jD9LMPTaWMolrSQ4gMpwSI1E308eS6hLaih7jFffGjmLvJ1BMWtAidL75QemFExNOprOjT71xCNqIZscPTSjP5Kkdjd/wDmXWdNqNx5N8css7+dkIRtRDckKd04okAZKggzbLccNV3FdOqWQ+TpPD9xcGx3w6UIRtRDckR8F02aB+1YS7+ACI3au1TG2ul4qMa2iHsIMkmAYGgEFCEbUbsNyXQbL6YwS7EZqhiGw1tp1vIU9vTejvp1J4gMkdhnsQhG3Fhm0ON6d0AZ8nVnT9325uxB6e0fN1NeDbjf+8hCNqIbkjrenlG/Uq8rMty/MgdPKE/3dX/Ty/i5IQjZiG5I47pzhzc06v8Ap+dCEI2YhuSP/9k=">
            <a:extLst>
              <a:ext uri="{FF2B5EF4-FFF2-40B4-BE49-F238E27FC236}">
                <a16:creationId xmlns:a16="http://schemas.microsoft.com/office/drawing/2014/main" id="{B631B32F-A575-FD42-990A-FF191F12A28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7" name="AutoShape 8" descr="data:image/jpeg;base64,/9j/4AAQSkZJRgABAQAAAQABAAD/2wCEAAkGBxQSEhQUExQWFRUWGBgXFxgYGBcVGBgXGBcWFxcYGRcYHCggGRslHBYYITEiJSkrLi4uGB8zODMsNygtLisBCgoKDg0OGxAQGy8kICQwLCwvLCwwLCwsLCwsLCwsLCwsNCwsLCwsLCwsLCwsLCwsLCwsLCwsLCwsLCwsLCwsLP/AABEIALcBEwMBIgACEQEDEQH/xAAbAAABBQEBAAAAAAAAAAAAAAAAAgMEBQYBB//EAEcQAAEDAgMEBQkFBQgCAgMAAAEAAhEDIQQSMQVBUWEGInGBoRNTkZOxwdHS8BQWFzJSI0JikuEHM3KCorLC8RVDY4MkNFT/xAAaAQADAQEBAQAAAAAAAAAAAAAAAQMCBAUG/8QAJREAAgIBBQACAwEBAQAAAAAAAAECERIDEyExUQRBIjJhFIEF/9oADAMBAAIRAxEAPwCJ9wcD5o+sf8UfcHA+aPrH/MtTCIXfhDw4s5emX+4OB8071j/ij7g4HzR9ZU+K1MIhGEPBZy9Mt9wcD5o+sqfFH3BwPmnesf8AFamF2E8IeBnL0y33BwPmnesqfFH3AwPmnesqfFamF2EYQ8DOXplfuBgfNH1lT5l37gYHzTvWVPmWphEIwh4GcvTLfcDA+aPrKnzI+4GB80fWVPmWqhEJYQ8DOXplvw/wPmj6yp8yPw/wPmnesqfMtVCIRhDwM5emV/D/AAPmj6yp8yPw/wAD5o+sqfMtXCIRhDwM5emUH9n+B80fWVPmXfw+wPmnesqfMtXCMqMIeBnL0yn4f4HzR9ZU+ZH4fYHzR9ZU+ZayEZUYQ8DOXplPw+wPmnesqfMj8PsD5p3rKnzLVwiEYQ8DOfplPw+wHmnesqfMu/h9gPNO9ZU+ZauEQjGHgZy9Mp+HuA8071lT5kfh7gPNO9ZU+ZazKiEYw8DOfpk/w9wHmnesqfMj8PcB5o+sqfMtYGroCWMPB5T9Mn+HuA8071lT5kfh7gPNO9ZU+ZayEZU8YeCzl6ZP8PMB5p3rKnzI/D3Aead6yp8y1sLhSxh4Gc/TJ/h5gPNO9ZU+Zd/DzAeZd6yp8yutobRLHBjRumeFxaPSpwqjLmmBrO4LK239G3uJXZl/w8wHmXesqfMhP1+k5DiG0i5s2N780KL19AtsaxeQiEuEQrZHPQmEQlgIhPIKEwgBLhEIyChELsJcLsIyChuF2EuF2EZBQ3C7lTkIhGQUIhEJyF2EZBiN5UZU5C7CWQYjcIypyFJwmELzySc0lbGoNukQagIA5mBOk637glilcXJnWwA07FabUwsMYRoDHpBHtj0qspUiSDzgyJgEG/gB3rh1NaUnxwdunoxS5HH0I0M8eKayqViTlInhP/fs70y0HUxcnSw1t4QraOu28ZEtbRSWURvKm3fmF7Rp/X61UiEmOt3e9dGRz4hlTNV5kNaJedBw5nklYisQQxgl7tBw5ngFOwOFFMby8/mdBv2cAub5HysOF2X0fj5cvoh1NkkNBa8+U1LpgE8OyyqqmJqNcZJzDUOJ+u/08tSTpr9AqJtLACqJ/K8aOt6DxC4dPWlF22d0tOMlVFbTxIflynfDhckW0sbdqHE+WAv/AHZMTb8wExPaq1+ak8A9V4m2oIA1HFvJcr7UNM+We2zmljY4iHGTP8W7gu//AEKrZxv47ukStobXp0pm5G5UNbpCIdGp3ACNI1WYxuOqVnENBgndf0nvlOYeWDrndpuC5tX5M/pnVpfGguy3OOc85j1bQNZInU+hKrbQgXJdGg+AVPia9pJ1M8OzvVdUxTySG3HDs1XJ+c33wdNRiui4+1E7wOSFUMeY/ohU20LM9ehGVLRK9OzyaE5V2F3MEZgixUEIhdzhGYIsdBC6AjOEB4RYqDKuwjOF3ygRYUGVGVGcIdUAuUWFHKhgSBOij08ZInKY4gOM9nVRXxrcpg9ntTNPaNOlSbmJhrRNidAJsFNz/LsoocdEj7Y3SDJ7B7U7SqhzZFxJG7Ua71Adtmm9pyEm06WsJRgNsUmmnThx0DQGOkmCTu1tqluO6seCro0WEwVpcLnQfHmrJrQ0JjZuMFVrnZS3K4th1jaJUlxUZSb7LRil0MYhwe2Nx1/p8VncU80jeRz1HfwlX+JeIjcs7tbFAA3g8RrbmoNlUKr1wRJubb926B2ruCq5p4jXiCbwe5ZbAYmvWq5GPa1gjM8taS0cjoSd0hakOYwQ1zeckSTxPNX0YNvIlqySjRJhQ8TXIeGsGZ5BjgLi7juH1wlQxTd72DvCNi0AACDJeKhLjckBzMvcPeq6+rguCWlp5O2S8BhRTBP5nO/M46ns4DkpQqiYkTw3rjHTbeNR7+yyzLMfn2mG0zLW0yyoRpaXR3EjvJC45wTVnTGTXBqju+tyS43Hejf7PQVx/wCZveoIqRdp4MVcjTa5uNRYxCzWP2eWktcASQQCRZwOvsEgrV4hwDmEmBJ/2lZ3+0R5+xZqboOenDgYs62o3QVXTk0/4KSsymLouaHRAgXaLEc44LPVK5B5BXW2MC6jSa92IxBqTl/OC2bmxIDotxKbwGxPKg1HT5O0nQu4hnx0WkoP8o9MTzXEihqvc82FtxU3ZuCc8nI0kwATNvFarF7DZUpjyeZrqbQ0Ax1gJsctgddyz+z8Q6jUD2ktMX3gjmN4W6VUJNrlE5nRSqROYfX+ZdUj/wA8/wDUByER3WQnx4Ztk89Kz5kpP3rf5g+kfFVuXsXQOYXpf5/6zg3f4WH3pqeY8R8V37z1PMj0/wBVXhvMJWUcVrYXrFvfxE77zVfMs/mKUOklTzbPSVAyjklBg4j670bC9Yt1+Fk3pE7fTHj8VwdIXfob9d6ghreI+u9dhvEJ7C9Ybv8AEWLNs1TpSbHG49pS/wDzL94YOwOPvUMVqYEucRA5RCg1tt4Nk5qwkWIDXOPoAK4dSU0+mjqhGLX0WdfbT3CBDRyHvlRfLOcZLie33Kqqbewh/LUef/qqn/ils27R1Aru7KFQ+4Kbk2bUa6LvDEkcgRHYnKe+6pWdImgdXDYpx3fsSPaUvD7deGf/AKuJc4GLsa0nmbwFhs0kXrhAE2TTBLszeqeIgEd6pH7bru0wVXvexq6zH44/lwbG/wCKs32AJDNEcfUFm1HgcnOHsPFJdtesP/Y/+YkSs8ae0XaNwzO1z3ewIZsjGnXFU2f4KWb/AHFK4+jp+GiG0qrv3zCqelFZzcM94MOEEH/MAdbGxVRtfZ9ShS8pWxtdzQW2Y1rdTwBFu9Yvb+0G1qrnU84ZYNDiToLm5O9OKyfAm8eyXT2vVaSQ4gnWC72THgpFPpFiR/7Z7WsP/FZqe1AJ4u+u9dSbXRE1zOk9WeuGOHIFpj0wvSOhG1PLU6Za2Ghz2GdZhrt26w8V4hhat4Ic+SABIbcnlK9l6Gsp4Sm5tbKwAl4cSXAGwJki1h/p5rl1oruuS0JP3g1G1tksrthxe0xGZji0xwO4jkU3sXYtPDN6jesR1nak8hyUN/SSmXdR7HNG9rmmdOanu2xSH7wJgmARum0m0965llVFuOye7T65pAEFouddfrmkU67ajA9lwRI3f9IbiGkC44LNj7EbSY4tAbxE6aWO/nGizvTphGzI3jyXcRC1QYOH1ZUPTxs4KoObPBw3KkZcpGa+zyzaW2KtUMbVc2D1hYNGbQX7CVvKmJaaTchGWBEaEAbu9YnphhZw2EyiHBjRlAu7N5U5iRr+QfzBT9kVHihSmQRaDuB7dNFbUSjp8cGNNtz5NPhsY0CAdba+xRcXsak9o8n1SNLkt7NbKsqPNo9v1ZTcDinaZS4GLwTbjK5FqSXaL0r4M8cM6TbQkegwhXZp9m/XVCpvhtixhTwCWMNy9nvR5dd+0r6M8IScMeAShh3fpC79sSTjTwQI79md+kI+yu/SEg488F0Y/l4FFjpivs7/ANI8EeSfwb4J+nXZBz5gdRDZ9NwmqlcZmgNlv7xMgj6sov5GmnTZVaGo1aQnyT+DfD4J9lE5DmAkGdBcap1z6TePdKVTrtJgAjtXP8uenPSast8aE46nQqlTgp1wSGCdez3J2V5J6AhuiWFwuAKExCwFwMXWuQX8j6ExHWlDrJp2Ja0Gxty3Xv2WTLto03aOAtIm3t1WsWKzNf2kOPkKQnWoZHGGn4rztzV6B/aY7q0BxLz6A0e9YFdOh+hLWf5CQxdyBdCHlVJCtk1Qyux5Ahjg68xIMiYBOo4LbYvb1StTc1j8O0OBBzOdMEX1g+CwdEalKeFmUbGnRLcS1hJY9zuMZaYHGTJceVlFbincAO8pIYl0KcvYOL2j0uATEesdH8ZUw+Hp0py5ZcdHTmOaHEjnFkqtiCTJc6xkQYINrj63Jn7RJmBccAm6zidCJA9682erCS4XJ6GnBr7JQxbi4S+qY4uI487pJgiHb90ki/KexQvKGW3337CFDqbQPlPJg7ibNJO6L6Jw1MglBJWWlbBh5BI/KIFyLGNAN1lFOFdpFptqSRulRmOruLg10gb5Ag3gaSe5TsHTdT6zi2dfzE+2JKr2SapCMSIBBaACLb4cAbn0/UI2EclBgcRIFxBLp1IjdvT9d5kHNHGBqN2+3ilyD8de9a+qM/YO13XvuQuCp/CuKT0kze6VrWu4pQzcVIpVhc5dOM7v6TuTBxjySGN0tYe9ezvws83ZkdDHHinaeEcd/tSsLhajjNQ2jSfbCn06foXJrf8AoKPEVZ06XwnLmQ1QwQFySSn2AA/FdPFMTefdu3rzNT5GpqO2zvhowgqSHqlVoTBPH63oqYXMeHYm62EcRY33ejkp2zTtfR019PrmPetNR6PODPK583VDg0a3vEX4rK0sIRM9voC9Q2diC+k17GC4sCQPYq6cUyWo2kYF2Pog/wB6z+YJLto0jpVb6exWm0aXk6rxlNjMCNDBG/gfBMfaP4Hf6fmW6EVe09rNZSe6m9jnASMxhuomTCUdt0YEVG3AM3ggxBBtZS8WRUYWPpPc11iOr2/qWN6UdHyGh1Bj2izS0lsXLWsDQDGrvFaik+GYba5NVg9rB1d9FwAc1rXtv+ZpkE91h3q0led7HxLvtrKtVr25g+nTZBzEtDQQZjiTK3P2z/4qv8o+ZEoNUCknZIZQa433wDfdZR6GDpvGYiSdbnXQgcElm0gHH9nVJbBIDRaZj97kUijjBTeaRZUJL3lpDZaWl+aZ4DOElkPgyn9ptT9pRHBrj6SPgsStb/aQ4+Xp7v2f/J3w8FkV2aX6I5tT9mdCRVKWE1UKoYFM0CNSud25dBQAtqkbJZmxFECP7xuuljJ8AowU/YFIuxDANQHHwj3rMv1Y12b0VQDlHM9x/qoZxgL4I0G7non2YO8OdfeRvHcgYJrnEm53303WjRebHR5s682RDVLn5W6xbt48v+1OpYQBxcRf3c10tZSBlzWC+YzJHaSnsPTZlBkvBuCCFVaaRlzY5SgaXtBj/q67lJFwJvfkdNeS697ZkAxb6su591tJ538OC1VCs7SpiIt2LrIJgR7B3pGXghsH63pUOx8sA/eHpQhoP6R4IQPgapUWgd4t4R6E4KY+vQmnOj3dqYGJBLhoW69h3+C5bbOqkiwi0BDTHsKhMxP0d6H4wNMHgdOV0qY7RIc6xMpOf2KOzEBxBB11+Pim3VYNuOm7hHijEWRZMdv4BNCt9ehM+Vy313RuvATdasBfhu7dPrtS+x2Sn1St50TqThmf5v8Ac5eZuxQI5gx6dO9b/oFVnCtHBzh4z71fR4ZHWdoX0ioxWYdz25T/ALT4EKhbax1961PSejNJp/S7wNvbCzmLHWn9QDvSJPjIVH2RXQ0FD2wP2L+QDv5XB3uUslM45k0qg4sePS0oAoOlQDa2CqfprZf54+C0zVl+mrv/AMajU/TVpP8AArTNdbt9iH+q/wCjXbGcMOtUO+Wj/SD/AMk/XoZvJuGoIPo6rh3tKRRYAXw4TIcQYbAyhs3MEdU3SMVV6ktPGCLiczRr2x6UUIwP9o7pxTRwpN/3PPvWUWl/tBfOMdyYz2T71mpXZp/oiGp+zBNO1ThTQN1swdi8rrW3XYRKAFpzB459F+emYdETANjrr2JklNOQBb1OkWJdrVJPGGz7E3/5mvH96/uIHsVZKVKKQWyVUx1RzcpqOLeEmLckvC0nOj9q1kaZnlsdihNCUIRQG4wOKbRDQ/FCpxOZkAdrgSY7VZ4Ta9J2lanaBBcOG7RZLDdE672B3UbNwHEgxxMAx2LQbA6NCic9SHVBpvDeyd/Nc88PS0cvC7tY8PriljfYe1GkSBHGf6LlWo0XkCYAJNpOg71GylCu4e1dS2sG9zZ+ua4nYUV/lerOoVV9p6zrkE3uNRrE9xHeqw7Sy2DhYjXQj6hR2YyYki+UcI1WI6LRqWpZZ4iubmYAMeFiO/2pdbGuADpBPPTgeW8qAcs3dNojUzYSOxM0q4nSYA53C2oGXItqFU/mFogHs3fXNOY0nKC0xG/vCc2Zsxz2zLQ3hBO+3iHKyobKpgdYufB0JIHoCk6sauiJTq5hAnTtuRI03WTr8FVqSA2BAubDsVjnbTEMpjTd8Sn24k8AO+VnFdm7dUQMPsNwIJdaIgA7p3nkRu3LZ9EalOhSNNz46xILucb45LMVq1b91rO1zj7A33peGrPg53An+EGBy1utLjkTRu9p4+i+m5oqMJItcai48QFlsRWGRskDLIMmLfmBntJUNzyYh0ei/pC5iGU3kZ2MfAjrBruGgKd8iqlQsY2nP94z+dvxSjiaZt5Rl/42/FQ6mEwm/DUfVUz7kDZmD1+zURz8nTC1khYsp+lVMu2YeTaf+kgFaDAYtjqbDnbdrT+YbwOahYzDZ8LUpQCSXQJGnlC4b+CGbDwJt9npz/hHuKMlVP0VOyyrCk6MxpujSS0/Wi59novBpy2HXIaWwbAadw0/SFWno5gf/wCdniPYU7gNiYOi8VKVINeAYIzmJEG0kaIcl/RqLPOOljAzFVGmBlyi2hhjbxunWOMqlz8B7ls+k2wqlXE1q2UMpkjr1CALNaCbXAkHVZ3FUKDWOy1XPqAgABuVt98m5EDlqF1wkqRzyTtlblO8+hEQnC7rSGgCR1ZJ7pN10Ud5VDAglczJ6q2AICZa0kwJlACC5KDQn6OFe5wblJcdBBWn2d0Sn++Bn9M5Ru1i/Hhosyko9jSb6MkWE6DUwI3ngFa4To3iXwfJ5WmOs4tEA74mfBeiMpsDGMgAMjKNI4dvCUyKzxWNN1JwZAIqE2JMSCNZ+CjvN9Iptr7KHD9E6UiS93G4F7aACYN1eYfZFKndlNjSBE5RPPXsUp7RpB4TyncumlAnqgX1P9VJyb7ZRRSBhOUu1CG7iTG7j3GN6QHaCQTEjstJ11uuhsWm8X3bpt7e9KjVi2id9tf6rlRjTAdePbxtvQymNJ53uu5J03b5PsKAsda9vFcUYipwb3kfBCKQWzy0VzfnqnKFcDrbwQQNJjn3eKgwnqD43Tx/ouyjlRcuxUzcTq0EWibHkV3HNp0COqXE6S6AADbQSUxh2wCQbiI1sdbkan+ik9LWwaZ5O9ymqujX0QKu3K+jHmmBoGdXj37ymDtzE+fqfzFIw2BqVTDGk89AJIFye0KbU6NVmyX5WgWnMCD2f1hbeC8EsmRP/OYnz9T+ZO0Ns4x/5KtV0cLx22srrB9GWtAc5hfYakET2Dd2yrf7M+zcoYwkHK0DS9jun4qUtSK6RrGRnBisdbPXc2Y1cJvyCssTjamHY1zqtWq527MGNsAdwk68U7jdnPzEEOeLRlAF7yTxOnDipG1NlnENpMByBocXE9aIAGgIkyRvWck6sdSRRu6S4mtUYwVPJhzgOqBvMfvSSrHF7cqYchud1VxEy8iBqB1WgTpxVDTw78PiqUwSHtc0jQjNY30T3SYzVaeNNpt2uVHGLaVcCydHK/SXEkkipHINbHiCkDpTix/7f9LPlUClh3PsxrnHkCfTGiscN0bquBLwWgCYAzOO+BunvWmoLuhJyfQN6XYsf+wfyM+C6OmWK/U3+QKxodDi4tLhkbaQSXPibmWw1pi0XVvs3onhzVdVfTIoUmtOQl8veT1GZtIMOJA0DTpIWG9Pw0lMc6O4nGVWCviKjKNA/lPk81SrGvkmSLfxuhvborbFdJ8v9zRb/iePKOPphg7mqv2jVdWdmcZ3QLCBYNA0AGgCh1SGCPYuaU03wjpjp0uS0p9I6tQFlZlBzDq11GnBHc0e1RcZ0WwmIE0h9lq7oLn0XHg5plzBzaSBwWaxO0BpPoV90YFep1iIp7i7U/4RvCcnOCyToWMJOjKbS2bUw7zTqtyuHMEEbnNcLOaeIUZwIEkWO/d6V6ttfZIxVAsqMl1MGpSI3ht305F4IBI5t5qC+hTrUmNyjIMpA4ZYI7xHtVtP5CnFMhPRcZUYjYexTiiZJaxpEmLk8AOzerZnQ4Nc2akgkCA0zfnoBzWl2dSu4lwzglomJcyeqZBuY48Oa7tlr8h8nIqZTlnqw6LG+5Pdk3wGCrk5h2NoB1NpDWxOUamw6zjEuPfF9E1SxflA1/5GQCWvaMzuGhtKawD3UXsdVeKvlWhodlAyO/NlMHQ8t4Ul+GLQ+q8+UdOZrQAGgCQ2LSTBPipvvk0uuDtas52XLDQCZNtIMADdr4c0+6DIkiBeOF9ExRqABoEk5Zc2bi1xvuk1nuyktEuDoAJt3k+nwWTQ/wCT6ovu3zmF7eCXVpQJ+I1TTXQYMQdw5ak+CXWdPVc7S/1YoAGVGEdV0xIMRcjv1sVx7jGkzB9hHOE3hmspQGNi8iBcm9zx1OvFLLpOZznEjdoI7AITAUWzyE33W92nYlAGL693tShx596S50BZsZ0MPEoXPL/V0LXIuDyyrgnVi+pTOZocJ3OEmB1RqArml0cyBti5++HQ2d3A6BTsNTayRSDBJM2B01vG7gu5ibyQRIbeB3zC3LVfSI4oXhtl5BLi3nDd+kTf0+xPY7ZYrFhfENuInraEi/ZHpRRY4CM4gAfqI7tL2urBzwRJzE7hoCNDMlSk5XaZtRQ3VwrmyGWcJLjALS43iNA2/sSmYl1MNzU/KuueqGiBMjUCwmONlEptdeABpBEnmZ/USJHBLxtJres4F1wNTM67rCE6vhlFLwt34+Gz5Ik/pblnxgFGGrOe4gtFIXIc6HbpEtG+faFWNxhLC7TKJ8N6hbN25VqyHUWsbEEklsGLQDqltjWojSY1lOrhzkqDylwWhhYTBAIE3aSDvUDZ2IYQ45HUsvUh8ACYIAIJ4Jiji2t1dqIkFulzJm0W9idxbmuoVodmtI3GRcdsQChJdA/TNdOXBtag5okgZuIMOkC31dQaWHfi3Bzm+TAygSDlcC42BO+SpOCwmIrdePJ3sSDEEHMWgyZkN9J5rU0qIgCNAImXSeMkq0pYql2RUMuRZxDcK1oNFuUmOoIy8CRvE709jdpUyyQwG12uF2zqbdqhmm8ky+Rwhvhbs4pTaQAhpIMamPeudxTKtOqRyntN2djcltTAgZYJAdNw20TyVrtjGDyFGG5Q4PqEc87qTSe6mf5lAoNyyQXX5/Gy7twkUcObRlew9rar3emHtPeiuAgq7IVSqLkbrd6zm2sWR1RqdVf1XS231osptS9QrWirlyU1ZVHgtOhuxxXq5qgmmy7h+o7m9m8/1XpPkxJAsNw3ZY8Fneh+Gy4ZhA/MXOP8xHsAWtdhGkAtMkjSdDbgF5uvrPV12r4XB2aWktPST9DC03Nq0xuzAHgQTv7QsNswtZ5S0S+/5jIDRBEaXK9AxTxQoueSeowkAxZxGVgniXO9AXlYxxYT1g0SJJk2gSLb/evQ+JB4M4fkSWSNJg8dIBIh97DloRw3KVjaj6lPcXFpBAvcyNbLIVelDGiGNzC0TDdPSVV1ekdY6FrByF/FXWnJ8kXOKNRsPYzsM0uL8ziIIP5RfcI8Vak5qbmgxmaQCI/eET2rzurteu7Ws/nBynwSam06o0qVP5nfFbei3y2ZWolwj0fDUGsY1oBhotm983QSCTl3RIO76uqHoziqlXDuDiSQ6A5xkQYkAayArujSLZH7t+Bnt+tylJYspHlcChQaXh5Li7KWgyQIJBIygxNhumwTbKIpyQADOsmXMH6iTJOqW+ide8+ERZDmGJ/M7SNB3lZyNYWLonOAbGb2nRKc05ZiI/dJ7OG9cALdHa8FwUyTJNzqbeKVjxoW2Qdd0CO7UJLi+DEcpkjW5tp3JbRxSw4IsMRst469p+CE4H/X0UIyYYoyYxJy9SDcgkjLfnA3AexMvL98tkXbvi/PXerGs5pbTeWGx6oDiCXOEQDw703iGSXHKWE7zcgakNMkkyR4LVNEGvCKyplAynluO7gRry5b07QryCxpOlzpoIuQI8VCbRiuWEZqknKYO9odmynfoJFtSrGlgWsyloABAi8neLnRNx+hckepnItUDSJJvytHLclsxTGuLXVcxNyDAEZYsOBM35wkYqn1SANbc7yTzhVjtltOjZOsh26BaTN7eK3GF9itosaGMpNMMhwMz1S4m8CBE3mO5WrMj58oAAIiIn221WdwuIw+Zjg4B0jO4k/lP5rWE7rBXuEo0XOBDg4nNqc0gfwjhCzNUUhb4IO2cU1mUYZjSGm5MEk2ytB1V8zAFlJv5XVDd4uGkm5AjdrdZ/bOG8pUd5Om3MI6xIaLEERz1K5srC4kV/KOqHMQCY0IFoO4ejmm1cewi6fJOqbWZRLhUljpuwAnKDoJIufBTtn4ltSmHMLmt3Tz48d6rsXhPKP/AGhaHAQ0TLyBewNo3z2rr6dRsEAkWBGsax1fR6VhpV/R5OydWrtYNbDhChP2kwktaHE8tT2Jt7ahk5DvtxIFrHST2p3CYar1c2QAyTMB1huI1/dRSSDJk6g9sdU9xO9TaFMVWPoPIGYhzHaBtQWEmLNcLE8gdyo6uyi6CHumTcWjR0HwCfweHc1xD3uIP5QQ2DFiM2vclSNJv7Ir6bqbnU6gLXNMEHUFZ/a9OHzxXoFTEU6rQyvTLw2zKgOWswAaS4dYXs109ygVujVCuCKeLZP6ajH03jtABlODp2ak7VEvoLWa7CwT1mEi0zBJcPafQVf4YuL8okzaNO/l2rJbJwTMA/yjsWHtgtcylTc6R/jeWhpnfdR9rdNDVmlQbkafzQZe4fxvtbkIHauWXwnPVcl0Xj8pR06fZY9MduNdFCm7Mxhlzv1vuBH8LQSBxklYPadcFobvJnu3KRVq+UJayXu/hPVHa5Nv6PVnHM40x/m0A5AL0oRjBUcEpOTsqHHiusutBS6JFwBbWaRFzlO7XWFaYHorSbOZznnmSxvobfxKb1YoS05MxrWEkAAknQDX0K+2b0ZqVCDU6gDoLdXQLk8IPGVqcLSbTMU6UDTqhrd8zJ1UthM+yPf4qc9Z/RSOkvsSMEGMaymMrRw3Dv1J96fokgZSSTxsJ9C5mtE/98Ehz9L965+S3CHibT8Els70Ed0ctd3vQ9pgdhjiTEjs3ooLAP4wP+0oPngmqIuZMx4W00snmU5vuOltLb0wsS/KYA17V3LMXKcDQNAJ9y6DPggycySuJWY8fr0oTCzz6r0rpOc2WPLW3ghpv6d0z2pNXpTSMHLUnfp4HNY6IQuvbic2bIJ6Q9cO61jMwMxH6XXuFZVuldA5QKdQAAC2Xd39iEJ4IVsiv6SMJHVfl36T4FSMP0qpNEZanCwbpxJkXXEIwQWysxuNwrg8tZUzmSCSAJMagG+8965sXadGg5znNe4uaWWhuWdSCDrG/chCePFBfJds6WYcEHydQkNyyQycsaTMxxTdTpbSkuFN8mdQ3WbXk2HuGiELO1E1uSHGdNKY/cfw3cDzSh0yoyD5OppBMNk8iZ05IQjaiPckL++tG/7OpfmDHZ1rdy63pvS/RUjfZhtwmUIRsxFuSOHppRt1Kojhlgi+vWuk/fGjeG1RJBOhm3N1hyC4hLaiG5IQ7pnTMdSpA/wzoeJuJOnIJB6VUNQ2tmuRLgWkxaWkm3ZCELW3EWbHW9MKEQaLhaDlDY9t0jD9LMPTaWMolrSQ4gMpwSI1E308eS6hLaih7jFffGjmLvJ1BMWtAidL75QemFExNOprOjT71xCNqIZscPTSjP5Kkdjd/wDmXWdNqNx5N8css7+dkIRtRDckKd04okAZKggzbLccNV3FdOqWQ+TpPD9xcGx3w6UIRtRDckR8F02aB+1YS7+ACI3au1TG2ul4qMa2iHsIMkmAYGgEFCEbUbsNyXQbL6YwS7EZqhiGw1tp1vIU9vTejvp1J4gMkdhnsQhG3Fhm0ON6d0AZ8nVnT9325uxB6e0fN1NeDbjf+8hCNqIbkjrenlG/Uq8rMty/MgdPKE/3dX/Ty/i5IQjZiG5I47pzhzc06v8Ap+dCEI2YhuSP/9k=">
            <a:extLst>
              <a:ext uri="{FF2B5EF4-FFF2-40B4-BE49-F238E27FC236}">
                <a16:creationId xmlns:a16="http://schemas.microsoft.com/office/drawing/2014/main" id="{503EE377-AC14-F546-9C7B-A4E99BD1CBB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8" name="AutoShape 10" descr="data:image/jpeg;base64,/9j/4AAQSkZJRgABAQAAAQABAAD/2wCEAAkGBxQTEhQTExMWFhUXGBwbGRcYGSIeHxwdHyAfGxwgIB8eHCghHyElHyAcITEiJSkrLi4uGiIzODMsNygtLisBCgoKDg0OGxAQGywkHyQsLCw0LywsLCwsLCwsLCwsLCwsLCwsLCwsLCwsLCwsLCwsLCwsLCwsLCwsLCwsLCwsLP/AABEIALcBEwMBIgACEQEDEQH/xAAcAAACAgMBAQAAAAAAAAAAAAAFBgMEAAIHAQj/xAA9EAACAQIEBAQDBgUDBQADAAABAhEDIQAEEjEFIkFRBhNhcTKBkQdCobHB8BQjUtHhYnLxFRYzgpIXJFP/xAAYAQADAQEAAAAAAAAAAAAAAAAAAQIDBP/EACYRAAICAgMBAAEEAwEAAAAAAAABAhESIQMxQVEiE2FxgZHB8EL/2gAMAwEAAhEDEQA/AOfVOCUBPLEEC7N3+uCVbw/kwoik3S4cmT/9Rf8ATG2XzNRmbUkgiVNhBBB7G+CdVFc01gJPMTBMECbwN7Hp1xx3NdspIVH4VQCkeWwIMgljdb2iYn19Ma0eFZbQWabHeTB9N9+kCd8FMzRk6nLOo+8do6btbE68LGpYSQBBYbAH12GNHP8AceIGp8Iou5prSYMu8lh8yTy39/rizl+B5ddYqU5/pIqGJ+t/8YYuH5EajrYaTa1totM3kW+XrilmaqAM6KAbgESTAEn6d/TGbnJ9MmUWkL1fgdMsPLRtJJALE+lz6Ce+LeU8M03E6IAsTqNyJmIsenXF2llaxQVHbSekrEepv0tti9laq01l31T1kj63MfhvinKSXZUI/QaPC9AfcZvmceL4Yy4Ul1IAmSWP7GDP/WER6fVajBGsZXUCQ0RtIvgLxfNZilXqty6QV9QQQYYd/wB9sCzfpboDcTyNGUWjSZS2xYm47iTt/bBen4dy1tRE9QCwMd7k7nbBHN5qmzoazhLGOpHUDlvJsbenfAtcw9SuyqCVSdLlCoIHodiR03wZTa1oiS3ot1uB5JgQlJg46a2N/wD6tiHN+HsqGUKPuyxLmPXr2jF/KcO10lqgXMdpLTMfgBirxCkwY/dMCQQSPS4PvvjNOd1bFTQLznCMsp9DcQTYdOpP4fLEf/R6RBYLYDuf1xZoZYltTBWANxMk/Q/n+OJM5nlFAhQEJ6He09D7fljf8lqxqgcvCqO5GkDclj/ft+WNWymXglV1HUQLsFgeszirUzpKlSAb2b/G2JMvlyUkjlOwnc9wB+ZxdP1iLuX4TQYCVKnVvJiBuAZ9sarwSkxfQSQneRPQHfr29cXcwJRiFEgkwTNvTm3joJ98WOG1Rp1Ig+6CO5EXBK3In2xm5vsqkQU+AUNLaqbSoBjUZiYE3tOIMxwSgNlO28t12m+CWbUhg+nUpN77x1HaDbbviDOqxKPML90TAvO/1+gxmpyfoaroHLwimTHlRYxzMR7k9PpiCrw+krN/LJANuY7fhg/loNyvJfabRbc/s4F8SpoAdKzBv0+QuQYEmYO2LjNt0DSoqZfhtN9qZFwbEm2xG/ocG24BlTDqjKpIGksZG4kmYjYntJwP4PUQfeA3tczPb1vvhlGY5FWmRPVQouDvubnYREX9MHJKSehxSaB6eEqBIhGYRbmK6r+5g/h7YjzXhegByowjeSdu9zHt3wV4XUfUxboxYyI67d4iP02xJWrbzMTyxGx6TBse19xjF8k0+yHoDp4cyupRoaIJMlpNjAgGRe0ziU+GsoJ5GiN9RtfqNXp264NtlRqZSIGm15MC0dL6zbf+1PyRJDE2kgdAAenczHXp1w/1JfTO9g7h/hOhUO25sNTCI7+/bE2c8J5ZCw0GZAChmtJHr2nfEp4gaKgKCYAGqJJtE/sYs5HMeZVDJ8P9PTYAkx129d8DnKrTNYUwbl/DeUaeSLH7z9vcX9OuPf8AtLL6bIzGOjH03vGDub8pOUMNRJVebr/TM2iN8WeGU6T0jzHVBLGJFjAA97dsJSn62VS6FJPClAgEpU+p/tjMMxp+mPcXnL/mMEBhLaTIOwEyAe3pv0xr/G6XIO5+8ewFx2J/ucelDzCxkBgR1HfFLjtXQw3J7WIg95Bgz1tt1wVbKktG9fPBASmtjAGkiACPxaxtJG3XFX/r7qbrETY7X2BA5fwxLRylNyJXlgHU0A9YXoBB9N5xTq5mmGimiQNlWDOwE7n6HpcY1SRmXstxZ3Uy9pOwFpJibfIe2KbZ9l5JA5uo7/eGKGb4hLwD05jFp9Bj2gj1KqljyqRud/8AmTf1xWK7FYcXMh7Amo1+ToB0n0Mjf9Ma5jNaAVZIgcwndWvBkH0v0IxQynEfKqyLKSAx3hLAQT2M7Yvce4exq06oNMU4VjUVpBBI2IF4IP1E4mqdD8NK5dqutFgKuwsJG23rNsecQyjczGoNLABomLGT7/3jE78VRQHpwdywm4afyjv6d8VkzSioGb4KkQB36ewM29sCsei7m6aUygD+YzrHKIiwAF+/T2PzHg+RVdGJIaCoAgGPiHWJt+zilUlaZDXJkgjuIMekf37Y0egcw40GFG7H1JIHeYwKP+BWHuE59/IYBdReSpFtF7H9JHfA/iNes1bUXCQAIBtHQAD0/LEtDKuqagTsIawAneNzHuIsDiTNZam7aqZh+XmmJUQAZa0bcw6DvhLsbRq9Gm1jII3I3PY+42P174EZ8MrBWYMunUdjBM73JBi8YMZaqo0KwJHVh0JIOx3WBBE43zmSUV6egbDUb6t/hFjEj9Bhp0xNWLuW4czwyWG8n939sTcPyb6gzsQAZI76YjcQJn6Yv8bZlUMDF/r/AI3xp5sUgREkiPQkz9QQPri220TVMJMyQQfhBgdek/lb1jGoqECGnUJEbSPu+gm2IaTaaUXN7t11HeFBFiI3H54uU6BZPOBJggXHNMDf1O8dsczRezasGUKO257xaPlPT8b4oU0J5XKmwgyIi8377Hvgg1TUSrX7ydj6d/8AOB6UDUJQFgZuvfrJmZnCiEkVdhznTB/qj5x2Fjb/AJH1syGQwLsY327e+8fLpgzneHuyxUp1F+6JiS21pIg2FrDFOjwjyiBUp1SWIhgjAAdRGkk43hRNM84Bk9RBI5Qb3iIOGNQdSxvpK/Luf3/kSHXSoJ5QdPMb37+hOm319SWVqFQ2554FrdNPy6fI4jlb7KtRReIYcoJnf0AJncjoL9d8SaQGABIG89DHcWj2/wCMDqeceoxVV/3byOnzm/ynF1+UybiDC/Xe+/p7Y5mYykmElzIFZakSIi4vtIi/W1/9PTFDO1Cr2lV0gibBiflEH9xOPM5mRpCkHQDNrnb8Rv33wJqAqCwYkGwBuOwt074ErM27Zj06hYQQCxIttAmTvYW9MG0KCjT0vBCj4Vs03kkQZG//ADgXQy66gAecoQQD1IBI9Ijpg3U4cKeWpAxLKCT/AEqeUKJ3JAmY2K+uNUtHTxqkDauRo5jUsAabkkmPQDTcGx+u+GPw34VVKIgkTsWNiLk7Hoe1pGAwyxFO6SWMKotInlJItpBv36Yc+HgijS2nSATNhAv+MnDvVF1s1WiFta3+kfqMZiNqlSeWCOhkXxmJsLRzXKZiF5gQAdChBykATJMz3MjuNsT5+uGbnDWUwTpABtYAxse5wsZDPkENpkLzEjpHX8TixxHiJnQG5WOpTJ5SbMPawt033x04fkTno3p5V6msKyETAlhf2Ic/IdCBgZXovRYE2mCD3G8/v1xBVZgxkmRvft+uJ84CQH1FlmDf7259p3+uNKM7PBmlNyomdx1HWfXBfhdRIJG82vvv0jC8BiagxBtgcbBMZMjmCPi0klrwBYR0G1sb8YzzFFRm1EEwfun+4EEe4wPyOaMmRaD8z2MfnjZ2VjJBYkTABgC23z6+nrjPHZfgLzVNjU06SDAt2t+zOCuXYwDUgzMHeLRPv19sVqlFo1uBIkTNydl/CcT5ilqqgqIRdOoTsOm37vinslHmdDNW0MLD/k/XbpgvwzIkqGMK0k37bKD2AvYfriNUBbV1a0xfsfwtfBCsdKGLXkk7fu0Yym3pI0ivQb4h4h5Z0gSGG3T3B9jOAOTH81XMhGYmT2B6/OMWeK58aoUC0gAj4do/DBBWH8JKqQ/3bXj/AJvboQMWvxRL2yFGLNqNg1h69FPpJ2wbyoVVKiJuZ9RYntgRwPMmG1ACeWYsDfftO3yxDXrMtUDdWG36/wCfXA1boFpG3H2nSgEkwRjMjkGVAH+9JC9YEz1jsfrgglHlkkEk3I77ASRe97WGNKGWrVa5y9FGqkCQButtNj2vfbB5SB/SFK4TmYg6hygXNv1mTG/0xvUzFQoq05YSCyxuLEnvMdfXHtLK1aNUo6lGpKwYMIMzsOwv+M7YKcD4c1UHUdIbUFhiGYz1vMCVM+vWMS0kUikmRdwrIecE8gIlhYtufUAYYeE+ExUUlqoSr/8AypOjOg2OsXvF4EQevTA1cymRSOTUrNsLiRygX6EAze84F8IzVMMrUqriopBW1/XpHvPzwKKlsTZ0zhvhFMxTAzIqsqRBQ8xFjPoLdLyMO+R8PZJaQprSDp/rJdu9y5LT+WAVLxUrZKjmBC1FAOjaYOmovrsSP9oOD3DKYzCrWBIDiZFpX7v957e9umPFGMbZi5typHB/HvAE4ZngaY15eqC1NWbY7MhJBmJEHeGHbF7hddmitVDBWGzgrYQqydtIG0XsDjuv/SaIb4ASt5bmN7QC0kCx97YtZqilRTTYKykQyECIjqMRPjUilOjhufYAqEh1VYJWNGo7AEXtJPXAWsFNrjve/Q2/L54P+OsivDq3kK0ZWqfMp0jsl4YA7wG5h2n3wvcRFKBV86nq6UwbsP8A1BE+5/xyz4G5aFKN7MrKSCS2k7WmCB3tsdsbUFDnrAAgCwibze53JIjYe2Luac8q+UppgGTG1xdu8/26Ynz+XpqwFNiVkG/ruNoAiCBvJv0xmo0io8X0rUqQUkiA5tM7An2tuD9cFslkzUUgn4dIEXiNh3MgfTA9aJIIgc19iJH7i+I0zXlFWRzqkWbuPwuMUjXoLVKwL6QxAVYa4gklZDGJ1FQxCgbYpUeKuJ8ysqreQ0mBE7zvIAj1nAyjmKhqVzCgsebpJgrI9hb64yrlUdoDaiZsRdiTMEkm5j8YxQm7Na/iLMsxNOs6JPKvlLYCw7/nj3HlRwpKlbqYMzuLHGYeX7E/2AuLsKa6EWBABPtY29bYEFx5RW06wflBB/EL9ce1801YhRuZ6wPrOwwQzATQYVYUGIW9x3id9px0LRL2UaNPzSCTGkAMYmegPvED5e+L2XyqCmyyxYi6xHqCegjpfqcCaVeARAMxv6YJ5DiCH4xcHWT3YHpHpYYJWCN6WUVUBZCHABMm0HcgRvBFr7HEnm03LqsG8hYABA36T8sWM7m1IkLcgRA2v+H64FlXYrqHM0mwGrrE26nCW+xvRM9U0YPLMCF3g79drW/d8ysujMCQdQBUdo7kz8sU6tQrUOrSbgMYnrf6bWwUo0HfW0kLAgzeYvHa/wCYwPQIHU1NQjcBTE9LSff9jBqhkypMnUwAldU3mCZ2PecQZahyrS0gGxcExEfenuR8sHqboVYJLvpUgx/TaosEjcGQOukjCbsaIMmTTLOSxA6AEAKRHvEGL9sUq+YJQgCYLQTtF49xcYNVOH1mlKas+pwHgxIEFQbx1FpN/Te9R8MMjJTYwJBeCCBANgwk/liErG2JK8JDD/VI6/QSf3YYnoN6zJ0xuRIkAH6+txh/z2RyNBW5WditpkG+5EyPqOmK3hajlKazUeanxaSh5d/gEQSBafXF7fYkgKfDWY0gUstq1pZtQAU2uL33Mg+uLmR8HZp0QkUlJJLLqFmDELGnZf2OmNs1x2rrmlXY9jtIuLiex698avxWvUpeWzKKYgaQAD3HacNRVBuxhyng3LJTP8ZmUB02UHTzbi7DaehU9DibwCoydSu7MmgoDZtTxqAiFkHmcAdT+SdWkzLMSADA3+RJxZy+XBU8x0x8Pcex9emGnQOF6GT7Ucrks5QGZpVFGaVeXTu4/oddx6E7H0OEvJloDVAoO3oPUaYMDeBa/XB7LUUdoprrZtoBM+3r6emLvFeAvQWalFYMcwvH064b/IFFRE3P8PSoxYgnpcned+/Tf3wX8PVxQp1KQy1Jw5liyFiFAiNQsBe82xYzWXfVqCRSHwBuUG08xAmDvY41zhqMqpCwpPwECR6jr+O+DorGzFzWYyxIfQga5oiFZVNydM6lU9JA9Mdd8O+IKD01UOury6Z0j/YAR8iCI9McZTKQrO/PIkk3O1gZvtb9MYgVkGnUTFoP1v3xb5JOKj4jNcMVJy9Z3xcyCdYPKVg+hEkfWT9BjemBcmxG97dP8XxxzhviWvQekKhZ0VpK6wZXYqQdu/Tphq8O+JK2fapQqUaIo8wcgGSrCAohrH/V2G2EnoTjs5x9sniJM3nFp0TrXLoVJW8sTLfIQBPecBPCvhmpVqguFC6gASVKhrXYgkAAEEz7Yq+Ksq+TzmYy4OlVcwAAOQ8yCY/pI/HBjgfiUUadKmw1U6p0sWuAbbjubiZ6TiJSdaN1wfi5X0Ezl4BhQ0yJFpI3kG14t8t8FuF8BqZgdEVT8Z2JmNx03wT8Itl62apKwaCSUEDS1tQBvsACZjmttser+UALAfT+2Mocd7IlKjkH/ZOaeyOrBAYIIAMxIkSTt1+mBj+Eqy1ADSYghpYkQrTAIO31tttOOv8AHUmgxEAldxuDHfHMqHiupS+Opq0sYDkGRMQdTAx6Y0/SrZOVg9fCNQuwLBQV1apDbd42k7emHHgXhaiPLegASjAVGdJJMSYM23G3oMK/EPFtSxSBqMklhJA7aTZfQ4v8J4xmcxSZ6RFVqaJGXBHM5IJBk2AvzbYlQorsdK9EFif4em3+ptMmLXkz9cZjly+GM00tXylU1WJZyVDcxMm4kReB2EDGYvBCyZz7hmXZSHEjYERJgb2xcqyDUDEr92Ht2F+3TEGXYJcT8z02+d/TG+ezXnaQqqq6QDJ3jrvN/wC2J3YtUAfIOnVB0zvi1k6aim9Q/EI0X6yOnXf6Ti/SfU3OByqTpO0QIjvsN+2KgZgTUQKNLRGne9otc4uxUEsvSUgNzHlE3vqJ2Iica16L02YiN4OrpMxtftHuPfFuh/LpI7g8x1QLEGRpHteb9cW6KBdRqKpDaSFmDPaPkDv1xFlUUMlkKK5ZqjQ1UlQJNwDeRIINpmduXE+XzCkEObBSReJuDB7mCe0R1xeo5YVQGcqV1MBpi0WK6Z1Wncx6YJcL4Kr+WzqVRGBIpiWcD/SJIExcn+2F26G1QN4bwarWzAohJMQt/imPSIAg72ucdAy/2W1KdI/zQ7wsi99NwPiAsfbBrwFw3RmKjeU6pp1Uy9ydTX62gD4YETth71XGLUdbM2zi2R8uiAvNY+o2EXkkyIFzPtjfO5ugqM4pmRuRUYH1IkxbeI74pfahVShn6ouAwV7dCRf8ZPzwttmXABUMAVLI0WMbCdr9t4GNnGCQk52EsnV/iq3k+cSxHII+L/SI3O9jh0yv2ZnTqZ4qWOgDb01bfIfjgR9j+Uo0jXzD6f4jUEprBhAxvBIE9JI2Bx1fiXG6NC9VwognUf79z2xDxvSKuS7OHcQy65V9GY00zJgkQDHQHt1jGvGKoolVY6SwUgWBhhItvcGenyw2eMuL0M8ppLR1sdmcwRHUQPnc2wi5ZEZXc1VJSOeTJiBpBHL0MCfbtiWo+GkZS9CdBdQ5pJsYB29JxMzLtBgCxJMGY6z74G5PMeY4FN1gsNJc6QRcmZgQR3O8YvcOywqMwrOAFPwqTt/SGWfeb+m+Ir6Xl8Gnwt4iy2UpOzDXWAOkiLgfCineT1JEdzgTxbxXmM1ruq0yvMgAtPQteR64tZng9NKKvTplCxA0sZsTHUAi0W9MKee4oKZZGhSGsVBvb0M79flhqfkSXFJ2w3xXiT1jlyjLTajIfy5AIuVMkW6ixm+KgZqzPUAZmUAFgFANoWbATA99jiXgNRKoL1a9MqpREonldtR5rgAi20C8kkwCMXs9w+pTYKVyoouzCm5qGxN1VioENpizEzpN8U4sLVWgTl8xpWahgk97Hpa/tti9lsjUq0jVo0mZVOkkd7ExcSB6Y34T4UGaqHWKBorJNS5iPiCwRf3t1vhwTgv8LlqtPLN5ZLfyFLEyxnlIhpJnYAmBIHXCwDNnO+I5N1bUtIhALyRJJO5iCO8dIwxfZ1xELWaiwIkBlJ6mFkA9ZBUgYB0cv51R6TOFdXKuV5gGFjzEKpAv6+mN38L1Y106q1ANJ0rzGdlbUrSsR8Q62mcViybRd+1fwacxmkzC1VQtTCsumTyzB3G8x8saeH/s9ptQIDeeWPwACBF5MnlJ2m5htsBOIGtTEVnfWDYMSdr3J2EWn098PvhXxQuVy6hsqy1GA25dYEkMdXW8TeYHtiK+l5UtDB4W8HLl6q1iedU0hB8Kz/TN7bTN/S+Gys0AnCbwPxMK9SrWqny6CqFCk21Tq26mBvgdnftJUyFy8xO7x+mKi0ZOLsZOM5tUpXElkkrIkDo1yLT1A7Y+dfEHDMwzvUFN3pq2lnQagG3uRtIjfHV6WXNQ+fV8xHKLoIcBVkkn70MCCIDbQbYh4LlXy71PIZTUc6mVoJOkmCSsiLmO0nGlirQn+EfBs6XzVIsGM+V8LhYMFgQDzEWAIMXx1TghXLZYLRy9OmnQsQCxBvIgMzWP+cVuHeJ1qMwZYrKDKIupiVF+awkbjmn8cBOK8Xeq61nWKSkHQXLMBsWBQQDeT1gb4HP6Ch8DWf8AHXl1GTk5bfGB0vaLYzAWh4SoOofzXbUJlYgze0yfrjMPGQ/xOKZfKuYi/wBYxZzGVZOcsoBHf9B+uDHCsvU03dRpMQ3Unr0kaQbz2xHxDKlgARLjpuCb9jb/AB8sYZOwrQDbNEBTDQdmMiY3i142ODGRGqmjvTDAvpJHQTMkdgY94x5w/QQlOsdOloSVlUUtLXmAtyTNrzvg7meF01qHyQmmBBDBgASdvTaxvipIIlSuRDXnT8PrO5/5wF4nnCCI77TsR+PU/hhhzlIMAHAHUhBp2Ei07df84h/hfM1AKCdWpoEtO8k/TfExRUkLeUoPUewgnctsB0k+2HrLU6VFR5Ss1VAYIY7iOZiPW8DoPTBTwDwekTVXMoXlIpiDGoz1HWNvfFjxTWp0qegsKQ0co2NgQIAj/ONLvVk1XhH4Y8R1ctVNaoCyEQ4tqgkEwJgwQO2Oj8F8RNmv5lHLVNBgF6h0AAXNrkm52EG0kYRPDXBxSyq5vOa31k+XT+7THQsCJJI/qsB0w6cUzdTL5VvLZVOliCRqAsN+ZCLX5dgJw8dW2JtN0kc08X1KGZzdWtqRjbUrEkHTymOgtihSpiqoNOnrns4Oke8/LAPMZCtUKhcqFAvcR7kkwSJvqY/PDD4e8N5mpKhVVLQ8FJJmJFyQZkHa3XESiXGRrW8xTzIyP0A3n3HTe4OGbh3iSuaeipmERNoqFWcgR8IIn5HC5xPIVaEawWYGORTy9DqJgQDA6z6b4rClVPllFqOKjkU+WzabSDBnaemI2nRdprsM1+KgVCUJZWFnKxzdRAAAHthapcKJZRUaQJ5Okm4Ef0yemH7KeEGKCpmWWkD91AJBjqWYiSOgv+IwfpcOpJRVKLHSBIqLEvAjmMSf+MXCDbIlJJHM8vkGBC0ErN1tTaJ7dyBsDb8paOC8Bq66bVaZQXJlhMAAAadUzMdNpwTzStobTdip0aujdCfTCk/HczTALG6SpJXr2kRJ/wAd8VOKjoUZOQz8SzwAZagZWsdLCCBJGxwH4R4Up1nGarMSjAny12IFrneCR0/WAJ4ln6mbDVnMlEM64CnSCQq9TMmwk3w5+D+Kq6JlijAogABUXhbktqEE7xpm+MuOCTtmnJJtAqotKnU05ejSqcwBWlSGpQQYJJJJ+f1GNcsM0f5jBKQEkVRSBcsFIUkAkAwYne83vhxzD5bLLLmmskwwUCOu4gn1nC7n/G+QpPoMlTPOoN2AF5j0EW6Y2dvRkqNspxPQBq82kAoC6W5ivWQJS5/D1thbzfiGu+YLUndXRSALNMmNIAFiQZMibYP+JcmH/hvLLRWZbq19JAOrTMkN7WInvgjlfBjJLI4SbkMsjvcAg/iMFWO6WhWyNWtSo+QaamQ5DeaqmXlhCtvpkz1x5wqs1MVfNqmm9uZVDcpkAsSV1ERFp3m9oeDwAsGYVKVR7zClQRsAYJ/P+2BNbwTpK1a4HlwdVCmpYkm7S+8R0A6C9sG/AuL7AvEOO0/JpslcPVO6kkuYO0AkaTcj3PSwWauc1fzH1KzEkeo/2ja87WNsNvAeF5cHMs9Ff4cAmgzHU66TJVQRJXqNyYi98QcS4XlKo/lOxOoWiNIufhkE2E2PQ/JSjJocZJMCeETqrMzkCmykKGhtJAv6He46QZxdqZGk7mXPlqZaoUgemnm3NzEbDAk5KpRJpyr1BuiMJEH5GY3H442p5WuxX+UYb1n681he53GMlFsttIYKfEEcoqVA4RCoD6mYzADEjlmex/LDDxekaOVKmqoBGqRaYINwq3mY3+WEnhOQek5d2XTBVmcyAsWEi0zBHtg4lSySxqAgKIgheoJm5636TsRteKJUgBw/KvVrRREiNpsTO41Rc9FFzg/wrhpeafKWDcwLQbdAOn+716xgkleiUai9NAogqALrFyOl/YDFLi2aqIVWnRUKPhZhJjeNMjsBqwsUGQWbw4oMI9dV6BarADqYAsL49wDp8Tzkf+Qnf7v722x5jTIihfy3GaXnFaqo9NzrpvDBhazMA0TE7WmTgVxOgmrkNRy15aw7i1+nbbHj5I63Y6RKwqRsRe+/UTfA5q+hkD020CA2mZn0vH7OMXL4aKH0iyPCgSHzDmIkgX3vePy9fqQynNyogVQ+sRAm8D/baDfbFccGqPVNRDTVNWpRUaGg3GoGQfr2nDRwTIzoFXylDGCVafSxuBJ7wAMPL6PFIK8F8DrmKfnVcwoDMeWiJJM/eJja3Trhny/D8llR5T0i9ZhCj4yY2BuFXpYxgT/3AuXAy6UyiI3xyGibyDBmZmwOAnGOK+VUFZRV1FrMGAAYbNGk6gbm5B3kDGmkjLbYxcSqMh13VbSkARfex7wQB/xX4Zwj+JrtmK9JdVNgBMsWMBhc/dAIt7TEHGtfjNbMZEZhsulSHPmBEMCDytGrtpPKTv6YvfZt4hbMV2orQRacPUJVvhkgXHWTtt1wvdj/APIz8Np160B0FNVb4pnVYg2I9Y6je/TFjMeGlL+YW1lQAisBpSLnSAJGrqdyABsMT5/i3ko/LLD4OxJ2ntjXJ+Iab0laRr2K9Z9ux3GL2ZCd4qYU6q8hRrkgkMt55h169cUaWeq1VdKaqzHTfVAsRpBJ6T+ZwD+0vixRyXU62MSPuyLT0HS3rhUpcMzL5c1VVtOwYAQWJiBPxGTFsbxxlEl2mSvma4LU2qlWckkBt59V+IGOtrbY6BkONZOjQoqGBcLeJSCRLxUix3A0kb74q+EeAPS4bWbMHSXDFhpBaLDr6W3gRO+IafD0epSehSFShC0ldp+IwQYImREmdgbXxyyjGLs2Vy0aVuL1a1Y01LDUw0IIIAIJkzIAAuYnc4YM49PL5XVWfzHdlmGI2iIVYMfdJ3Ej2AzIcTGZp1MytMB6NRadQGKh0qQW0kwRIBVdwfTfDDxHI0s7QDczCJUhdLqdxIKmDBE7bDF40hXbAv8A1ilS1ENUrU2ncc1IwDpYkgMCDIPxWMzha4hxjKO58kMSJsQVBNtpuY7Yh8Q1vLzKUKKO4AXVTDXZl3LSIjtewxSHhuv54ZaDVAswaKs4DXgsWQAx/pkevck8lsF+LtBTLZQ1XJcBFUIBoWDfZSbn1/5wSzGVzWoshnmmZ03NyRuZ7wB1tiXhvG1osEzFIiIYwDIIBvDHtePe2HHJZjL1UNSncEbwwk9JAExPU9uuMki29COPDWZzn8+qFQdKjFpf2UnYWgws+tsR1OBU8q5q5mn54kaWs67RzA9ZvzACdsO1bjRRZrkC4ACFpIg3IY29pG3sMK3HuO/CaUEBgA4mwNgT03tsOxnFYyTIUr0S5vxGxrfxVOk6sEWkAyaVCyTqU7dgPfGvFOJZ2DDOqnS2sNpsenb/AOSLk748z3G0ZgtdhqIkgLCjYAhpjf8AI3PXSlwumCV5QXk6CYFo7CSbj64UrumaJ2jbgXimtS1s585yP5ZZhA3+LqxFoAuZOCD+Jc6qO1WoIFoVATzcsEC4jpFycBs9m8nlAGqama4CrHKY3hiD1t3vG2LnBvEWTqUmp0n0V20kmohDgA2ggxYkmZG98N5VZNxsq8QzLpUKVjLRcuSdIi4YzaLbzgDVaq9enSytEs86i+oxpNiDblIEmZiCPSbnEeL0g1NKal5cjU6kmpcFixHUb9oxar8TVaiKFNz8SrYWEEj8PabRfErQ3sG+E8k2VzVWtmUqhZYl2TUDBkiQTvfm2hd74J8Wy/8AE5xcw9HXRpIwRGYi/QsZsBJMdcaV8u1fzBVUajBpkuZUD7sLYyt+YgTAk2OIOFcDoI41V6rOg1KrPIABgWELb+m/qMXtrQmkmXOFZcEsRFJW1QQp0kAxyg2ggb9b4M5etQpQAx2EnrfvOAdLOeZWFKnoWSQBIkt126C5iCdvmY4h4bopRL1HYyuoBvhYx2I62EfsRT8HZbXJpWGtlTlPxMY+Yva3X198Cq2SpioFqZqmCCCVHMSJBXcyD+erEXCc2Gplsxm9DtU00qaqCw7GwmLkSbCD2wLzmffYuXdVN5Kmeqytvrc/jjPl45SWpY/0v9jjJLtWMg4BWfmp0yUN1IAuOnbGYgyXjd1pouoiFAiT298ZjFJLVs238QqyyU9ZkKYAZgSCdiAesXkDG4yy1CGaJEQFH7jHudzVamWydYuiKwcU6kETMchiYmdjE+uN+DcIknQpBqSWbtAO3YAfnvjsXG5OonPmkrZCEMOqlNXpMgdJk9Z9MeDOIhV2DAjlIEiZE+kbgwO2+COT8O1Q8sk5dfjqFvLBg/CtpJgwOgM3x5xXh9FMw9NXaom6/DK/1AvJ27xO3W+FLjceylyKXQz5bwTXdg71kpqASaYVmkECxOoCT2BO++FbO5WjRzD6leo5FiwC0wSI+CCbTG/QjHp8SZpaJWnUqClsJYnfpLSRt3/IYD5DglWvVNKkyGoTJLvv3g7zcj5dAJw1VaI3Y5eF/HdGiDSJqgIbrpU02nfSQxIHbf2GOleG89Qr0vPy6BVYkTpAmD6biZ/HHAE4PWao9MUmBUwxiy9ekzbaJx0zwbXzNKgKaoz0w1nKhFAJvdiC15O25vbFIUkMWeB800yNWqb9l9fb8cBq/hxCQy1Kw2aBVK6rkbzYEnpEAYvirqfzxVLG6+WTIsd4Gxnb54j4rnEp01qvBCX2krcA3G1yPwxbIQH8T5JqhqK6sW0MFGqQV+ESWsWIg3mYxz+jmKdNwrCsFkAqrwyxI0xdYB6d+0mXqpxlaqA0+fqDcAwdiYn4hvGw98BuKZIxPkJDnXqfqTMgEX3i0xbbC5H4VBehrKVaVaiBTVDTCgkMILKRKu4IiTcm+9+uB+V4a+ZFVaGZNOnrGvQOaYAgamEbC8fK2PclladRDQVvKqiynowVrECeYC6333FsNVOvUBWlpDuEuypHMIv8JAm9pw6T7C2uip4Z8IZfIqxBLErzNUaWI3+7CjFpqanmo0CdcfCNPaCzg6gYJiekYlq5dqCmpX+JzZB8RHYkWAFrwTf1x7T8TMi/+NAo6Cfzvf1xnyc0I6HGDeynw7waprNWzEm8rTvAHZmmW9hb1OG5qioAFgAWAGw+WA1LxBTzCHTIcboTftYyPrI7SJwPXOSQrMNMAh5ggGxDWGxtMC4uAcEHF7QSUvQlxHgdPOgeaoIBENefYEdOh6XxW4hwYUrAnTBAECACIkADcDYDDfTQKoAsAMeVUDDSwBBGxwWScU4jTCs3mSYEjsbyPnF+uxwt5/jIWoGjlJEj+qwBm1pH0scM32pZF8uwhiU3Q/OCD6iRf1GOaZ3O+1v7z88Wmsa8CthXiGdKhgjSCQQImwIYH0iBgjQ8aZ5iatGgg0CDUWkXa/8AqaY6WWPbCtwLhdXNeZpZVWmnM7GAPQR1Mfhhr8NZfN5Umm9UqGXUKSmbmwcnYAxtN/TEuS/sKfhNwfwy2cSpXzlXyg4JUlwHNSZUvqWw9CQb4IjK5ZEHkZenScC9R3JZlCapPXmflgwJjti1l+KuQNVWpeBsu9wbkATIGIanGaiqNTI9o+EXuQJJWYtcHv8AWHyNvZUYUF+H8JougOnUQmt2ZoIm+wYgAD3iMFjwbLaKiOxFlYFSgcAWtI+HpJkn16LPEM/qoajpU1AApROaxBfmAuv3bRv0wNy5D63JdmMCSIKoNlAHwiSZtvE4WS+FpMIcXARRTtp0m/xsFvAtAv7C5wKyZLZYimjKVefM++yje2wBsLjb64n4Lwqq8B40TBILHrba5O372dV8MUkQqt3IgmLtBBA7qJANiPfFZ6x8Jcd2IvCHFNmNKkEdJ5wuuo0zPMQbx2HUdsdB4HUqJRqJmW8wMoby7PoF9UmIMiLCRIwHy75jLUlWnl6JdSTUYMSXW+mCRKkmLdx64EBf42v5jU6tFhb4iFc9YvpZgZvGKdVon+QjQXh88yhalMMFmV3mbAnt1iMVPEPDXn+TUAX4vLaCARtDldRPWGnbfpgnwnwtllqtyszwCJJIm9xsDvcDBapRNWoorKdK/DyBRA6zG3ucQWIP/ZRfnfM6WNyAw36/dxmOmtwq9qqAdpH98ZgoLOPZBPOZTUlNRmah2E7nrFhtc46RwfN5eihpLWFRPhmJDNvIiIE9z1jCz/0yjDec+gSGLqpmAAoULsvUk3m+GTwnU4ZqGh2LkEqzqVkfe02H6mDjVQkiXKPQM46K+YUJRps4WdOkWBPxMWJALHa221sCU8FZ0qAURD01VB6dv746jmeKZemORQWi1rD3P6C+FniXEKxL6KhJW+k6RHa0GF9773wYr0m5eABfs/z1UFTUpBN41kidttP44J8C4K+UpsoFKpUZwWcE/ABBCsVk9LD17Yv0+JVgpGYK05ECXWmnrMkufkDva+2lTxRQRlgeaVIEU2Jcm99JQKw7CbRidFbJ6GSdADTpMKVRudSohtuhv8XWL/QjzhXB1puahqoKj6tFJ37kk8qNB3taQLYLZtv4jL+UEA1CTqfQyAiSeRSJvq07G/NjldXhL5SozK9NalEVHd9HlgCQgBhn16iRYwbxPehN7OjcILFNJVErEksDUVi29xBPrvHw4FeICPLelXUimXGooQCSCrMJgi8LtG2Bg47ppmrTrUjUqAFfLSLkRdTGlp/q3jaN6OTJKO1QalNcNTVr2hoBneOp2xlPkoqMbZvnc0adVKdBilIKxaY0wYYNBUmTqPw9h7CvX4tUND+XLinUhmcGTq5lhZsBDd/ix5x3PnQ5e5Zh16CSeuxJ+eB2UzhCmR/LqLBjv90z3H6nGWTezVJIOeGuLUw85ikwpqSwNNdwTZdG8BuxMxGOwcKyiKiuKaozKCYFxN9M+n6Y4hlarRp81hAUkIRMAAHrG/U9jjtfAs+KuWpP1hQ3+6wP4/njWMrRnyIA+OWIq0u2lo95v+mFirUm2H/xHl6dVBLDUplb/Ij8vwwNyvDBAtGOflhbL45UhSyfDquvUlNr97CNjv3GJOKHyq8GecaWBMyCBH5gT3QnqcP9DLQNsc9+0ejWatGWpM7qi7QAGuRJMCwMxhccXHocpKQ2+AeOjMZcqx5qXKfbpP5YZVdWIKsDHYg44vw7gxyNNqlSofPzF3XV90XUATzR1O0kAesmWq5unmKVSlWp0wy8zkTK21crAE2FrbgbY6FK9GTjSsM/bmimhl787VQFXvY6j8uX645WPBz1dWmqrtp1Kq2Ha5J/cHD7mHzFfNtUrPrC2S0qBsdAiJIgm3ziMFjlVWCqqFWbFbfMD5Xv1xLeI4pNCxlcnTWlRou1JWVUUUwdTMwAEkUwZMwPlidcmpzByoFR64udIRFAsfiJY6bgyBN++DmTXU2oDTBguuy9z3IjoPx2xKgVKjEVJ1WBCxq09SwuR29PXDS9G9aNqXAqSETS0m8yQb+urte4AxE/B6LMHLaliw6CNwO0953xvmKrGJYCfnb0B64D5/S1NxSYU3HVIUFryCIv0PT3jD0xbDWbyiVqlMFF0rZV+73sO5iPWDg0tKihK6YI3AEfKMcp4d4gZFbzag0ipBZKWoKenWxJ1GffDFw7xrk2ZdTshFyXkyem3QesYbi/BJr0aamZGsaQVpyAGG5ky0Celp9wO8e57ipUNppOynaoSNp3teYsJxTTj2UrOEoVvMYy0wPY2ieg9vTF98uKilbj13iOhE9ek4T+NB/AgeMBUJU0hUNyraSekG8b77+mHnwvkkq5elV8wlguk62PK8wymRMm1vXATN5ZQXgHkvETy9Wi5IHWPpjMjkS9GvUQFKiiacOV1kGA0GFIIvcdsaX+OJNbsccxk6qrLACTaOn02OB1fKipC1Azgm66iRb0J398COEcXzoAWs1MloJCkqwiLEMIY99P44aKObhlFRANS21G1upPfE7Q6sGV6fMbgfPGYZ0ytGJJAJ/pYx8sZgAT6WXR0esEDgiAJ5h39uowIocB1tDFxTJ1aUaCGERBB1dPT3jFjhms5jUpp0g5IKaiQwA5tKiVBAnm9SL9Gjh+YKI9SCVGw6kbyO4uevQ42XJaIcKZXyHA2BGrlAEDUAzC0CDO8dfXFLiPDKlOq1Sm9SG6ByAALCwIn3M43zXidTzUi7CSGAUm4/L2wLzfiSqRPleWCbvUaI36RfAnTsGrBHEKHmN/MLmDMmox/BjIB9MVeKZ3LoeUslWI1liT6FWnUY/tiVM1TrebXLfxQpkBkpQILbXJIaYIkm0GLwML2YzVGoJXLrQEG2tmZuh7euwg98TOdlRjRtT8Q1kApjMVNCsHiZjr1uBfYSN8R1qrVwgZi5A0iAdlMqvc77Hv2GPeC0Kb1NHl616tJH12Mde+HzIjL0YGXoKG+8bmD6E3HuMYylRotlThng+mFpvUFRf6xsB1gQLe5ONOPUadNkSkSQxkSRHyMz3O+04JZnMFUUtUYID/AOMtpkk29dPf3wv1KyVqihYmnALFw0EieUBZnmImYjGM5ZVRST9KGbygq1OmkGBf42tJ+UjG1R76AhPYkiPaLW+XTfBvK8GhW1GFF9zswFoI3ETa1z7Y8zWRp0qk1BT0EAhi8Sd4ZSRBsYjrNhioJib2BMq4o13AAUNqgBeksI6yAbj6dsMPhfxBZ0U2OklD/UCLxYgSN8TnhHmUw6qKjGeSdJVbsDyyLmIvNxiTKr5SBQlIseY6gbmYkk3ECFsQJJMHDUXRPoC494jrtUNNKbawQpvNtpmYPWOtvbF3w/4ur5QFKpOYJcBKYU6gJ0mGE2Ftx7dsWq2dKmm5y9IaizO9OkCdoglwxJjf9zSfizUPMKKvmvBIKaCFOxJIEWvAAMX63eIx3z/imsUUZfKxUccprOFVekmJJg9LfLAXhfEXpIEzYNWtUmXUhYYkkk3IAA29BgDk+IFE1hFqmJFJDOokkAQd1kjbfoL4uZDxnl3aomZnLgLyh3cKTMMpWBsZ6HebY0jGyG6JM4NNZabikWZV0mZYoZg6pjSDPNG0dcG8tlqL0zSVqfmkiRzU2WDEEj4gGmIsZ9ca8CfJVSy01QOoH8wAKr3gEXE2tE9b4YFzSGqUfyi94YMslB0N9QYb7Ri8aFlYtZnw/mabhqcOsEsoBJ7QCxnfYC0RiqmYdGKFecWKGm3LqMA9dr3NsdBqstJSzEBVElovbebX7nCF4u4klSp5lF3D6NJjlkC4iLkXNpxm4pbGmyP+FqgKoU1AYK6QQrdyI339bjGLQqIJMgqSpUkSQV2IsR8x1xp4a43Vy6EBVcRaWgACSbDqe+/vi9424nl0RK40nMlTpRGnVdS0npYnoCZwKCY8mD34PUfSyqxI1xpBt2uOpBsd7YWeL5GoreZSJFVJLLBAIB5io7gC/e++OkcM8SUadBZYgsuu4gyQWM9AfT1GE+shfUyMA4BAYcx6kXPW/viVUWN7OeZyvVzjSFVADpqcoUXNifbsdvnihn+BV6NRkenBXdvu9xc2Mi8YcuIkNTZmUM1MhmAsCOvW/wCmBXGuGspK6iLCLyGUiQfoYPaMafqUZuJQ8OUa1KslUq4C81tyO1yJB9++Ov5aqyoGSFBAZrg77TE33t7YRfB+lVg1WDfCyGSqgEmQD36x67YN8RzZomaTs2uoqQPhbmAkDa1zaDHtgm8hwVB1M5pnUSR8IMQT7H17G+Lb1StPUygDoJmexOBHE209ATMrP9v84WOIeN61FwuYpJA+FgDEe083yxKi2htoi8aZgLqZQPMZgSNipAEEQdo/LDZ4H4s2byoWqxMzcAA6kInSZ3M9PbA7KcFo18wMy9em/mRpp6Tp0kRPUxHUxGC/EchQbK+TQqrRq0CRTJI0sN9II+Ix1HzxpdqhelXM8ZqaiFokAbXIt0sBG2MwFoeLMxTUJUyrO62LKAQ3qPfGYipF5IGU8yUksxXVAJXcKP6dRgEmw7TMWwdyHj9aK1EqI5BFlG/YCwMR73mfeFeHqygORK8zVRyTuYAaYVTG4vGKacCQjUHYhg0Hv0BO3XtGITYm7JPByZjiNUrR/wD1MrTRgzqoDM5Mj4t2JjmiwBAjFTxl4MahVCPmKtbXdS0NFpcEWtEkMum2LuWo1FoeQPLULbUoIMbggGII2k7RizmOKVCUXW9R781QzIn+oQFB9ott1xWXgsRYyHDPKpMPJaZB1AEAwRANysTfc7fWTN5QinqmWY2MRY3An0/HDNns0XJAmLqVGw/4xVbJBVDsqkgSNQlR3i8DGb2yvDThuTZSFuSQCqg9xIv62OGPL5bQgB9ZPqf1wlcWzzojMKxHNcpZisSNJImwgn54hynFc5oet5hrL8KCpaRIE2jbffob4r9O9sWVaGXiJpPCTqYb3I03sR3xMtc0VQU6Y0zZTcbxBOxPocKXCs61Vm82pNRryFsFABEGIv3998Gm4kaygUqoCGYJsS0x20m46RPph40FlmjxWpUlRSLQY9hBlt9u1zNu+Ca5AMS7fDpAgnTqJEAAA+szH5YD0qjUv5qAqx+JgVIJAMGNJB/PbHmS8QaqiNU0OzsxGhG0CNzLGOhkW2NsUl8EM3DmOspqug06mEAi7esEXFh93a2BmY4YwLvSlwjkLSZiY0sQ0G0gXIneBj2jxOQSjJBOk9ZB3uRIHba/bEyZyDYkpzan0jmMTv6XtN8LKh0VMxnGSmgqzcwIAg7x7ewk2+eNaucDaTUT+WpEGDDAQANM+nvsMR03LDVUmzMYWDzWBIHfe3vid1MINI0NeD/ULgdNyJ6TiLKKPENNEBdIsA6hXIUmIlWBkEAyJAFoPXAnL5HSTVqUKdRi5BVl3JmAZvJEnVsCoE3GC3GqdJqNWEMmZ1XCmJkHVqIFhBHQ9MUq2VfSwVdb3IOnXpUwCACbiBPc9MWn4S0AqjLQqrUostIlSXpVCSkmLLA6SRB2K428P+JDQritUpyklHqJJsQQdM22gxb4ffDNwvhYqAOE1tq1isSupiLmWaCJiIFxPpg9wuhledKppgsQ+ggEoBE8ywV+HcjtjRSIaLfDPGAdEUMlVFiKmokzNi5IHoCN79tjFPIGrl/LrU1ULpFMqf5gm3oBa0TfCt4uyFDydWTqLTqIylQq/GvZ7biTNj09h74P4u1PKVqdfYhgWW5M2XRKwbkLBa0dMLHZV6LVThyUs2aRHm0yARJ0mk1p1hblYvyz1nvgdxzhulavmFBVpCRPw25kGkCbgC8XNuuA9ThtTNUddCsf4mk2hqOYcFotzawLRqMgkj2xrneMeUlRM6Wp5tANICF1rARDaxYiAB/6+uG4xr8exK09hDJ5CoUNR31z/SIuYKrEbiw67Yu0nNMNTljWXlZGEETcdfUX9sReEfFwTyquY/8AEJC6radhIEAHqBI6b4qfaJnQRSztJVo16No1A66c2n2n6McRgh5Ms53gp5kZGQUv5jxvoN4A3YFpUXNj3xNmOCoFUyHh5dLHSrfD2JC9Lg7euHThtQZvK0q51Cs4ETy6TYMsWkSJAM4Xck5iuqHWfM/nkXg/dWBZSIO3e84GqBO0VaShdIVQikAEgCT+GEjjWcd6kQ2harKQJ5QDpBnpvv64fBVVAzt0BI+WAXDOHh6Jcx/MZybTJB0iL+hwRdBVgni1CojLUSo4mSoLkrAubQbHbtgL4qzT1/IR6LJU63s2qANMbX6euHVMmfL0FmMAqp+9Bv8A4kzijrKsprKGKk8wF/8ATB77fjiozXomgz4e4V/CZZVcrrLM0avhOxAMbxuPU4g4h4t/hwNNJWMQ8EEkA3MR6fLGZuoaqMtMwYJ1E/BaJEm7fs4WaldWkPICkg9DrsA1uhB2Ha+E5W7GlSo2zXFMpWc1POKaj8JBkdP6TjzCS6gEidiemMxpgic2M4+0KgQVNKoFMWAUz3mWsOlvXGtH7QqK+ZFKpLEFZi1rg8+07DGYzGVDso5LxwodqlRXloEJEAekn2Hy3nEh8cUjvTcSGuANyImC0bRj3GYKQWe5Xx5TUCadQ2AO3NaDqvf07Y2zPj6mdQRKkNEh4I2Hr3n5YzGYMUFsjz3i/KvJSnWRiIPwkbDYarEwJPXFP/u9QqqiskLpJAEkdQQWIIPt0GPMZgoVkzeK6BgxXmGBgILG0DtbtHTGtfxfSUEUKTglQuuoSSYMgHnMAbW364zGYdBZPlfHguzq+ogCFiABO0mxM39hjz/u/LnU2iuGgBdJGmxm41Qe3XGYzABNk/H6qbrUI3O0lpmd+1oM4s1PtIXSVUVFEEQqqNR6aua8G87k4zGYKHZW4N4zyuXdnFGsxaNRMTPX73UnF9/tIolixp1TP+2wv2a3ocZjMJxTYZMkp/aPlI/mZeq9hM6YJE7jVHa+9sV0+0LLljqpVdJ30hQZ6Cddxv8Ah2xmMwYpBbJMl9o2XRoalWqU1smrSGAO4F4QRsBNycen7RMoSS2WqvPQkAG1iwDc0dJxmMw39EVcr48oM7HMJWPNKeUFBUSWCxqA3i8fkMV+E+M8ulVvPStWomoXAIXX0AJvpJgXERjMZgGWM341ybZjzfLzLrGzFRf2V7wOs98BfEHiOnmGktWKoCKSlVAWdxZjA2+c4zGYdiIuBeKv4clWpirSaNdNgLxtB6EG4OD3EvGmTLFqFOukxZgh0gKBysWJa4nm9trYzGYG7BaM4P8AaQ1OoHepWISCiALBYCAWltgL2/LDbnPtlydXLtTahXSowJL01pxr2DQWudt8eYzAFi9mvtGy9VQj06wWIcKFGq1o5rYho+P8ujgBKxpTLEhdRvtGrSMZjMTSHbL9D7UMsryaFUrexCz6fe6YrcR+0mgwY06NQOT94LEf/U98ZjMGKC2Q/wD5Ayw+GlVW0GAt/fm9/rgDQ8VKlZmVWFMkmIGq+0ybxe2MxmHSQWBs5xBXdmCkBiTGPcZjMOxH/9k=">
            <a:extLst>
              <a:ext uri="{FF2B5EF4-FFF2-40B4-BE49-F238E27FC236}">
                <a16:creationId xmlns:a16="http://schemas.microsoft.com/office/drawing/2014/main" id="{66BC4EB2-1FF3-D549-AB2B-5792CA36D6C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079" name="Picture 11" descr="\\Vault1\Support Services\OEH&amp;E\Brian Berube\HB Pics from JD\IMG_0700.JPG">
            <a:extLst>
              <a:ext uri="{FF2B5EF4-FFF2-40B4-BE49-F238E27FC236}">
                <a16:creationId xmlns:a16="http://schemas.microsoft.com/office/drawing/2014/main" id="{FF1DCBA1-C884-0242-ADCF-5F4BFE8C9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52400"/>
            <a:ext cx="2667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Vault1\Support Services\OEH&amp;E\Brian Berube\HB Pics from JD\P7130479.JPG">
            <a:extLst>
              <a:ext uri="{FF2B5EF4-FFF2-40B4-BE49-F238E27FC236}">
                <a16:creationId xmlns:a16="http://schemas.microsoft.com/office/drawing/2014/main" id="{B7B23F99-B285-CF4D-A984-2DD9306A8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0"/>
            <a:ext cx="2390775"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15C56F82-D332-7345-9321-0340CE5DD14F}"/>
              </a:ext>
            </a:extLst>
          </p:cNvPr>
          <p:cNvSpPr>
            <a:spLocks noGrp="1"/>
          </p:cNvSpPr>
          <p:nvPr>
            <p:ph type="title"/>
          </p:nvPr>
        </p:nvSpPr>
        <p:spPr/>
        <p:txBody>
          <a:bodyPr/>
          <a:lstStyle/>
          <a:p>
            <a:r>
              <a:rPr lang="en-US" altLang="en-US" sz="4000"/>
              <a:t>2014 YKHC OEHE Service Count</a:t>
            </a:r>
          </a:p>
        </p:txBody>
      </p:sp>
      <p:sp>
        <p:nvSpPr>
          <p:cNvPr id="4099" name="Content Placeholder 4">
            <a:extLst>
              <a:ext uri="{FF2B5EF4-FFF2-40B4-BE49-F238E27FC236}">
                <a16:creationId xmlns:a16="http://schemas.microsoft.com/office/drawing/2014/main" id="{B7253399-D13F-8C40-A172-D3E7428B4F5A}"/>
              </a:ext>
            </a:extLst>
          </p:cNvPr>
          <p:cNvSpPr>
            <a:spLocks noGrp="1"/>
          </p:cNvSpPr>
          <p:nvPr>
            <p:ph idx="1"/>
          </p:nvPr>
        </p:nvSpPr>
        <p:spPr>
          <a:xfrm>
            <a:off x="457200" y="1600200"/>
            <a:ext cx="8229600" cy="5105400"/>
          </a:xfrm>
        </p:spPr>
        <p:txBody>
          <a:bodyPr/>
          <a:lstStyle/>
          <a:p>
            <a:r>
              <a:rPr lang="en-US" altLang="en-US"/>
              <a:t>4,910 total homes, 48 villages</a:t>
            </a:r>
          </a:p>
          <a:p>
            <a:r>
              <a:rPr lang="en-US" altLang="en-US"/>
              <a:t>In March of 2014, 2,249 were not receiving water/sewer service – 45%</a:t>
            </a:r>
          </a:p>
          <a:p>
            <a:endParaRPr lang="en-US" altLang="en-US"/>
          </a:p>
          <a:p>
            <a:pPr>
              <a:buFontTx/>
              <a:buNone/>
            </a:pPr>
            <a:endParaRPr lang="en-US" altLang="en-US"/>
          </a:p>
          <a:p>
            <a:pPr>
              <a:buFontTx/>
              <a:buNone/>
            </a:pPr>
            <a:endParaRPr lang="en-US" altLang="en-US"/>
          </a:p>
          <a:p>
            <a:pPr>
              <a:buFontTx/>
              <a:buNone/>
            </a:pPr>
            <a:endParaRPr lang="en-US" altLang="en-US"/>
          </a:p>
          <a:p>
            <a:endParaRPr lang="en-US" altLang="en-US"/>
          </a:p>
          <a:p>
            <a:pPr>
              <a:buFontTx/>
              <a:buNone/>
            </a:pPr>
            <a:endParaRPr lang="en-US" altLang="en-US"/>
          </a:p>
        </p:txBody>
      </p:sp>
      <p:pic>
        <p:nvPicPr>
          <p:cNvPr id="4100" name="Picture 4" descr="\\Vault1\Support Services\OEH&amp;E\Brian Berube\HB Pics from JD\Picture 017.jpg">
            <a:extLst>
              <a:ext uri="{FF2B5EF4-FFF2-40B4-BE49-F238E27FC236}">
                <a16:creationId xmlns:a16="http://schemas.microsoft.com/office/drawing/2014/main" id="{268669F8-C708-2546-9217-C5D6C28D2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0400"/>
            <a:ext cx="73501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5FCDB42-B298-884F-AA25-166ABFEB2D36}"/>
              </a:ext>
            </a:extLst>
          </p:cNvPr>
          <p:cNvGraphicFramePr/>
          <p:nvPr/>
        </p:nvGraphicFramePr>
        <p:xfrm>
          <a:off x="304800" y="14478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123" name="Title 7">
            <a:extLst>
              <a:ext uri="{FF2B5EF4-FFF2-40B4-BE49-F238E27FC236}">
                <a16:creationId xmlns:a16="http://schemas.microsoft.com/office/drawing/2014/main" id="{90F83B4A-58D7-6048-AFB8-B0B0E305FE72}"/>
              </a:ext>
            </a:extLst>
          </p:cNvPr>
          <p:cNvSpPr>
            <a:spLocks noGrp="1"/>
          </p:cNvSpPr>
          <p:nvPr>
            <p:ph type="title"/>
          </p:nvPr>
        </p:nvSpPr>
        <p:spPr/>
        <p:txBody>
          <a:bodyPr/>
          <a:lstStyle/>
          <a:p>
            <a:r>
              <a:rPr lang="en-US" altLang="en-US" sz="4000"/>
              <a:t>Homes Without Service </a:t>
            </a:r>
            <a:br>
              <a:rPr lang="en-US" altLang="en-US" sz="4000"/>
            </a:br>
            <a:r>
              <a:rPr lang="en-US" altLang="en-US" sz="4000"/>
              <a:t>March 2014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B0B46A9-CBA0-E24C-8FF7-27B00AB2F825}"/>
              </a:ext>
            </a:extLst>
          </p:cNvPr>
          <p:cNvGraphicFramePr/>
          <p:nvPr/>
        </p:nvGraphicFramePr>
        <p:xfrm>
          <a:off x="152400" y="1600200"/>
          <a:ext cx="32766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5A6AB88-E700-C740-87FA-5996BDB0305C}"/>
              </a:ext>
            </a:extLst>
          </p:cNvPr>
          <p:cNvGraphicFramePr/>
          <p:nvPr/>
        </p:nvGraphicFramePr>
        <p:xfrm>
          <a:off x="3962400" y="1600200"/>
          <a:ext cx="33528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6148" name="Title 6">
            <a:extLst>
              <a:ext uri="{FF2B5EF4-FFF2-40B4-BE49-F238E27FC236}">
                <a16:creationId xmlns:a16="http://schemas.microsoft.com/office/drawing/2014/main" id="{8487C6B3-9045-6B4B-806B-E9AE436CEEC0}"/>
              </a:ext>
            </a:extLst>
          </p:cNvPr>
          <p:cNvSpPr>
            <a:spLocks noGrp="1"/>
          </p:cNvSpPr>
          <p:nvPr>
            <p:ph type="title"/>
          </p:nvPr>
        </p:nvSpPr>
        <p:spPr/>
        <p:txBody>
          <a:bodyPr/>
          <a:lstStyle/>
          <a:p>
            <a:r>
              <a:rPr lang="en-US" altLang="en-US"/>
              <a:t>Homes With Service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BBerube\My Documents\My Pictures\Picture Tunt Honeybucket\Picture Tunt Honeybucket 189.jpg">
            <a:extLst>
              <a:ext uri="{FF2B5EF4-FFF2-40B4-BE49-F238E27FC236}">
                <a16:creationId xmlns:a16="http://schemas.microsoft.com/office/drawing/2014/main" id="{79FCEE0B-635C-BF4D-BEB6-207F9D4E6F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228600"/>
            <a:ext cx="3810000" cy="2941638"/>
          </a:xfrm>
          <a:noFill/>
        </p:spPr>
      </p:pic>
      <p:pic>
        <p:nvPicPr>
          <p:cNvPr id="7171" name="Picture 3" descr="C:\Documents and Settings\BBerube\My Documents\My Pictures\Picture Tunt Honeybucket 5 06\Picture Tunt Honeybucket 5 06 026.jpg">
            <a:extLst>
              <a:ext uri="{FF2B5EF4-FFF2-40B4-BE49-F238E27FC236}">
                <a16:creationId xmlns:a16="http://schemas.microsoft.com/office/drawing/2014/main" id="{558BA6E9-666D-A747-AE98-F86E61AA5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600"/>
            <a:ext cx="40386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Vault1\Support Services\OEH&amp;E\Photo Index\Napaskiak\Haul\NAPASKIAK HAUL TRIP SEPT 12 2013\P9122552.JPG">
            <a:extLst>
              <a:ext uri="{FF2B5EF4-FFF2-40B4-BE49-F238E27FC236}">
                <a16:creationId xmlns:a16="http://schemas.microsoft.com/office/drawing/2014/main" id="{D65FD810-523C-E541-8A6E-59D6551FA9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376613"/>
            <a:ext cx="74549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www.adn.com/sites/default/files/styles/ad_slideshow_wide/public/images/topic/rural-alaska/img-8375.jpg?itok=NhhQYOWa">
            <a:extLst>
              <a:ext uri="{FF2B5EF4-FFF2-40B4-BE49-F238E27FC236}">
                <a16:creationId xmlns:a16="http://schemas.microsoft.com/office/drawing/2014/main" id="{D6C3DC39-E4FF-FC42-922B-4B7E36595B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457200"/>
            <a:ext cx="8175625" cy="544036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ault1\Support Services\OEH&amp;E\Photo Index\Newtok\Css\2004 CSS\honeybucket dump location 1.jpg">
            <a:extLst>
              <a:ext uri="{FF2B5EF4-FFF2-40B4-BE49-F238E27FC236}">
                <a16:creationId xmlns:a16="http://schemas.microsoft.com/office/drawing/2014/main" id="{37E404C1-F3C8-B845-BE94-041D8A9C4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a:extLst>
              <a:ext uri="{FF2B5EF4-FFF2-40B4-BE49-F238E27FC236}">
                <a16:creationId xmlns:a16="http://schemas.microsoft.com/office/drawing/2014/main" id="{8CF78BDB-8589-E84A-9D1F-9BAF3DA01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528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a:extLst>
              <a:ext uri="{FF2B5EF4-FFF2-40B4-BE49-F238E27FC236}">
                <a16:creationId xmlns:a16="http://schemas.microsoft.com/office/drawing/2014/main" id="{9A72D084-3FD6-4B4F-8A38-F28571C39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28600"/>
            <a:ext cx="37623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Vault1\Support Services\OEH&amp;E\Photo Index\Crooked Creek\flood\CrookedCreek.jpg">
            <a:extLst>
              <a:ext uri="{FF2B5EF4-FFF2-40B4-BE49-F238E27FC236}">
                <a16:creationId xmlns:a16="http://schemas.microsoft.com/office/drawing/2014/main" id="{0B6FFFD9-B48C-2143-BE98-DF9C02B02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45720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Vault1\Support Services\OEH&amp;E\Photo Index\Crooked Creek\flood\2011-05-10crookedMain43b.jpg">
            <a:extLst>
              <a:ext uri="{FF2B5EF4-FFF2-40B4-BE49-F238E27FC236}">
                <a16:creationId xmlns:a16="http://schemas.microsoft.com/office/drawing/2014/main" id="{0A385F78-4DE9-3C47-899B-7DC8762A5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38500"/>
            <a:ext cx="44958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Vault1\Support Services\OEH&amp;E\Photo Index\Kotlik\Nov 2013 Flood\2013.11.12\IMG_1308.jpg">
            <a:extLst>
              <a:ext uri="{FF2B5EF4-FFF2-40B4-BE49-F238E27FC236}">
                <a16:creationId xmlns:a16="http://schemas.microsoft.com/office/drawing/2014/main" id="{E1A23F14-3883-9A4D-B7FE-1AD159E8B5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28600"/>
            <a:ext cx="3886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1842</TotalTime>
  <Words>2572</Words>
  <Application>Microsoft Macintosh PowerPoint</Application>
  <PresentationFormat>On-screen Show (4:3)</PresentationFormat>
  <Paragraphs>144</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Default Design</vt:lpstr>
      <vt:lpstr>Honeybuckets: A Long Way From the Museum </vt:lpstr>
      <vt:lpstr>PowerPoint Presentation</vt:lpstr>
      <vt:lpstr>2014 YKHC OEHE Service Count</vt:lpstr>
      <vt:lpstr>Homes Without Service  March 2014</vt:lpstr>
      <vt:lpstr>Homes With Service</vt:lpstr>
      <vt:lpstr>PowerPoint Presentation</vt:lpstr>
      <vt:lpstr>PowerPoint Presentation</vt:lpstr>
      <vt:lpstr>PowerPoint Presentation</vt:lpstr>
      <vt:lpstr>PowerPoint Presentation</vt:lpstr>
      <vt:lpstr>A Long Ways From the Museum</vt:lpstr>
      <vt:lpstr>Equipment Costs</vt:lpstr>
      <vt:lpstr>Solutions</vt:lpstr>
      <vt:lpstr>Reinventing the Honeybucket</vt:lpstr>
      <vt:lpstr>PowerPoint Presentation</vt:lpstr>
      <vt:lpstr>PowerPoint Presentation</vt:lpstr>
      <vt:lpstr>PowerPoint Presentation</vt:lpstr>
      <vt:lpstr>Simple Solutions</vt:lpstr>
      <vt:lpstr>Honeybuckets and Lagoons</vt:lpstr>
    </vt:vector>
  </TitlesOfParts>
  <Company>BHG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Shen</dc:creator>
  <cp:lastModifiedBy>Johanna</cp:lastModifiedBy>
  <cp:revision>163</cp:revision>
  <dcterms:created xsi:type="dcterms:W3CDTF">2009-07-08T20:14:49Z</dcterms:created>
  <dcterms:modified xsi:type="dcterms:W3CDTF">2020-10-26T18:54:29Z</dcterms:modified>
</cp:coreProperties>
</file>