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3" r:id="rId4"/>
    <p:sldId id="282" r:id="rId5"/>
    <p:sldId id="284" r:id="rId6"/>
    <p:sldId id="297" r:id="rId7"/>
    <p:sldId id="281" r:id="rId8"/>
    <p:sldId id="291" r:id="rId9"/>
    <p:sldId id="301" r:id="rId10"/>
    <p:sldId id="299" r:id="rId11"/>
    <p:sldId id="304" r:id="rId12"/>
    <p:sldId id="305" r:id="rId13"/>
    <p:sldId id="306" r:id="rId14"/>
    <p:sldId id="307" r:id="rId15"/>
    <p:sldId id="300" r:id="rId16"/>
    <p:sldId id="303" r:id="rId17"/>
    <p:sldId id="302" r:id="rId18"/>
    <p:sldId id="267" r:id="rId19"/>
    <p:sldId id="308" r:id="rId20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512" y="106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709973753281"/>
          <c:y val="6.4814814814814811E-2"/>
          <c:w val="0.47534689413823272"/>
          <c:h val="0.792244823563721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 All Systems'!$L$1:$L$6</c:f>
              <c:strCache>
                <c:ptCount val="6"/>
                <c:pt idx="0">
                  <c:v>Lagoon</c:v>
                </c:pt>
                <c:pt idx="1">
                  <c:v>Individual Systems</c:v>
                </c:pt>
                <c:pt idx="2">
                  <c:v>Comm ST/DF</c:v>
                </c:pt>
                <c:pt idx="3">
                  <c:v>Comm ST/OF</c:v>
                </c:pt>
                <c:pt idx="4">
                  <c:v>WWTP/OF</c:v>
                </c:pt>
                <c:pt idx="5">
                  <c:v>Other </c:v>
                </c:pt>
              </c:strCache>
            </c:strRef>
          </c:cat>
          <c:val>
            <c:numRef>
              <c:f>' All Systems'!$M$1:$M$6</c:f>
              <c:numCache>
                <c:formatCode>General</c:formatCode>
                <c:ptCount val="6"/>
                <c:pt idx="0">
                  <c:v>116</c:v>
                </c:pt>
                <c:pt idx="1">
                  <c:v>57</c:v>
                </c:pt>
                <c:pt idx="2">
                  <c:v>13</c:v>
                </c:pt>
                <c:pt idx="3">
                  <c:v>27</c:v>
                </c:pt>
                <c:pt idx="4">
                  <c:v>22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 All Systems'!$P$3:$P$8</c:f>
              <c:strCache>
                <c:ptCount val="6"/>
                <c:pt idx="0">
                  <c:v>Lagoon</c:v>
                </c:pt>
                <c:pt idx="1">
                  <c:v>Ind Sys</c:v>
                </c:pt>
                <c:pt idx="2">
                  <c:v>Comm ST/DF</c:v>
                </c:pt>
                <c:pt idx="3">
                  <c:v>Comm ST/OF</c:v>
                </c:pt>
                <c:pt idx="4">
                  <c:v>WWTP/OF</c:v>
                </c:pt>
                <c:pt idx="5">
                  <c:v>Other </c:v>
                </c:pt>
              </c:strCache>
            </c:strRef>
          </c:cat>
          <c:val>
            <c:numRef>
              <c:f>' All Systems'!$Q$3:$Q$8</c:f>
              <c:numCache>
                <c:formatCode>General</c:formatCode>
                <c:ptCount val="6"/>
                <c:pt idx="0">
                  <c:v>7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9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 All Systems'!$P$3:$P$8</c:f>
              <c:strCache>
                <c:ptCount val="6"/>
                <c:pt idx="0">
                  <c:v>Lagoon</c:v>
                </c:pt>
                <c:pt idx="1">
                  <c:v>Ind Sys</c:v>
                </c:pt>
                <c:pt idx="2">
                  <c:v>Comm ST/DF</c:v>
                </c:pt>
                <c:pt idx="3">
                  <c:v>Comm ST/OF</c:v>
                </c:pt>
                <c:pt idx="4">
                  <c:v>WWTP/OF</c:v>
                </c:pt>
                <c:pt idx="5">
                  <c:v>Other </c:v>
                </c:pt>
              </c:strCache>
            </c:strRef>
          </c:cat>
          <c:val>
            <c:numRef>
              <c:f>' All Systems'!$R$3:$R$8</c:f>
              <c:numCache>
                <c:formatCode>0%</c:formatCode>
                <c:ptCount val="6"/>
                <c:pt idx="0">
                  <c:v>0.35</c:v>
                </c:pt>
                <c:pt idx="1">
                  <c:v>0.15</c:v>
                </c:pt>
                <c:pt idx="2">
                  <c:v>0</c:v>
                </c:pt>
                <c:pt idx="3">
                  <c:v>0.05</c:v>
                </c:pt>
                <c:pt idx="4">
                  <c:v>0.45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Wastewater</a:t>
            </a:r>
            <a:r>
              <a:rPr lang="en-US" sz="2000" b="1" baseline="0"/>
              <a:t> Systems in Unserved* Communities</a:t>
            </a:r>
          </a:p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/>
              <a:t>(34 Communities with a Combined Population of 6,353)</a:t>
            </a:r>
            <a:endParaRPr lang="en-US" sz="20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 All Systems'!$E$1:$E$3</c:f>
              <c:strCache>
                <c:ptCount val="3"/>
                <c:pt idx="0">
                  <c:v>Lagoon</c:v>
                </c:pt>
                <c:pt idx="1">
                  <c:v>None</c:v>
                </c:pt>
                <c:pt idx="2">
                  <c:v>Comm ST/DF</c:v>
                </c:pt>
              </c:strCache>
            </c:strRef>
          </c:cat>
          <c:val>
            <c:numRef>
              <c:f>' All Systems'!$F$1:$F$3</c:f>
              <c:numCache>
                <c:formatCode>General</c:formatCode>
                <c:ptCount val="3"/>
                <c:pt idx="0">
                  <c:v>26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0.51615</cdr:x>
      <cdr:y>0.40324</cdr:y>
    </cdr:from>
    <cdr:to>
      <cdr:x>0.69238</cdr:x>
      <cdr:y>0.55156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6495" y="3314700"/>
          <a:ext cx="1675279" cy="1219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Lagoon</a:t>
          </a:r>
        </a:p>
        <a:p xmlns:a="http://schemas.openxmlformats.org/drawingml/2006/main">
          <a:pPr algn="ctr"/>
          <a:r>
            <a:rPr lang="en-US" sz="1400"/>
            <a:t>116 Communities</a:t>
          </a:r>
        </a:p>
        <a:p xmlns:a="http://schemas.openxmlformats.org/drawingml/2006/main">
          <a:pPr algn="ctr"/>
          <a:r>
            <a:rPr lang="en-US" sz="1400"/>
            <a:t>(49%)</a:t>
          </a:r>
        </a:p>
        <a:p xmlns:a="http://schemas.openxmlformats.org/drawingml/2006/main">
          <a:pPr algn="ctr"/>
          <a:endParaRPr lang="en-US" sz="1100"/>
        </a:p>
      </cdr:txBody>
    </cdr:sp>
  </cdr:relSizeAnchor>
  <cdr:relSizeAnchor xmlns:cdr="http://schemas.openxmlformats.org/drawingml/2006/chartDrawing">
    <cdr:from>
      <cdr:x>0.2974</cdr:x>
      <cdr:y>0.54249</cdr:y>
    </cdr:from>
    <cdr:to>
      <cdr:x>0.5005</cdr:x>
      <cdr:y>0.69358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24238" y="4438649"/>
          <a:ext cx="1928737" cy="1236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Individual Systems</a:t>
          </a:r>
        </a:p>
        <a:p xmlns:a="http://schemas.openxmlformats.org/drawingml/2006/main">
          <a:pPr algn="ctr"/>
          <a:r>
            <a:rPr lang="en-US" sz="1400"/>
            <a:t>57 communities</a:t>
          </a:r>
        </a:p>
        <a:p xmlns:a="http://schemas.openxmlformats.org/drawingml/2006/main">
          <a:pPr algn="ctr"/>
          <a:r>
            <a:rPr lang="en-US" sz="1400"/>
            <a:t>(24%)</a:t>
          </a:r>
        </a:p>
      </cdr:txBody>
    </cdr:sp>
  </cdr:relSizeAnchor>
  <cdr:relSizeAnchor xmlns:cdr="http://schemas.openxmlformats.org/drawingml/2006/chartDrawing">
    <cdr:from>
      <cdr:x>0</cdr:x>
      <cdr:y>0.42178</cdr:y>
    </cdr:from>
    <cdr:to>
      <cdr:x>0.47141</cdr:x>
      <cdr:y>0.56951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3467101"/>
          <a:ext cx="4481241" cy="1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/>
            <a:t>Community Septic Tank/Drain Field</a:t>
          </a:r>
        </a:p>
        <a:p xmlns:a="http://schemas.openxmlformats.org/drawingml/2006/main">
          <a:pPr algn="ctr"/>
          <a:r>
            <a:rPr lang="en-US" sz="1400"/>
            <a:t>13</a:t>
          </a:r>
          <a:r>
            <a:rPr lang="en-US" sz="1400" baseline="0"/>
            <a:t> communities</a:t>
          </a:r>
        </a:p>
        <a:p xmlns:a="http://schemas.openxmlformats.org/drawingml/2006/main">
          <a:pPr algn="ctr"/>
          <a:r>
            <a:rPr lang="en-US" sz="1400" baseline="0"/>
            <a:t>(5%)</a:t>
          </a:r>
          <a:endParaRPr lang="en-US" sz="1400"/>
        </a:p>
      </cdr:txBody>
    </cdr:sp>
  </cdr:relSizeAnchor>
  <cdr:relSizeAnchor xmlns:cdr="http://schemas.openxmlformats.org/drawingml/2006/chartDrawing">
    <cdr:from>
      <cdr:x>0.01804</cdr:x>
      <cdr:y>0.30359</cdr:y>
    </cdr:from>
    <cdr:to>
      <cdr:x>0.37375</cdr:x>
      <cdr:y>0.43073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1488" y="2495550"/>
          <a:ext cx="3381338" cy="1045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Community Septic Tank/Outfall</a:t>
          </a:r>
        </a:p>
        <a:p xmlns:a="http://schemas.openxmlformats.org/drawingml/2006/main">
          <a:pPr algn="ctr"/>
          <a:r>
            <a:rPr lang="en-US" sz="1400"/>
            <a:t>27 communities</a:t>
          </a:r>
        </a:p>
        <a:p xmlns:a="http://schemas.openxmlformats.org/drawingml/2006/main">
          <a:pPr algn="ctr"/>
          <a:r>
            <a:rPr lang="en-US" sz="1400"/>
            <a:t>(11%)</a:t>
          </a:r>
        </a:p>
      </cdr:txBody>
    </cdr:sp>
  </cdr:relSizeAnchor>
  <cdr:relSizeAnchor xmlns:cdr="http://schemas.openxmlformats.org/drawingml/2006/chartDrawing">
    <cdr:from>
      <cdr:x>0.07014</cdr:x>
      <cdr:y>0.19119</cdr:y>
    </cdr:from>
    <cdr:to>
      <cdr:x>0.45391</cdr:x>
      <cdr:y>0.30823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66747" y="1571624"/>
          <a:ext cx="3648078" cy="962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Wastewater Treatment</a:t>
          </a:r>
          <a:r>
            <a:rPr lang="en-US" sz="1600" b="1" baseline="0"/>
            <a:t> Plant</a:t>
          </a:r>
          <a:r>
            <a:rPr lang="en-US" sz="1600" b="1"/>
            <a:t>/Outfall</a:t>
          </a:r>
        </a:p>
        <a:p xmlns:a="http://schemas.openxmlformats.org/drawingml/2006/main">
          <a:pPr algn="ctr"/>
          <a:r>
            <a:rPr lang="en-US" sz="1400"/>
            <a:t>22 Communities</a:t>
          </a:r>
        </a:p>
        <a:p xmlns:a="http://schemas.openxmlformats.org/drawingml/2006/main">
          <a:pPr algn="ctr"/>
          <a:r>
            <a:rPr lang="en-US" sz="1400"/>
            <a:t>(9%)</a:t>
          </a:r>
        </a:p>
      </cdr:txBody>
    </cdr:sp>
  </cdr:relSizeAnchor>
  <cdr:relSizeAnchor xmlns:cdr="http://schemas.openxmlformats.org/drawingml/2006/chartDrawing">
    <cdr:from>
      <cdr:x>0.42427</cdr:x>
      <cdr:y>0.10197</cdr:y>
    </cdr:from>
    <cdr:to>
      <cdr:x>0.69639</cdr:x>
      <cdr:y>0.22584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033116" y="838200"/>
          <a:ext cx="2586759" cy="1018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Other</a:t>
          </a:r>
        </a:p>
        <a:p xmlns:a="http://schemas.openxmlformats.org/drawingml/2006/main">
          <a:pPr algn="ctr"/>
          <a:r>
            <a:rPr lang="en-US" sz="1400"/>
            <a:t>3 communities</a:t>
          </a:r>
        </a:p>
        <a:p xmlns:a="http://schemas.openxmlformats.org/drawingml/2006/main">
          <a:pPr algn="ctr"/>
          <a:r>
            <a:rPr lang="en-US" sz="1400"/>
            <a:t>(1%)</a:t>
          </a:r>
        </a:p>
      </cdr:txBody>
    </cdr:sp>
  </cdr:relSizeAnchor>
  <cdr:relSizeAnchor xmlns:cdr="http://schemas.openxmlformats.org/drawingml/2006/chartDrawing">
    <cdr:from>
      <cdr:x>0.48445</cdr:x>
      <cdr:y>0.16065</cdr:y>
    </cdr:from>
    <cdr:to>
      <cdr:x>0.48546</cdr:x>
      <cdr:y>0.1851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4600575" y="1314450"/>
          <a:ext cx="9525" cy="2000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0.48546</cdr:x>
      <cdr:y>0.16182</cdr:y>
    </cdr:from>
    <cdr:to>
      <cdr:x>0.4985</cdr:x>
      <cdr:y>0.16182</cdr:y>
    </cdr:to>
    <cdr:cxnSp macro="">
      <cdr:nvCxnSpPr>
        <cdr:cNvPr id="11" name="Straight Connector 10"/>
        <cdr:cNvCxnSpPr/>
      </cdr:nvCxnSpPr>
      <cdr:spPr>
        <a:xfrm xmlns:a="http://schemas.openxmlformats.org/drawingml/2006/main" flipV="1">
          <a:off x="4610100" y="1323975"/>
          <a:ext cx="123825" cy="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0.11535</cdr:x>
      <cdr:y>0</cdr:y>
    </cdr:from>
    <cdr:to>
      <cdr:x>0.90171</cdr:x>
      <cdr:y>0.10012</cdr:y>
    </cdr:to>
    <cdr:sp macro="" textlink="">
      <cdr:nvSpPr>
        <cdr:cNvPr id="15" name="Text Box 14"/>
        <cdr:cNvSpPr txBox="1"/>
      </cdr:nvSpPr>
      <cdr:spPr>
        <a:xfrm xmlns:a="http://schemas.openxmlformats.org/drawingml/2006/main">
          <a:off x="1095375" y="-19050"/>
          <a:ext cx="7467600" cy="819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0.18049</cdr:x>
      <cdr:y>0.34483</cdr:y>
    </cdr:from>
    <cdr:to>
      <cdr:x>0.4849</cdr:x>
      <cdr:y>0.65191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3525" y="1918138"/>
          <a:ext cx="2586332" cy="1708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Wastewater</a:t>
          </a:r>
          <a:r>
            <a:rPr lang="en-US" sz="1600" b="1" baseline="0"/>
            <a:t> Treatment Plant/Outfall</a:t>
          </a:r>
        </a:p>
        <a:p xmlns:a="http://schemas.openxmlformats.org/drawingml/2006/main">
          <a:pPr algn="ctr"/>
          <a:r>
            <a:rPr lang="en-US" sz="1400" baseline="0"/>
            <a:t>9 Communities</a:t>
          </a:r>
        </a:p>
        <a:p xmlns:a="http://schemas.openxmlformats.org/drawingml/2006/main">
          <a:pPr algn="ctr"/>
          <a:r>
            <a:rPr lang="en-US" sz="1400" baseline="0"/>
            <a:t>(45%)</a:t>
          </a: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0.55036</cdr:x>
      <cdr:y>0.32269</cdr:y>
    </cdr:from>
    <cdr:to>
      <cdr:x>0.73553</cdr:x>
      <cdr:y>0.49626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75986" y="1794980"/>
          <a:ext cx="1573285" cy="965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Lagoon</a:t>
          </a:r>
        </a:p>
        <a:p xmlns:a="http://schemas.openxmlformats.org/drawingml/2006/main">
          <a:pPr algn="ctr"/>
          <a:r>
            <a:rPr lang="en-US" sz="1400"/>
            <a:t>7 Communities</a:t>
          </a:r>
        </a:p>
        <a:p xmlns:a="http://schemas.openxmlformats.org/drawingml/2006/main">
          <a:pPr algn="ctr"/>
          <a:r>
            <a:rPr lang="en-US" sz="1400"/>
            <a:t>(35%)</a:t>
          </a:r>
        </a:p>
      </cdr:txBody>
    </cdr:sp>
  </cdr:relSizeAnchor>
  <cdr:relSizeAnchor xmlns:cdr="http://schemas.openxmlformats.org/drawingml/2006/chartDrawing">
    <cdr:from>
      <cdr:x>0.41031</cdr:x>
      <cdr:y>0.71404</cdr:y>
    </cdr:from>
    <cdr:to>
      <cdr:x>0.80156</cdr:x>
      <cdr:y>0.87671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86150" y="3971924"/>
          <a:ext cx="3324144" cy="904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Individual Systems</a:t>
          </a:r>
        </a:p>
        <a:p xmlns:a="http://schemas.openxmlformats.org/drawingml/2006/main">
          <a:pPr algn="ctr"/>
          <a:r>
            <a:rPr lang="en-US" sz="1400"/>
            <a:t>3 Communities</a:t>
          </a:r>
        </a:p>
        <a:p xmlns:a="http://schemas.openxmlformats.org/drawingml/2006/main">
          <a:pPr algn="ctr"/>
          <a:r>
            <a:rPr lang="en-US" sz="1400"/>
            <a:t>(15%)</a:t>
          </a:r>
        </a:p>
      </cdr:txBody>
    </cdr:sp>
  </cdr:relSizeAnchor>
  <cdr:relSizeAnchor xmlns:cdr="http://schemas.openxmlformats.org/drawingml/2006/chartDrawing">
    <cdr:from>
      <cdr:x>0.44183</cdr:x>
      <cdr:y>0.93729</cdr:y>
    </cdr:from>
    <cdr:to>
      <cdr:x>0.83333</cdr:x>
      <cdr:y>1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3762375" y="5410200"/>
          <a:ext cx="333375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0.43187</cdr:x>
      <cdr:y>0.58748</cdr:y>
    </cdr:from>
    <cdr:to>
      <cdr:x>0.69746</cdr:x>
      <cdr:y>0.79615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2350" y="3486151"/>
          <a:ext cx="2190753" cy="1238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Lagoon</a:t>
          </a:r>
        </a:p>
        <a:p xmlns:a="http://schemas.openxmlformats.org/drawingml/2006/main">
          <a:pPr algn="ctr"/>
          <a:r>
            <a:rPr lang="en-US" sz="1400" b="0"/>
            <a:t>26 Communities</a:t>
          </a:r>
        </a:p>
        <a:p xmlns:a="http://schemas.openxmlformats.org/drawingml/2006/main">
          <a:pPr algn="ctr"/>
          <a:r>
            <a:rPr lang="en-US" sz="1400" b="0"/>
            <a:t>(76%)</a:t>
          </a:r>
        </a:p>
      </cdr:txBody>
    </cdr:sp>
  </cdr:relSizeAnchor>
  <cdr:relSizeAnchor xmlns:cdr="http://schemas.openxmlformats.org/drawingml/2006/chartDrawing">
    <cdr:from>
      <cdr:x>0.3291</cdr:x>
      <cdr:y>0.21165</cdr:y>
    </cdr:from>
    <cdr:to>
      <cdr:x>0.50227</cdr:x>
      <cdr:y>0.36276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14625" y="1255967"/>
          <a:ext cx="1428390" cy="896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None</a:t>
          </a:r>
        </a:p>
        <a:p xmlns:a="http://schemas.openxmlformats.org/drawingml/2006/main">
          <a:pPr algn="ctr"/>
          <a:r>
            <a:rPr lang="en-US" sz="1400"/>
            <a:t>4 Communities</a:t>
          </a:r>
        </a:p>
        <a:p xmlns:a="http://schemas.openxmlformats.org/drawingml/2006/main">
          <a:pPr algn="ctr"/>
          <a:r>
            <a:rPr lang="en-US" sz="1400"/>
            <a:t>(12%)</a:t>
          </a:r>
        </a:p>
      </cdr:txBody>
    </cdr:sp>
  </cdr:relSizeAnchor>
  <cdr:relSizeAnchor xmlns:cdr="http://schemas.openxmlformats.org/drawingml/2006/chartDrawing">
    <cdr:from>
      <cdr:x>0.02425</cdr:x>
      <cdr:y>0.31461</cdr:y>
    </cdr:from>
    <cdr:to>
      <cdr:x>0.33487</cdr:x>
      <cdr:y>0.63946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0025" y="1866900"/>
          <a:ext cx="2562225" cy="1927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Community</a:t>
          </a:r>
          <a:r>
            <a:rPr lang="en-US" sz="1600" b="1" baseline="0"/>
            <a:t> </a:t>
          </a:r>
          <a:r>
            <a:rPr lang="en-US" sz="1600" b="1"/>
            <a:t>Septic Tank/ Drain Field</a:t>
          </a:r>
        </a:p>
        <a:p xmlns:a="http://schemas.openxmlformats.org/drawingml/2006/main">
          <a:pPr algn="ctr"/>
          <a:r>
            <a:rPr lang="en-US" sz="1400"/>
            <a:t>4 Communities</a:t>
          </a:r>
        </a:p>
        <a:p xmlns:a="http://schemas.openxmlformats.org/drawingml/2006/main">
          <a:pPr algn="ctr"/>
          <a:r>
            <a:rPr lang="en-US" sz="1400"/>
            <a:t>(12%)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180C2F-532B-4100-81C2-9FD668A4EFE3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990C82-AD93-4D2E-946B-E620A15A1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50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Rural Alaska,  Energy and Health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They are all interconnected which has been seen clearly, especially lately.	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2822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697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8112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45270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4C384-F614-46F8-836F-D8DED1342E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Rural Alaska  households  spend their meager income on energy.  In part due to low incomes and in part due to high energy prices.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AB870-F5F6-48B5-86FC-7826AD858F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Rural Alaska  households  spend their meager income on energy.  In part due to low incomes and in part due to high energy prices.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4C4C1-1AD8-4BE0-AECA-2CD8F9A18E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Rural Alaska  households  spend their meager income on energy.  In part due to low incomes and in part due to high energy prices.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97D8DE-10DD-4D5F-956F-DAAB2CD1A4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Rural Alaska  households  spend their meager income on energy.  In part due to low incomes and in part due to high energy prices.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E5A43A-1AE5-49FE-BD6E-829F69645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Rural Alaska  households  spend their meager income on energy.  In part due to low incomes and in part due to high energy prices.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7BEB5-5034-48D8-B781-88B4CD61D6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94784-8AD5-4F56-96ED-2B92FDAFD43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94784-8AD5-4F56-96ED-2B92FDAFD43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2C830-172D-4776-BCF3-C79D67612658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8AE0-7DBE-40AE-9205-6FD68704F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9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EDF64-AD27-4983-8316-3A4ECB51ABE9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C153-161A-4686-80E2-4C0BFE412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0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B661-003F-4F32-B791-D20CB9818A0F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3A5B-95B6-4A87-9AB1-04F679B83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1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DEDD-F79D-4914-8303-C1F0E25AA678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30FCD-5748-485D-BC01-A4AC1F39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B5DC-90C2-47FB-A89B-ECF0ECA03257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6FE7-57D3-41F1-9CD8-659227E54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2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B122-1FC5-44CA-84DA-961114578DF9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903FB-BCD1-44E6-ACA7-F87B8891A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8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2BE1-F03D-4265-B229-BEBE6B597BE6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9213-EEF3-47BC-ABB7-9EA83BBD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2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FDC7-B144-4C91-A433-EBC3847F5B6F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B408-4EB3-48B8-B082-01904301B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3FF80-AFBE-4B3C-9C2F-88328DE9E5F2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0629-C1E6-4909-94DE-58363046B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0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E096-2910-439A-BD03-0338E2D82CAC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607C-9393-4B28-BCD9-8A9A1664C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4FC7-84CA-4D00-AC18-4EE3F42D0E96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B1733-7473-4A8B-8862-3786810B6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9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D3F1CF-ECD4-4DD4-9EAB-E1F92D3AF7E4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87CAE3-158D-4330-84F2-CC29D5B5C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C:\Users\dantrobus\Desktop\Wasetewater Photos\KWT10.1.2011aer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060" y="781050"/>
            <a:ext cx="10896060" cy="581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-12700" y="0"/>
            <a:ext cx="9169400" cy="6883400"/>
            <a:chOff x="-12700" y="0"/>
            <a:chExt cx="9169400" cy="6883400"/>
          </a:xfrm>
        </p:grpSpPr>
        <p:pic>
          <p:nvPicPr>
            <p:cNvPr id="205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6524625"/>
              <a:ext cx="916940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60" name="Group 1"/>
            <p:cNvGrpSpPr>
              <a:grpSpLocks/>
            </p:cNvGrpSpPr>
            <p:nvPr/>
          </p:nvGrpSpPr>
          <p:grpSpPr bwMode="auto">
            <a:xfrm>
              <a:off x="0" y="0"/>
              <a:ext cx="9144000" cy="781050"/>
              <a:chOff x="0" y="0"/>
              <a:chExt cx="9144000" cy="78105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0"/>
                <a:ext cx="9144000" cy="78105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3975" indent="5222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dirty="0">
                    <a:solidFill>
                      <a:schemeClr val="bg1"/>
                    </a:solidFill>
                    <a:latin typeface="Franklin Gothic Medium" pitchFamily="34" charset="0"/>
                  </a:rPr>
                  <a:t>ANTHC</a:t>
                </a:r>
                <a:endParaRPr lang="en-US" sz="1600" b="1" dirty="0">
                  <a:solidFill>
                    <a:schemeClr val="bg1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81275" y="96838"/>
                <a:ext cx="5486400" cy="5857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53975" indent="-539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Franklin Gothic Medium" pitchFamily="34" charset="0"/>
                    <a:cs typeface="+mn-cs"/>
                  </a:rPr>
                  <a:t>DIVISION OF ENVIRONMENTAL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1314450" algn="l"/>
                    <a:tab pos="1376363" algn="l"/>
                  </a:tabLst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Franklin Gothic Medium" pitchFamily="34" charset="0"/>
                    <a:cs typeface="+mn-cs"/>
                  </a:rPr>
                  <a:t>HEALTH &amp; ENGINEERING</a:t>
                </a:r>
              </a:p>
            </p:txBody>
          </p:sp>
          <p:pic>
            <p:nvPicPr>
              <p:cNvPr id="2063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67" y="123825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5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581275" y="125413"/>
            <a:ext cx="0" cy="533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304800" y="6559550"/>
            <a:ext cx="647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Subtitle 2"/>
          <p:cNvSpPr txBox="1">
            <a:spLocks/>
          </p:cNvSpPr>
          <p:nvPr/>
        </p:nvSpPr>
        <p:spPr bwMode="auto">
          <a:xfrm>
            <a:off x="5943600" y="4381500"/>
            <a:ext cx="23288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800" dirty="0">
                <a:solidFill>
                  <a:schemeClr val="bg1"/>
                </a:solidFill>
                <a:latin typeface="Franklin Gothic Medium" pitchFamily="34" charset="0"/>
              </a:rPr>
              <a:t/>
            </a:r>
            <a:br>
              <a:rPr lang="en-US" altLang="en-US" sz="2800" dirty="0">
                <a:solidFill>
                  <a:schemeClr val="bg1"/>
                </a:solidFill>
                <a:latin typeface="Franklin Gothic Medium" pitchFamily="34" charset="0"/>
              </a:rPr>
            </a:br>
            <a:endParaRPr lang="en-US" altLang="en-US" sz="28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" name="Title 1"/>
          <p:cNvSpPr txBox="1">
            <a:spLocks noChangeAspect="1"/>
          </p:cNvSpPr>
          <p:nvPr/>
        </p:nvSpPr>
        <p:spPr bwMode="auto">
          <a:xfrm>
            <a:off x="914400" y="657225"/>
            <a:ext cx="7543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Current State of Wastewater Treatment and Disposal in Alaska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058" name="TextBox 1"/>
          <p:cNvSpPr txBox="1">
            <a:spLocks noChangeArrowheads="1"/>
          </p:cNvSpPr>
          <p:nvPr/>
        </p:nvSpPr>
        <p:spPr bwMode="auto">
          <a:xfrm>
            <a:off x="1025525" y="5546725"/>
            <a:ext cx="655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C00000"/>
                </a:solidFill>
              </a:rPr>
              <a:t>5</a:t>
            </a:r>
            <a:r>
              <a:rPr lang="en-US" altLang="en-US" sz="2800" b="1" baseline="30000" dirty="0" smtClean="0">
                <a:solidFill>
                  <a:srgbClr val="C00000"/>
                </a:solidFill>
              </a:rPr>
              <a:t>th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Annual Water and Sanitation Workshop</a:t>
            </a:r>
            <a:endParaRPr lang="en-US" altLang="en-US" sz="28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</a:rPr>
              <a:t>January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2015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762000"/>
          </a:xfrm>
        </p:spPr>
        <p:txBody>
          <a:bodyPr/>
          <a:lstStyle/>
          <a:p>
            <a:r>
              <a:rPr lang="en-US" altLang="en-US" sz="3600" dirty="0" smtClean="0"/>
              <a:t>Mechanical Treatment Systems 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10600" cy="4525963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Advantages</a:t>
            </a:r>
            <a:r>
              <a:rPr lang="en-US" sz="2400" dirty="0" smtClean="0">
                <a:solidFill>
                  <a:schemeClr val="accent1"/>
                </a:solidFill>
              </a:rPr>
              <a:t>: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Lower Capital Cost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High Loading Rate/Smaller Footprint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Consistent Effluent (with good O&amp;M control) </a:t>
            </a:r>
          </a:p>
          <a:p>
            <a:pPr>
              <a:defRPr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Disadvantages</a:t>
            </a:r>
            <a:r>
              <a:rPr lang="en-US" sz="2400" dirty="0" smtClean="0">
                <a:solidFill>
                  <a:schemeClr val="accent1"/>
                </a:solidFill>
              </a:rPr>
              <a:t>: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Highest O&amp;M Costs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Highest operator cert. requirements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Daily O&amp;M required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Continuous removal of sludge. 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43010" name="Picture 2" descr="C:\Users\dantrobus\Desktop\Wasetewater Photos\Hoonah WT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581400"/>
            <a:ext cx="3771900" cy="25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6050" y="6128175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Hoonah WWTP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94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762000"/>
          </a:xfrm>
        </p:spPr>
        <p:txBody>
          <a:bodyPr/>
          <a:lstStyle/>
          <a:p>
            <a:r>
              <a:rPr lang="en-US" altLang="en-US" sz="3600" dirty="0" smtClean="0"/>
              <a:t>Settling Tank/Outfall Systems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Description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dirty="0" smtClean="0">
                <a:solidFill>
                  <a:schemeClr val="accent1"/>
                </a:solidFill>
              </a:rPr>
              <a:t>Large tanks in series provide primary treatment prior to effluent disposal via an ocean outfall. 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Treatment Level</a:t>
            </a:r>
            <a:r>
              <a:rPr lang="en-US" sz="2400" dirty="0" smtClean="0">
                <a:solidFill>
                  <a:schemeClr val="accent1"/>
                </a:solidFill>
              </a:rPr>
              <a:t>:  Primary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6171129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Tyonek</a:t>
            </a:r>
            <a:r>
              <a:rPr lang="en-US" sz="1600" dirty="0" smtClean="0"/>
              <a:t> Settling Tanks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6159462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Tyonek</a:t>
            </a:r>
            <a:r>
              <a:rPr lang="en-US" sz="1600" dirty="0" smtClean="0"/>
              <a:t> Ocean Outfall</a:t>
            </a:r>
            <a:endParaRPr lang="en-US" sz="1600" dirty="0"/>
          </a:p>
        </p:txBody>
      </p:sp>
      <p:pic>
        <p:nvPicPr>
          <p:cNvPr id="10" name="Picture 6" descr="C:\Users\dantrobus\Desktop\Wasetewater Photos\Tyonek Settling Ta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66029"/>
            <a:ext cx="3603775" cy="256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C:\Users\dantrobus\Desktop\Wasetewater Photos\Tyonek Outfall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52" y="3466029"/>
            <a:ext cx="3493911" cy="256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762000"/>
          </a:xfrm>
        </p:spPr>
        <p:txBody>
          <a:bodyPr/>
          <a:lstStyle/>
          <a:p>
            <a:r>
              <a:rPr lang="en-US" altLang="en-US" sz="3600" dirty="0" smtClean="0"/>
              <a:t>Settling Tank/Outfall Systems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14900" cy="4525963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Advantages</a:t>
            </a:r>
            <a:r>
              <a:rPr lang="en-US" sz="2400" dirty="0" smtClean="0">
                <a:solidFill>
                  <a:schemeClr val="accent1"/>
                </a:solidFill>
              </a:rPr>
              <a:t>: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Low capital cost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Lower </a:t>
            </a:r>
            <a:r>
              <a:rPr lang="en-US" sz="2000" dirty="0">
                <a:solidFill>
                  <a:schemeClr val="accent1"/>
                </a:solidFill>
              </a:rPr>
              <a:t>o</a:t>
            </a:r>
            <a:r>
              <a:rPr lang="en-US" sz="2000" dirty="0" smtClean="0">
                <a:solidFill>
                  <a:schemeClr val="accent1"/>
                </a:solidFill>
              </a:rPr>
              <a:t>perator cert. requirements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Periodic sludge </a:t>
            </a:r>
            <a:r>
              <a:rPr lang="en-US" sz="2000" dirty="0">
                <a:solidFill>
                  <a:schemeClr val="accent1"/>
                </a:solidFill>
              </a:rPr>
              <a:t>r</a:t>
            </a:r>
            <a:r>
              <a:rPr lang="en-US" sz="2000" dirty="0" smtClean="0">
                <a:solidFill>
                  <a:schemeClr val="accent1"/>
                </a:solidFill>
              </a:rPr>
              <a:t>emoval and handling</a:t>
            </a:r>
          </a:p>
          <a:p>
            <a:pPr>
              <a:defRPr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Disadvantages</a:t>
            </a:r>
            <a:r>
              <a:rPr lang="en-US" sz="2400" dirty="0" smtClean="0">
                <a:solidFill>
                  <a:schemeClr val="accent1"/>
                </a:solidFill>
              </a:rPr>
              <a:t>: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Primary treatment only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Suitable only for small communities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Requires sludge pumping equipment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Requires long outfall construction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6050" y="6128175"/>
            <a:ext cx="2114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Angoon Settling Tanks</a:t>
            </a:r>
            <a:endParaRPr lang="en-US" sz="1600" dirty="0"/>
          </a:p>
        </p:txBody>
      </p:sp>
      <p:pic>
        <p:nvPicPr>
          <p:cNvPr id="45058" name="Picture 2" descr="C:\Users\dantrobus\Desktop\Wasetewater Photos\Angoon tan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368588"/>
            <a:ext cx="3733799" cy="27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609600"/>
          </a:xfrm>
        </p:spPr>
        <p:txBody>
          <a:bodyPr/>
          <a:lstStyle/>
          <a:p>
            <a:r>
              <a:rPr lang="en-US" altLang="en-US" sz="3600" dirty="0" smtClean="0"/>
              <a:t>Wastewater Treatment Ponds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76599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Description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dirty="0" smtClean="0">
                <a:solidFill>
                  <a:schemeClr val="accent1"/>
                </a:solidFill>
              </a:rPr>
              <a:t>Shallow ponds used to treat wastewater through natural processes.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Tundra ponds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Constructed single and multi-cell facultative lagoons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Aerated Lagoons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Treatment Level</a:t>
            </a:r>
            <a:r>
              <a:rPr lang="en-US" sz="2400" dirty="0" smtClean="0">
                <a:solidFill>
                  <a:schemeClr val="accent1"/>
                </a:solidFill>
              </a:rPr>
              <a:t>:  Typically Secondary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Cold Climate Considerations</a:t>
            </a:r>
            <a:r>
              <a:rPr lang="en-US" sz="2400" dirty="0" smtClean="0">
                <a:solidFill>
                  <a:schemeClr val="accent1"/>
                </a:solidFill>
              </a:rPr>
              <a:t>: Biological treatment achieved only in the summer.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6082" name="Picture 2" descr="C:\Users\dantrobus\Desktop\Wasetewater Photos\McGrat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293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C:\Users\dantrobus\Desktop\Wasetewater Photos\Metlakatl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69130"/>
            <a:ext cx="2717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C:\Users\dantrobus\Desktop\Wasetewater Photos\Naknek Lagoon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16755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762000"/>
          </a:xfrm>
        </p:spPr>
        <p:txBody>
          <a:bodyPr/>
          <a:lstStyle/>
          <a:p>
            <a:r>
              <a:rPr lang="en-US" altLang="en-US" sz="3600" dirty="0" smtClean="0"/>
              <a:t>Wastewater Treatment Ponds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1489"/>
            <a:ext cx="5486400" cy="452596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Advantages</a:t>
            </a:r>
            <a:r>
              <a:rPr lang="en-US" sz="2400" dirty="0" smtClean="0">
                <a:solidFill>
                  <a:schemeClr val="accent1"/>
                </a:solidFill>
              </a:rPr>
              <a:t>: 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Lowest O&amp;M cost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Lower </a:t>
            </a:r>
            <a:r>
              <a:rPr lang="en-US" sz="2000" dirty="0">
                <a:solidFill>
                  <a:schemeClr val="accent1"/>
                </a:solidFill>
              </a:rPr>
              <a:t>o</a:t>
            </a:r>
            <a:r>
              <a:rPr lang="en-US" sz="2000" dirty="0" smtClean="0">
                <a:solidFill>
                  <a:schemeClr val="accent1"/>
                </a:solidFill>
              </a:rPr>
              <a:t>perator cert. requirements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Infrequent discharge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Sludge storage in the cells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Secondary treatment</a:t>
            </a:r>
          </a:p>
          <a:p>
            <a:pPr>
              <a:spcBef>
                <a:spcPts val="0"/>
              </a:spcBef>
              <a:defRPr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Disadvantages</a:t>
            </a:r>
            <a:r>
              <a:rPr lang="en-US" sz="2400" dirty="0" smtClean="0">
                <a:solidFill>
                  <a:schemeClr val="accent1"/>
                </a:solidFill>
              </a:rPr>
              <a:t>: 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Potentially highest capital cost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Very large foot print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solidFill>
                  <a:schemeClr val="accent1"/>
                </a:solidFill>
              </a:rPr>
              <a:t>Large volume annual/bi-annual discharges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Separation requirements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Inconsistent treatment</a:t>
            </a:r>
          </a:p>
        </p:txBody>
      </p:sp>
      <p:pic>
        <p:nvPicPr>
          <p:cNvPr id="6" name="Picture 6" descr="C:\Users\dantrobus\Desktop\Wasetewater Photos\KWT Ae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76" y="1905000"/>
            <a:ext cx="435172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4956561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Kwethluk</a:t>
            </a:r>
            <a:r>
              <a:rPr lang="en-US" sz="1600" dirty="0" smtClean="0"/>
              <a:t> Lagoon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97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038043"/>
              </p:ext>
            </p:extLst>
          </p:nvPr>
        </p:nvGraphicFramePr>
        <p:xfrm>
          <a:off x="228600" y="1524000"/>
          <a:ext cx="8610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990600"/>
          </a:xfrm>
        </p:spPr>
        <p:txBody>
          <a:bodyPr/>
          <a:lstStyle/>
          <a:p>
            <a:r>
              <a:rPr lang="en-US" sz="2400" b="1" dirty="0" smtClean="0"/>
              <a:t>Wastewater </a:t>
            </a:r>
            <a:r>
              <a:rPr lang="en-US" sz="2400" b="1" dirty="0"/>
              <a:t>Systems in All Rural Alaska Communities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(238 Communities with a combined population of 109,652)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327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742978"/>
              </p:ext>
            </p:extLst>
          </p:nvPr>
        </p:nvGraphicFramePr>
        <p:xfrm>
          <a:off x="457200" y="1828800"/>
          <a:ext cx="81534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990600"/>
          </a:xfrm>
        </p:spPr>
        <p:txBody>
          <a:bodyPr/>
          <a:lstStyle/>
          <a:p>
            <a:r>
              <a:rPr lang="en-US" sz="2400" b="1" dirty="0"/>
              <a:t>Wastewater Systems in Rural </a:t>
            </a:r>
            <a:r>
              <a:rPr lang="en-US" sz="2400" b="1" dirty="0" smtClean="0"/>
              <a:t>Communities </a:t>
            </a:r>
            <a:r>
              <a:rPr lang="en-US" sz="2400" b="1" dirty="0"/>
              <a:t>with a </a:t>
            </a:r>
            <a:r>
              <a:rPr lang="en-US" sz="2400" b="1" dirty="0" smtClean="0"/>
              <a:t>Pop </a:t>
            </a:r>
            <a:r>
              <a:rPr lang="en-US" sz="2400" b="1" dirty="0"/>
              <a:t>&gt; 1,000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(20 Communities with a combined population of 49,393)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35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68580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altLang="en-US" sz="32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04850"/>
              </p:ext>
            </p:extLst>
          </p:nvPr>
        </p:nvGraphicFramePr>
        <p:xfrm>
          <a:off x="228600" y="838200"/>
          <a:ext cx="8610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/>
          <p:nvPr/>
        </p:nvSpPr>
        <p:spPr>
          <a:xfrm>
            <a:off x="381000" y="5943600"/>
            <a:ext cx="8104635" cy="7646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ea typeface="Calibri"/>
                <a:cs typeface="Calibri-Bold"/>
              </a:rPr>
              <a:t>*A community is considered “unserved” if 55% or less of the homes in the community have a piped, septic tank &amp; well, or covered haul system.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85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78486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altLang="en-US" smtClean="0"/>
          </a:p>
          <a:p>
            <a:pPr marL="0" indent="0" algn="ctr">
              <a:buFont typeface="Arial" charset="0"/>
              <a:buNone/>
            </a:pPr>
            <a:r>
              <a:rPr lang="en-US" altLang="en-US" sz="3200" b="1" smtClean="0"/>
              <a:t>For More Information:</a:t>
            </a:r>
          </a:p>
          <a:p>
            <a:pPr marL="0" indent="0" algn="ctr">
              <a:buFont typeface="Arial" charset="0"/>
              <a:buNone/>
            </a:pPr>
            <a:endParaRPr lang="en-US" altLang="en-US" sz="3200" b="1" smtClean="0"/>
          </a:p>
          <a:p>
            <a:pPr marL="0" indent="0" algn="ctr">
              <a:buFont typeface="Arial" charset="0"/>
              <a:buNone/>
            </a:pPr>
            <a:r>
              <a:rPr lang="en-US" altLang="en-US" sz="2400" smtClean="0"/>
              <a:t>Don Antrobus, PE</a:t>
            </a:r>
          </a:p>
          <a:p>
            <a:pPr marL="0" indent="0" algn="ctr">
              <a:buFont typeface="Arial" charset="0"/>
              <a:buNone/>
            </a:pPr>
            <a:r>
              <a:rPr lang="en-US" altLang="en-US" sz="2400" smtClean="0"/>
              <a:t>Director of Design</a:t>
            </a:r>
          </a:p>
          <a:p>
            <a:pPr marL="0" indent="0" algn="ctr">
              <a:buFont typeface="Arial" charset="0"/>
              <a:buNone/>
            </a:pPr>
            <a:r>
              <a:rPr lang="en-US" altLang="en-US" sz="2400" smtClean="0"/>
              <a:t>ANTHC, DEHE</a:t>
            </a:r>
          </a:p>
          <a:p>
            <a:pPr marL="0" indent="0" algn="ctr">
              <a:buFont typeface="Arial" charset="0"/>
              <a:buNone/>
            </a:pPr>
            <a:r>
              <a:rPr lang="en-US" altLang="en-US" sz="2400" smtClean="0"/>
              <a:t>907-729-3544</a:t>
            </a:r>
          </a:p>
          <a:p>
            <a:pPr marL="0" indent="0" algn="ctr">
              <a:buFont typeface="Arial" charset="0"/>
              <a:buNone/>
            </a:pPr>
            <a:r>
              <a:rPr lang="en-US" altLang="en-US" sz="2400" smtClean="0"/>
              <a:t>dantrobus@anthc.org</a:t>
            </a:r>
          </a:p>
          <a:p>
            <a:pPr marL="0" indent="0" algn="ctr">
              <a:buFont typeface="Arial" charset="0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dantrobus\Desktop\Wasetewater Photos\Angoon WWT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70676"/>
            <a:ext cx="3810000" cy="26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C:\Users\dantrobus\Desktop\Wasetewater Photos\Saxman Settling Ta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810000" cy="278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C:\Users\dantrobus\Desktop\Wasetewater Photos\Kiana WT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" y="1638300"/>
            <a:ext cx="49276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53413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Franklin Gothic Medium" pitchFamily="34" charset="0"/>
              </a:rPr>
              <a:t>Sources of Wastewater</a:t>
            </a:r>
            <a:endParaRPr lang="en-US" altLang="en-US" sz="3600" dirty="0" smtClean="0">
              <a:latin typeface="Franklin Gothic Medium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34400" cy="3810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Domestic (Sanitary)</a:t>
            </a:r>
          </a:p>
          <a:p>
            <a:pPr lvl="1" eaLnBrk="1" hangingPunct="1"/>
            <a:r>
              <a:rPr lang="en-US" altLang="en-US" dirty="0" smtClean="0">
                <a:solidFill>
                  <a:schemeClr val="accent1"/>
                </a:solidFill>
              </a:rPr>
              <a:t>Piped</a:t>
            </a:r>
          </a:p>
          <a:p>
            <a:pPr lvl="1" eaLnBrk="1" hangingPunct="1"/>
            <a:r>
              <a:rPr lang="en-US" altLang="en-US" dirty="0" smtClean="0">
                <a:solidFill>
                  <a:schemeClr val="accent1"/>
                </a:solidFill>
              </a:rPr>
              <a:t>Hauled or Honey-bucket</a:t>
            </a:r>
          </a:p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Industrial</a:t>
            </a:r>
          </a:p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Infiltration and Inflow</a:t>
            </a:r>
          </a:p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Combined Sewers</a:t>
            </a:r>
          </a:p>
        </p:txBody>
      </p:sp>
      <p:pic>
        <p:nvPicPr>
          <p:cNvPr id="3076" name="Picture 4" descr="C:\Users\dantrobus\Desktop\Wasetewater Photos\Kiana Lag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9812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5257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Kiana Lagoon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53413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Franklin Gothic Medium" pitchFamily="34" charset="0"/>
              </a:rPr>
              <a:t>Treatment Objectives</a:t>
            </a:r>
            <a:endParaRPr lang="en-US" altLang="en-US" sz="3600" dirty="0" smtClean="0">
              <a:latin typeface="Franklin Gothic Medium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marL="182880" lvl="1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Identify contaminants of </a:t>
            </a:r>
            <a:r>
              <a:rPr lang="en-US" dirty="0" smtClean="0">
                <a:solidFill>
                  <a:schemeClr val="accent1"/>
                </a:solidFill>
              </a:rPr>
              <a:t>concern.</a:t>
            </a:r>
          </a:p>
          <a:p>
            <a:pPr marL="182880" lvl="1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Effectively remove identified contaminants.</a:t>
            </a:r>
            <a:endParaRPr lang="en-US" dirty="0">
              <a:solidFill>
                <a:schemeClr val="accent1"/>
              </a:solidFill>
            </a:endParaRPr>
          </a:p>
          <a:p>
            <a:pPr marL="182880" lvl="1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Return effluent to the natural water bodies or the land.</a:t>
            </a:r>
          </a:p>
          <a:p>
            <a:pPr marL="182880" lvl="1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Dispose of </a:t>
            </a:r>
            <a:r>
              <a:rPr lang="en-US" dirty="0" smtClean="0">
                <a:solidFill>
                  <a:schemeClr val="accent1"/>
                </a:solidFill>
              </a:rPr>
              <a:t>Contaminants.</a:t>
            </a:r>
            <a:endParaRPr lang="en-US" dirty="0">
              <a:solidFill>
                <a:schemeClr val="accent1"/>
              </a:solidFill>
            </a:endParaRPr>
          </a:p>
          <a:p>
            <a:pPr marL="182880" lvl="1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Do so in a manner that protects the environment and human health.</a:t>
            </a:r>
          </a:p>
          <a:p>
            <a:pPr marL="182880" lvl="1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 so in a sustainable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manner.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828800"/>
            <a:ext cx="8991600" cy="403860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Suspended </a:t>
            </a:r>
            <a:r>
              <a:rPr lang="en-US" sz="2000" b="1" dirty="0">
                <a:solidFill>
                  <a:schemeClr val="accent1"/>
                </a:solidFill>
              </a:rPr>
              <a:t>Solids</a:t>
            </a:r>
            <a:r>
              <a:rPr lang="en-US" sz="2000" dirty="0">
                <a:solidFill>
                  <a:schemeClr val="accent1"/>
                </a:solidFill>
              </a:rPr>
              <a:t>: When unremoved, lead to sludge deposits and anaerobic conditions in the aquatic environment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Biodegradable Organics</a:t>
            </a:r>
            <a:r>
              <a:rPr lang="en-US" sz="2000" dirty="0">
                <a:solidFill>
                  <a:schemeClr val="accent1"/>
                </a:solidFill>
              </a:rPr>
              <a:t>: If discharged untreated, leads to depletion of natural oxygen in the receiving waters.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Pathogens:</a:t>
            </a:r>
            <a:r>
              <a:rPr lang="en-US" sz="2000" dirty="0">
                <a:solidFill>
                  <a:schemeClr val="accent1"/>
                </a:solidFill>
              </a:rPr>
              <a:t>  Diseases can be transmitted via pathogens in wastewater.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Nutrients</a:t>
            </a:r>
            <a:r>
              <a:rPr lang="en-US" sz="2000" dirty="0">
                <a:solidFill>
                  <a:schemeClr val="accent1"/>
                </a:solidFill>
              </a:rPr>
              <a:t>:  Nitrogen and phosphorus can lead to growth of undesirable aquatic life.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Heavy </a:t>
            </a:r>
            <a:r>
              <a:rPr lang="en-US" sz="2000" b="1" dirty="0" smtClean="0">
                <a:solidFill>
                  <a:schemeClr val="accent1"/>
                </a:solidFill>
              </a:rPr>
              <a:t>Metals</a:t>
            </a:r>
            <a:r>
              <a:rPr lang="en-US" sz="2000" dirty="0">
                <a:solidFill>
                  <a:schemeClr val="accent1"/>
                </a:solidFill>
              </a:rPr>
              <a:t>: Usually added in industrial or commercial processes.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Priority Pollutants</a:t>
            </a:r>
            <a:r>
              <a:rPr lang="en-US" sz="2000" dirty="0">
                <a:solidFill>
                  <a:schemeClr val="accent1"/>
                </a:solidFill>
              </a:rPr>
              <a:t>: Other contaminants selected for removal based on known carcinogenicity or </a:t>
            </a:r>
            <a:r>
              <a:rPr lang="en-US" sz="2000" dirty="0" smtClean="0">
                <a:solidFill>
                  <a:schemeClr val="accent1"/>
                </a:solidFill>
              </a:rPr>
              <a:t>toxicity.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84238"/>
          </a:xfrm>
        </p:spPr>
        <p:txBody>
          <a:bodyPr/>
          <a:lstStyle/>
          <a:p>
            <a:r>
              <a:rPr lang="en-US" sz="3600" dirty="0" smtClean="0"/>
              <a:t>Contaminants of Concern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dantrobus\Desktop\Wasetewater Photos\Naknek Lagoo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676400"/>
            <a:ext cx="31432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53413" cy="6096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Franklin Gothic Medium" pitchFamily="34" charset="0"/>
              </a:rPr>
              <a:t> </a:t>
            </a:r>
            <a:r>
              <a:rPr lang="en-US" altLang="en-US" sz="3600" dirty="0" smtClean="0">
                <a:latin typeface="Franklin Gothic Medium" pitchFamily="34" charset="0"/>
              </a:rPr>
              <a:t>Wastewater Treatment Stages</a:t>
            </a:r>
            <a:endParaRPr lang="en-US" altLang="en-US" sz="3600" dirty="0" smtClean="0">
              <a:latin typeface="Franklin Gothic Medium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5943600" cy="4953000"/>
          </a:xfrm>
        </p:spPr>
        <p:txBody>
          <a:bodyPr/>
          <a:lstStyle/>
          <a:p>
            <a:pPr marL="274320" lvl="1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Primary Treatment</a:t>
            </a:r>
            <a:r>
              <a:rPr lang="en-US" sz="2400" dirty="0">
                <a:solidFill>
                  <a:schemeClr val="accent1"/>
                </a:solidFill>
              </a:rPr>
              <a:t>: Physical Treatment (screening, settling, floating)</a:t>
            </a:r>
          </a:p>
          <a:p>
            <a:pPr marL="274320" lvl="1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Secondary Treatment</a:t>
            </a:r>
            <a:r>
              <a:rPr lang="en-US" sz="2400" dirty="0">
                <a:solidFill>
                  <a:schemeClr val="accent1"/>
                </a:solidFill>
              </a:rPr>
              <a:t>: Biological and/or chemical processes to remove organic matter, suspended solids, and pathogens. 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274320" lvl="1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Tertiary </a:t>
            </a:r>
            <a:r>
              <a:rPr lang="en-US" sz="2400" b="1" dirty="0">
                <a:solidFill>
                  <a:schemeClr val="accent1"/>
                </a:solidFill>
              </a:rPr>
              <a:t>Treatment</a:t>
            </a:r>
            <a:r>
              <a:rPr lang="en-US" sz="2400" dirty="0">
                <a:solidFill>
                  <a:schemeClr val="accent1"/>
                </a:solidFill>
              </a:rPr>
              <a:t>: Chemical and biological treatment for targeted contaminants.  </a:t>
            </a:r>
          </a:p>
          <a:p>
            <a:pPr marL="274320" lvl="1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Effluent Disposa</a:t>
            </a:r>
            <a:r>
              <a:rPr lang="en-US" sz="2400" dirty="0">
                <a:solidFill>
                  <a:schemeClr val="accent1"/>
                </a:solidFill>
              </a:rPr>
              <a:t>l:  Consistent with receiving body water quality standards.</a:t>
            </a:r>
          </a:p>
          <a:p>
            <a:pPr marL="274320" lvl="1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Sludge Disposal</a:t>
            </a:r>
            <a:r>
              <a:rPr lang="en-US" sz="2400" dirty="0">
                <a:solidFill>
                  <a:schemeClr val="accent1"/>
                </a:solidFill>
              </a:rPr>
              <a:t>:  Often misjudged level of effort – significant challenge.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0" y="5943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Naknek</a:t>
            </a:r>
            <a:r>
              <a:rPr lang="en-US" sz="1400" dirty="0" smtClean="0"/>
              <a:t> Lagoon Cell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53413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Franklin Gothic Medium" pitchFamily="34" charset="0"/>
              </a:rPr>
              <a:t>Governing Regulations</a:t>
            </a:r>
            <a:endParaRPr lang="en-US" altLang="en-US" sz="3600" dirty="0" smtClean="0">
              <a:latin typeface="Franklin Gothic Medium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419600"/>
          </a:xfrm>
        </p:spPr>
        <p:txBody>
          <a:bodyPr/>
          <a:lstStyle/>
          <a:p>
            <a:pPr marL="18288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Clean Water Act of </a:t>
            </a:r>
            <a:r>
              <a:rPr lang="en-US" dirty="0" smtClean="0">
                <a:solidFill>
                  <a:schemeClr val="accent1"/>
                </a:solidFill>
              </a:rPr>
              <a:t>1972</a:t>
            </a:r>
          </a:p>
          <a:p>
            <a:pPr marL="742950" lvl="2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1"/>
                </a:solidFill>
              </a:rPr>
              <a:t>Defines </a:t>
            </a:r>
            <a:r>
              <a:rPr lang="en-US" dirty="0">
                <a:solidFill>
                  <a:schemeClr val="accent1"/>
                </a:solidFill>
              </a:rPr>
              <a:t>Minimum </a:t>
            </a:r>
            <a:r>
              <a:rPr lang="en-US" dirty="0" smtClean="0">
                <a:solidFill>
                  <a:schemeClr val="accent1"/>
                </a:solidFill>
              </a:rPr>
              <a:t>Requirements </a:t>
            </a:r>
            <a:r>
              <a:rPr lang="en-US" dirty="0">
                <a:solidFill>
                  <a:schemeClr val="accent1"/>
                </a:solidFill>
              </a:rPr>
              <a:t>(Secondary Treatment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marL="1200150" lvl="3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Maximum </a:t>
            </a:r>
            <a:r>
              <a:rPr lang="en-US" dirty="0">
                <a:solidFill>
                  <a:schemeClr val="accent1"/>
                </a:solidFill>
              </a:rPr>
              <a:t>Effluent Contaminant Levels</a:t>
            </a:r>
          </a:p>
          <a:p>
            <a:pPr lvl="3"/>
            <a:r>
              <a:rPr lang="en-US" dirty="0">
                <a:solidFill>
                  <a:schemeClr val="accent1"/>
                </a:solidFill>
              </a:rPr>
              <a:t>Total Suspended Solids (TSS): 30 mg/l</a:t>
            </a:r>
          </a:p>
          <a:p>
            <a:pPr lvl="3"/>
            <a:r>
              <a:rPr lang="en-US" dirty="0">
                <a:solidFill>
                  <a:schemeClr val="accent1"/>
                </a:solidFill>
              </a:rPr>
              <a:t>Bio-chemical Oxygen Demand (BOD): 30 mg/l</a:t>
            </a:r>
          </a:p>
          <a:p>
            <a:pPr lvl="3"/>
            <a:r>
              <a:rPr lang="en-US" dirty="0">
                <a:solidFill>
                  <a:schemeClr val="accent1"/>
                </a:solidFill>
              </a:rPr>
              <a:t>Chloroform Bacteria (# colonies / 100 ml)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Minimum Removal Requirements (%).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/>
                </a:solidFill>
              </a:rPr>
              <a:t>Establishes National Pollution Discharge Elimination System (NPDES) Program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/>
                </a:solidFill>
              </a:rPr>
              <a:t>Secondary Treatment Exceptions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n-US" altLang="en-US" sz="3600" dirty="0" smtClean="0"/>
              <a:t>Common Treatment Systems in Alaska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752599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Mechanical Plants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Settling Tanks / Ocean Outfalls.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Facultative Ponds (Lagoons)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8197" name="Picture 5" descr="C:\Users\dantrobus\Desktop\Wasetewater Photos\Hoon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581400"/>
            <a:ext cx="3646170" cy="255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dantrobus\Desktop\Wasetewater Photos\Angoon RB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550368"/>
            <a:ext cx="3505200" cy="2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206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Hoonah Bio-reactor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6172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Angoon abandoned RBC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762000"/>
          </a:xfrm>
        </p:spPr>
        <p:txBody>
          <a:bodyPr/>
          <a:lstStyle/>
          <a:p>
            <a:r>
              <a:rPr lang="en-US" altLang="en-US" sz="3600" dirty="0" smtClean="0"/>
              <a:t>Mechanical Treatment Systems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Description</a:t>
            </a:r>
            <a:r>
              <a:rPr lang="en-US" sz="2400" dirty="0">
                <a:solidFill>
                  <a:schemeClr val="accent1"/>
                </a:solidFill>
              </a:rPr>
              <a:t>: Natural treatment mechanisms optimized in a controlled environment. </a:t>
            </a:r>
            <a:r>
              <a:rPr lang="en-US" sz="2400" dirty="0" smtClean="0">
                <a:solidFill>
                  <a:schemeClr val="accent1"/>
                </a:solidFill>
              </a:rPr>
              <a:t>Tight control </a:t>
            </a:r>
            <a:r>
              <a:rPr lang="en-US" sz="2400" dirty="0">
                <a:solidFill>
                  <a:schemeClr val="accent1"/>
                </a:solidFill>
              </a:rPr>
              <a:t>the parameters necessary for optimum </a:t>
            </a:r>
            <a:r>
              <a:rPr lang="en-US" sz="2400" dirty="0" smtClean="0">
                <a:solidFill>
                  <a:schemeClr val="accent1"/>
                </a:solidFill>
              </a:rPr>
              <a:t>micro-organism growth. 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Treatment Level</a:t>
            </a:r>
            <a:r>
              <a:rPr lang="en-US" sz="2400" dirty="0" smtClean="0">
                <a:solidFill>
                  <a:schemeClr val="accent1"/>
                </a:solidFill>
              </a:rPr>
              <a:t>:  Up to Tertiary 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9222" name="Picture 6" descr="C:\Users\dantrobus\Desktop\Wasetewater Photos\Hoonah Bar 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613666"/>
            <a:ext cx="3646170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6171129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Hoonah Bar Screen</a:t>
            </a:r>
            <a:endParaRPr lang="en-US" sz="1600" dirty="0"/>
          </a:p>
        </p:txBody>
      </p:sp>
      <p:pic>
        <p:nvPicPr>
          <p:cNvPr id="8" name="Picture 5" descr="C:\Users\dantrobus\Documents\Projects\SFC\Klawock\Klawock WWTP Photos\AKW WWTP\Grit Sc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85079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81600" y="6198633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Klawock</a:t>
            </a:r>
            <a:r>
              <a:rPr lang="en-US" sz="1600" dirty="0" smtClean="0"/>
              <a:t> Rotating Drum Screen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762000"/>
          </a:xfrm>
        </p:spPr>
        <p:txBody>
          <a:bodyPr/>
          <a:lstStyle/>
          <a:p>
            <a:r>
              <a:rPr lang="en-US" altLang="en-US" sz="3600" dirty="0" smtClean="0"/>
              <a:t>Mechanical Treatment Systems </a:t>
            </a:r>
            <a:endParaRPr lang="en-US" altLang="en-US" sz="3600" dirty="0" smtClean="0"/>
          </a:p>
        </p:txBody>
      </p:sp>
      <p:pic>
        <p:nvPicPr>
          <p:cNvPr id="41986" name="Picture 2" descr="C:\Users\dantrobus\Desktop\Wasetewater Photos\klawock schemat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508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HC DE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ANTHC DEHE</Template>
  <TotalTime>8064</TotalTime>
  <Words>890</Words>
  <Application>Microsoft Office PowerPoint</Application>
  <PresentationFormat>On-screen Show (4:3)</PresentationFormat>
  <Paragraphs>176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Arial</vt:lpstr>
      <vt:lpstr>Franklin Gothic Medium</vt:lpstr>
      <vt:lpstr>Arial Black</vt:lpstr>
      <vt:lpstr>ANTHC DEHE</vt:lpstr>
      <vt:lpstr>PowerPoint Presentation</vt:lpstr>
      <vt:lpstr>Sources of Wastewater</vt:lpstr>
      <vt:lpstr>Treatment Objectives</vt:lpstr>
      <vt:lpstr>Contaminants of Concern</vt:lpstr>
      <vt:lpstr> Wastewater Treatment Stages</vt:lpstr>
      <vt:lpstr>Governing Regulations</vt:lpstr>
      <vt:lpstr>Common Treatment Systems in Alaska</vt:lpstr>
      <vt:lpstr>Mechanical Treatment Systems</vt:lpstr>
      <vt:lpstr>Mechanical Treatment Systems </vt:lpstr>
      <vt:lpstr>Mechanical Treatment Systems </vt:lpstr>
      <vt:lpstr>Settling Tank/Outfall Systems</vt:lpstr>
      <vt:lpstr>Settling Tank/Outfall Systems</vt:lpstr>
      <vt:lpstr>Wastewater Treatment Ponds</vt:lpstr>
      <vt:lpstr>Wastewater Treatment Ponds</vt:lpstr>
      <vt:lpstr>Wastewater Systems in All Rural Alaska Communities (238 Communities with a combined population of 109,652)</vt:lpstr>
      <vt:lpstr>Wastewater Systems in Rural Communities with a Pop &gt; 1,000 (20 Communities with a combined population of 49,393)</vt:lpstr>
      <vt:lpstr> </vt:lpstr>
      <vt:lpstr>PowerPoint Presentation</vt:lpstr>
      <vt:lpstr>PowerPoint Presentation</vt:lpstr>
    </vt:vector>
  </TitlesOfParts>
  <Company>ANTHC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swolf</dc:creator>
  <cp:lastModifiedBy>Antrobus, Donald</cp:lastModifiedBy>
  <cp:revision>113</cp:revision>
  <cp:lastPrinted>2013-08-13T21:09:48Z</cp:lastPrinted>
  <dcterms:created xsi:type="dcterms:W3CDTF">2013-07-08T19:37:27Z</dcterms:created>
  <dcterms:modified xsi:type="dcterms:W3CDTF">2015-01-30T08:45:06Z</dcterms:modified>
</cp:coreProperties>
</file>