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8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4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9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D235-BBFA-40DA-B33E-0E3A19AC9E7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60E3-5585-41D0-A10E-4A2EA4A0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062" y="2690411"/>
            <a:ext cx="4677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NOW WHAT DO </a:t>
            </a:r>
          </a:p>
          <a:p>
            <a:r>
              <a:rPr lang="en-US" sz="4500" dirty="0"/>
              <a:t>WE DO WITH IT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0" y="4769759"/>
            <a:ext cx="1728246" cy="1866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367" y="1793451"/>
            <a:ext cx="513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SEWAGE SLUDGE: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6651" y="5230166"/>
            <a:ext cx="354948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ADEC Solid Waste Program</a:t>
            </a:r>
          </a:p>
          <a:p>
            <a:pPr algn="ctr"/>
            <a:r>
              <a:rPr lang="en-US" sz="2400" i="1" dirty="0"/>
              <a:t>Lori Aldrich</a:t>
            </a:r>
          </a:p>
          <a:p>
            <a:pPr algn="ctr"/>
            <a:r>
              <a:rPr lang="en-US" sz="1400" dirty="0"/>
              <a:t>Regional Program </a:t>
            </a:r>
            <a:r>
              <a:rPr lang="en-US" sz="1400" dirty="0" smtClean="0"/>
              <a:t>Manager</a:t>
            </a:r>
          </a:p>
          <a:p>
            <a:pPr algn="ctr"/>
            <a:r>
              <a:rPr lang="en-US" sz="1400" dirty="0" smtClean="0"/>
              <a:t>State Biosolids Coordinator</a:t>
            </a:r>
            <a:endParaRPr lang="en-US" sz="140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501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08" y="2330809"/>
            <a:ext cx="8353395" cy="4131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Class A permit exemption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Fertilization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Requires testing and </a:t>
            </a:r>
          </a:p>
          <a:p>
            <a:pPr marL="169069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application rate calculation</a:t>
            </a:r>
          </a:p>
          <a:p>
            <a:pPr marL="169069" lvl="1" indent="-16906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Access limitations</a:t>
            </a:r>
          </a:p>
          <a:p>
            <a:pPr marL="169069" lvl="1" indent="-16906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Grazing/use limitations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5254"/>
          <a:stretch/>
        </p:blipFill>
        <p:spPr>
          <a:xfrm>
            <a:off x="5358641" y="2455177"/>
            <a:ext cx="3437262" cy="33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3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038120"/>
            <a:ext cx="8117293" cy="43975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800" u="sng" dirty="0"/>
              <a:t>Options</a:t>
            </a:r>
            <a:r>
              <a:rPr lang="en-US" sz="2800" dirty="0"/>
              <a:t> for closure/cleaning lagoon should be included in O&amp;M manuals and </a:t>
            </a:r>
            <a:r>
              <a:rPr lang="en-US" sz="2800" dirty="0" smtClean="0"/>
              <a:t>considered in </a:t>
            </a:r>
            <a:r>
              <a:rPr lang="en-US" sz="2800" dirty="0"/>
              <a:t>the design of the facility.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800" u="sng" dirty="0"/>
              <a:t>Planning and ADEC contact</a:t>
            </a:r>
            <a:r>
              <a:rPr lang="en-US" sz="2800" dirty="0"/>
              <a:t> should begin well in advance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800" u="sng" dirty="0"/>
              <a:t>Community involvement</a:t>
            </a:r>
            <a:r>
              <a:rPr lang="en-US" sz="2800" dirty="0"/>
              <a:t> in the choice of options is important.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800" u="sng" dirty="0"/>
              <a:t>Consider cost and ability</a:t>
            </a:r>
            <a:r>
              <a:rPr lang="en-US" sz="2800" dirty="0"/>
              <a:t> of community to perform post-closure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01928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Waste Village Contacts</a:t>
            </a:r>
            <a:endParaRPr lang="en-US" dirty="0"/>
          </a:p>
        </p:txBody>
      </p:sp>
      <p:pic>
        <p:nvPicPr>
          <p:cNvPr id="16" name="Picture 2" descr="Trisha B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46249"/>
            <a:ext cx="1467612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4" descr="Doug Huntman"/>
          <p:cNvPicPr>
            <a:picLocks noChangeAspect="1" noChangeArrowheads="1"/>
          </p:cNvPicPr>
          <p:nvPr/>
        </p:nvPicPr>
        <p:blipFill rotWithShape="1">
          <a:blip r:embed="rId3" cstate="print"/>
          <a:srcRect l="34870" t="13586" r="7303" b="17440"/>
          <a:stretch/>
        </p:blipFill>
        <p:spPr bwMode="auto">
          <a:xfrm>
            <a:off x="4811750" y="2061675"/>
            <a:ext cx="1484135" cy="1381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294495" y="2066387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Trisha Bower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Northern Interior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451-2174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11" y="5060796"/>
            <a:ext cx="2009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Sandi Woods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Southeast 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NW Arctic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465-5318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207091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Doug Huntman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Kuskokwim Aleutians East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269-7642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6685" y="5060796"/>
            <a:ext cx="2062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Kym Bronson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Aleutians West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Kenai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269-7626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4494" y="3522939"/>
            <a:ext cx="2021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Sarah Durand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Interior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Upper Yukon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451-2761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9182" r="16832"/>
          <a:stretch/>
        </p:blipFill>
        <p:spPr>
          <a:xfrm>
            <a:off x="810697" y="3476087"/>
            <a:ext cx="1505853" cy="1504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172126" y="3528040"/>
            <a:ext cx="2512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Stephen Price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Bristol, Lake/Penn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Kodiak, L. Yukon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269-7467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8" name="Picture 12" descr="Sandi Woods"/>
          <p:cNvPicPr>
            <a:picLocks noChangeAspect="1" noChangeArrowheads="1"/>
          </p:cNvPicPr>
          <p:nvPr/>
        </p:nvPicPr>
        <p:blipFill rotWithShape="1">
          <a:blip r:embed="rId5" cstate="print"/>
          <a:srcRect t="6926" r="6318" b="30736"/>
          <a:stretch/>
        </p:blipFill>
        <p:spPr bwMode="auto">
          <a:xfrm>
            <a:off x="810697" y="5038982"/>
            <a:ext cx="1502845" cy="155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27" y="3514146"/>
            <a:ext cx="1490145" cy="1480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6511" r="34679" b="55055"/>
          <a:stretch/>
        </p:blipFill>
        <p:spPr>
          <a:xfrm>
            <a:off x="4811750" y="5034842"/>
            <a:ext cx="1498622" cy="1544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312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SLUDGE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609905"/>
            <a:ext cx="7210396" cy="9990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QUESTIONS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4548657"/>
            <a:ext cx="1824699" cy="1866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5439" y="4532067"/>
            <a:ext cx="4842934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>
                <a:latin typeface="Bradley Hand ITC" panose="03070402050302030203" pitchFamily="66" charset="0"/>
              </a:rPr>
              <a:t>Lori Aldrich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1600" dirty="0"/>
              <a:t>Solid Waste Regional Program Manager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Copperplate Gothic Bold" panose="020E0705020206020404" pitchFamily="34" charset="0"/>
              </a:rPr>
              <a:t>ADEC</a:t>
            </a:r>
          </a:p>
          <a:p>
            <a:pPr algn="ctr">
              <a:spcAft>
                <a:spcPts val="600"/>
              </a:spcAft>
            </a:pPr>
            <a:r>
              <a:rPr lang="en-US" sz="1600" dirty="0" smtClean="0"/>
              <a:t>555 </a:t>
            </a:r>
            <a:r>
              <a:rPr lang="en-US" sz="1600" dirty="0"/>
              <a:t>Cordova St., </a:t>
            </a:r>
            <a:r>
              <a:rPr lang="en-US" sz="1600" dirty="0" smtClean="0"/>
              <a:t>Anchorage 99501</a:t>
            </a:r>
            <a:endParaRPr lang="en-US" sz="1600" dirty="0"/>
          </a:p>
          <a:p>
            <a:pPr algn="ctr"/>
            <a:r>
              <a:rPr lang="en-US" sz="2000" u="sng" dirty="0">
                <a:solidFill>
                  <a:srgbClr val="FFFF00"/>
                </a:solidFill>
                <a:latin typeface="+mj-lt"/>
              </a:rPr>
              <a:t>lori.aldrich@alaska.gov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269-7622</a:t>
            </a:r>
            <a:r>
              <a:rPr lang="en-US" sz="2000" dirty="0"/>
              <a:t> / 269-7802</a:t>
            </a:r>
          </a:p>
        </p:txBody>
      </p:sp>
    </p:spTree>
    <p:extLst>
      <p:ext uri="{BB962C8B-B14F-4D97-AF65-F5344CB8AC3E}">
        <p14:creationId xmlns:p14="http://schemas.microsoft.com/office/powerpoint/2010/main" val="285794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Sludge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219732"/>
            <a:ext cx="7210396" cy="43481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Closure in Place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Disposal in the MSWLF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Sewage Sludge Monofill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Treatment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Land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9245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29" y="2276206"/>
            <a:ext cx="9046071" cy="43008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Solid </a:t>
            </a:r>
            <a:r>
              <a:rPr lang="en-US" sz="2800" dirty="0"/>
              <a:t>Waste Program approval or </a:t>
            </a:r>
            <a:r>
              <a:rPr lang="en-US" sz="2800" dirty="0" smtClean="0"/>
              <a:t>permit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Dewatered to ≥ 10% solids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Sampled for metals </a:t>
            </a:r>
            <a:r>
              <a:rPr lang="en-US" sz="2000" dirty="0"/>
              <a:t>[Arsenic, Chromium, &amp; Nickel]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Location requirements for landfills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Vector attraction reduction requirements </a:t>
            </a:r>
            <a:r>
              <a:rPr lang="en-US" sz="2000" dirty="0" smtClean="0"/>
              <a:t>[</a:t>
            </a:r>
            <a:r>
              <a:rPr lang="en-US" sz="2000" dirty="0"/>
              <a:t>40 CFR 503.32]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Pathogen reduction requirements </a:t>
            </a:r>
            <a:r>
              <a:rPr lang="en-US" sz="2000" dirty="0"/>
              <a:t>[40 CFR </a:t>
            </a:r>
            <a:r>
              <a:rPr lang="en-US" sz="2000" dirty="0" smtClean="0"/>
              <a:t>503.33</a:t>
            </a: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27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36" y="959462"/>
            <a:ext cx="7210396" cy="810704"/>
          </a:xfrm>
        </p:spPr>
        <p:txBody>
          <a:bodyPr>
            <a:normAutofit fontScale="90000"/>
          </a:bodyPr>
          <a:lstStyle/>
          <a:p>
            <a:pPr indent="211931"/>
            <a:r>
              <a:rPr lang="en-US" dirty="0" smtClean="0"/>
              <a:t>Closing a Sewage Lagoon in 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72" t="9676" r="36703" b="25601"/>
          <a:stretch/>
        </p:blipFill>
        <p:spPr>
          <a:xfrm>
            <a:off x="5706419" y="1995855"/>
            <a:ext cx="3305233" cy="4747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75" y="2627920"/>
            <a:ext cx="525097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For less than 1000 cy</a:t>
            </a:r>
          </a:p>
          <a:p>
            <a:pPr lvl="2">
              <a:spcAft>
                <a:spcPts val="3000"/>
              </a:spcAft>
            </a:pPr>
            <a:r>
              <a:rPr lang="en-US" sz="3000" u="sng" dirty="0"/>
              <a:t>One-Time Authorization</a:t>
            </a:r>
          </a:p>
          <a:p>
            <a:pPr marL="685800" lvl="1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Any volume</a:t>
            </a:r>
          </a:p>
          <a:p>
            <a:pPr lvl="2">
              <a:spcAft>
                <a:spcPts val="3000"/>
              </a:spcAft>
            </a:pPr>
            <a:r>
              <a:rPr lang="en-US" sz="3000" u="sng" dirty="0"/>
              <a:t>Plan Approval</a:t>
            </a:r>
          </a:p>
          <a:p>
            <a:pPr lvl="2">
              <a:spcAft>
                <a:spcPts val="450"/>
              </a:spcAft>
            </a:pPr>
            <a:r>
              <a:rPr lang="en-US" sz="3000" i="1" u="sng" dirty="0">
                <a:solidFill>
                  <a:srgbClr val="FFFF00"/>
                </a:solidFill>
              </a:rPr>
              <a:t>dec.alaska.gov/EH/SW</a:t>
            </a:r>
          </a:p>
        </p:txBody>
      </p:sp>
    </p:spTree>
    <p:extLst>
      <p:ext uri="{BB962C8B-B14F-4D97-AF65-F5344CB8AC3E}">
        <p14:creationId xmlns:p14="http://schemas.microsoft.com/office/powerpoint/2010/main" val="5881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Closing a Sewage Lagoon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92624"/>
            <a:ext cx="7788768" cy="437173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u="sng" dirty="0"/>
              <a:t>One-Time Authorization</a:t>
            </a:r>
          </a:p>
          <a:p>
            <a:pPr>
              <a:lnSpc>
                <a:spcPct val="110000"/>
              </a:lnSpc>
            </a:pPr>
            <a:r>
              <a:rPr lang="en-US" dirty="0"/>
              <a:t>Remote locations only</a:t>
            </a:r>
          </a:p>
          <a:p>
            <a:pPr>
              <a:lnSpc>
                <a:spcPct val="110000"/>
              </a:lnSpc>
            </a:pPr>
            <a:r>
              <a:rPr lang="en-US" dirty="0"/>
              <a:t>Less than 1000 cubic yards</a:t>
            </a:r>
          </a:p>
          <a:p>
            <a:pPr>
              <a:lnSpc>
                <a:spcPct val="110000"/>
              </a:lnSpc>
            </a:pPr>
            <a:r>
              <a:rPr lang="en-US" dirty="0"/>
              <a:t>Sampling of sludge for metals</a:t>
            </a:r>
          </a:p>
          <a:p>
            <a:pPr>
              <a:lnSpc>
                <a:spcPct val="110000"/>
              </a:lnSpc>
            </a:pPr>
            <a:r>
              <a:rPr lang="en-US" dirty="0"/>
              <a:t>I year to complete closure</a:t>
            </a:r>
          </a:p>
          <a:p>
            <a:pPr>
              <a:lnSpc>
                <a:spcPct val="110000"/>
              </a:lnSpc>
            </a:pPr>
            <a:r>
              <a:rPr lang="en-US" dirty="0"/>
              <a:t>$1000 one time fee</a:t>
            </a:r>
          </a:p>
          <a:p>
            <a:pPr>
              <a:lnSpc>
                <a:spcPct val="110000"/>
              </a:lnSpc>
            </a:pPr>
            <a:r>
              <a:rPr lang="en-US" dirty="0"/>
              <a:t>Closure report</a:t>
            </a: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000" dirty="0"/>
              <a:t>Application Online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417" t="30185" r="60417" b="37778"/>
          <a:stretch/>
        </p:blipFill>
        <p:spPr bwMode="auto">
          <a:xfrm>
            <a:off x="5264139" y="2392624"/>
            <a:ext cx="3034871" cy="2328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7365" t="42092" r="27723" b="44630"/>
          <a:stretch/>
        </p:blipFill>
        <p:spPr bwMode="auto">
          <a:xfrm>
            <a:off x="4396080" y="4990988"/>
            <a:ext cx="3936330" cy="1122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1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Closing a Sewage Lagoon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170323"/>
            <a:ext cx="8209984" cy="456098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800" u="sng" dirty="0"/>
              <a:t>Plan Approval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/>
              <a:t>Submit Plan to ADEC 6 months </a:t>
            </a:r>
            <a:r>
              <a:rPr lang="en-US" sz="8000" dirty="0" smtClean="0"/>
              <a:t>out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 smtClean="0"/>
              <a:t>Lagoon Design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/>
              <a:t>Operations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/>
              <a:t>Closure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/>
              <a:t>5 years post-closure monitoring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/>
              <a:t>$490 Fee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dirty="0"/>
              <a:t>Closure report</a:t>
            </a:r>
          </a:p>
          <a:p>
            <a:pPr marL="0" indent="0" algn="r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6200" dirty="0"/>
              <a:t>Fact Sheet Online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209" t="28519" r="62083" b="53333"/>
          <a:stretch/>
        </p:blipFill>
        <p:spPr bwMode="auto">
          <a:xfrm>
            <a:off x="6004195" y="4576513"/>
            <a:ext cx="2716031" cy="1731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5417" t="30185" r="60417" b="37778"/>
          <a:stretch/>
        </p:blipFill>
        <p:spPr bwMode="auto">
          <a:xfrm>
            <a:off x="6004193" y="2338401"/>
            <a:ext cx="2716032" cy="2070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5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MSW Landfill Co-Disposal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57" y="2225440"/>
            <a:ext cx="6408988" cy="41753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800" dirty="0"/>
              <a:t>Must be a PERMITTED landfill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can be an opportunity to get </a:t>
            </a:r>
            <a:endParaRPr lang="en-US" dirty="0" smtClean="0"/>
          </a:p>
          <a:p>
            <a:pPr marL="68262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/>
              <a:t>local landfill permitted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not included as a permit condition, </a:t>
            </a:r>
            <a:endParaRPr lang="en-US" dirty="0" smtClean="0"/>
          </a:p>
          <a:p>
            <a:pPr marL="914400" lvl="2" indent="-231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requires </a:t>
            </a:r>
            <a:r>
              <a:rPr lang="en-US" sz="2000" dirty="0"/>
              <a:t>separate approval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Must be managed to </a:t>
            </a:r>
            <a:r>
              <a:rPr lang="en-US" sz="2800" dirty="0" smtClean="0"/>
              <a:t>minimize </a:t>
            </a:r>
          </a:p>
          <a:p>
            <a:pPr marL="231775" lvl="1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800" dirty="0" smtClean="0"/>
              <a:t>human </a:t>
            </a:r>
            <a:r>
              <a:rPr lang="en-US" sz="2800" dirty="0"/>
              <a:t>exposure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Separate section of the landfill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During landfill closed days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800" dirty="0"/>
              <a:t>Must be covered daily with 6” of </a:t>
            </a:r>
            <a:r>
              <a:rPr lang="en-US" sz="2800" dirty="0" smtClean="0"/>
              <a:t>soil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600" dirty="0" smtClean="0"/>
              <a:t>(or other method to reduce pathogens and vector attraction)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385" y="2318336"/>
            <a:ext cx="3017606" cy="31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Sludge Monofill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126256"/>
            <a:ext cx="7785460" cy="46050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&gt;1000 cy or regular sludge disposal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Renewable Permit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More complex </a:t>
            </a:r>
            <a:r>
              <a:rPr lang="en-US" dirty="0" smtClean="0"/>
              <a:t>application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Annual fee – currently $842</a:t>
            </a:r>
          </a:p>
          <a:p>
            <a:pPr>
              <a:lnSpc>
                <a:spcPct val="100000"/>
              </a:lnSpc>
            </a:pPr>
            <a:r>
              <a:rPr lang="en-US" dirty="0"/>
              <a:t>Monitoring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Sludge sampling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Monthly visual inspection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Possible groundwater monitoring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Possible gas monitoring</a:t>
            </a:r>
          </a:p>
          <a:p>
            <a:pPr>
              <a:lnSpc>
                <a:spcPct val="100000"/>
              </a:lnSpc>
            </a:pPr>
            <a:r>
              <a:rPr lang="en-US" dirty="0"/>
              <a:t>Minimum of 5 years of </a:t>
            </a:r>
            <a:r>
              <a:rPr lang="en-US" dirty="0" smtClean="0"/>
              <a:t>post </a:t>
            </a:r>
            <a:r>
              <a:rPr lang="en-US" dirty="0"/>
              <a:t>closure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/>
          <a:stretch/>
        </p:blipFill>
        <p:spPr>
          <a:xfrm>
            <a:off x="5805889" y="2314396"/>
            <a:ext cx="3091914" cy="37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7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2115240"/>
            <a:ext cx="7210396" cy="4538948"/>
          </a:xfrm>
        </p:spPr>
        <p:txBody>
          <a:bodyPr>
            <a:normAutofit/>
          </a:bodyPr>
          <a:lstStyle/>
          <a:p>
            <a:r>
              <a:rPr lang="en-US" sz="2800" dirty="0"/>
              <a:t>Goals:</a:t>
            </a:r>
          </a:p>
          <a:p>
            <a:pPr lvl="1"/>
            <a:r>
              <a:rPr lang="en-US" dirty="0"/>
              <a:t>Pathogen Reduction</a:t>
            </a:r>
          </a:p>
          <a:p>
            <a:pPr lvl="1"/>
            <a:r>
              <a:rPr lang="en-US" dirty="0"/>
              <a:t>Vector Attraction Reduction</a:t>
            </a:r>
          </a:p>
          <a:p>
            <a:r>
              <a:rPr lang="en-US" sz="2800" dirty="0"/>
              <a:t>40 CFR 503 </a:t>
            </a:r>
          </a:p>
          <a:p>
            <a:r>
              <a:rPr lang="en-US" sz="2800" dirty="0"/>
              <a:t>Consider use options</a:t>
            </a:r>
          </a:p>
          <a:p>
            <a:pPr lvl="1"/>
            <a:r>
              <a:rPr lang="en-US" dirty="0"/>
              <a:t>Class A vs. Class B Biosolids</a:t>
            </a:r>
          </a:p>
          <a:p>
            <a:r>
              <a:rPr lang="en-US" sz="2800" dirty="0"/>
              <a:t>Treatment options:</a:t>
            </a:r>
          </a:p>
          <a:p>
            <a:pPr marL="516731" lvl="2" indent="-169069"/>
            <a:r>
              <a:rPr lang="en-US" sz="2000" dirty="0"/>
              <a:t>Composting	   </a:t>
            </a:r>
          </a:p>
          <a:p>
            <a:pPr marL="516731" lvl="2" indent="-169069"/>
            <a:r>
              <a:rPr lang="en-US" sz="2000" dirty="0"/>
              <a:t>Lime Stabilization</a:t>
            </a:r>
          </a:p>
          <a:p>
            <a:pPr marL="516731" lvl="2" indent="-169069"/>
            <a:r>
              <a:rPr lang="en-US" sz="2000" dirty="0" smtClean="0"/>
              <a:t>Digestion</a:t>
            </a:r>
            <a:endParaRPr lang="en-US" sz="2000" dirty="0"/>
          </a:p>
          <a:p>
            <a:pPr marL="516731" lvl="2" indent="-169069"/>
            <a:r>
              <a:rPr lang="en-US" sz="2000" dirty="0" smtClean="0"/>
              <a:t>Incineration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83" y="2368626"/>
            <a:ext cx="4298093" cy="36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419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588</TotalTime>
  <Words>435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Copperplate Gothic Bold</vt:lpstr>
      <vt:lpstr>Trebuchet MS</vt:lpstr>
      <vt:lpstr>Berlin</vt:lpstr>
      <vt:lpstr>PowerPoint Presentation</vt:lpstr>
      <vt:lpstr>Sewage Sludge Options</vt:lpstr>
      <vt:lpstr>General Requirements</vt:lpstr>
      <vt:lpstr>Closing a Sewage Lagoon in Place</vt:lpstr>
      <vt:lpstr>Closing a Sewage Lagoon in Place</vt:lpstr>
      <vt:lpstr>Closing a Sewage Lagoon in Place</vt:lpstr>
      <vt:lpstr>MSW Landfill Co-Disposal</vt:lpstr>
      <vt:lpstr>Sewage Sludge Monofill</vt:lpstr>
      <vt:lpstr>Treatment</vt:lpstr>
      <vt:lpstr>Land Application</vt:lpstr>
      <vt:lpstr>Considerations</vt:lpstr>
      <vt:lpstr>Solid Waste Village Contacts</vt:lpstr>
      <vt:lpstr>SEWAGE SLUDGE DISPOSAL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Aldrich, Lori</dc:creator>
  <cp:lastModifiedBy>Aldrich, Lori</cp:lastModifiedBy>
  <cp:revision>49</cp:revision>
  <cp:lastPrinted>2015-01-30T20:40:15Z</cp:lastPrinted>
  <dcterms:created xsi:type="dcterms:W3CDTF">2015-01-27T00:20:40Z</dcterms:created>
  <dcterms:modified xsi:type="dcterms:W3CDTF">2015-01-30T20:42:04Z</dcterms:modified>
</cp:coreProperties>
</file>