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p:scale>
          <a:sx n="81" d="100"/>
          <a:sy n="81" d="100"/>
        </p:scale>
        <p:origin x="-1896"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B39D27-0AC4-434F-9CE5-A2129F409922}" type="datetimeFigureOut">
              <a:rPr lang="en-US" smtClean="0"/>
              <a:t>1/29/14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E69A257-D0BF-6D4D-A766-B28001092522}" type="slidenum">
              <a:rPr lang="en-US" smtClean="0"/>
              <a:t>‹#›</a:t>
            </a:fld>
            <a:endParaRPr lang="en-US"/>
          </a:p>
        </p:txBody>
      </p:sp>
    </p:spTree>
    <p:extLst>
      <p:ext uri="{BB962C8B-B14F-4D97-AF65-F5344CB8AC3E}">
        <p14:creationId xmlns:p14="http://schemas.microsoft.com/office/powerpoint/2010/main" val="22345623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our </a:t>
            </a:r>
            <a:r>
              <a:rPr lang="en-US" dirty="0" err="1" smtClean="0"/>
              <a:t>Washeteria</a:t>
            </a:r>
            <a:r>
              <a:rPr lang="en-US" dirty="0" smtClean="0"/>
              <a:t> facing North. On the</a:t>
            </a:r>
            <a:r>
              <a:rPr lang="en-US" baseline="0" dirty="0" smtClean="0"/>
              <a:t> right of the building is the old water in the brown and the newer black water tank. To the right of the black tank are the two single walled bulk fuel tanks. These fuel tanks support the </a:t>
            </a:r>
            <a:r>
              <a:rPr lang="en-US" baseline="0" dirty="0" err="1" smtClean="0"/>
              <a:t>laundromat</a:t>
            </a:r>
            <a:r>
              <a:rPr lang="en-US" baseline="0" dirty="0" smtClean="0"/>
              <a:t> as well as the City </a:t>
            </a:r>
            <a:r>
              <a:rPr lang="en-US" baseline="0" dirty="0" err="1" smtClean="0"/>
              <a:t>bulidings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2</a:t>
            </a:fld>
            <a:endParaRPr lang="en-US"/>
          </a:p>
        </p:txBody>
      </p:sp>
    </p:spTree>
    <p:extLst>
      <p:ext uri="{BB962C8B-B14F-4D97-AF65-F5344CB8AC3E}">
        <p14:creationId xmlns:p14="http://schemas.microsoft.com/office/powerpoint/2010/main" val="4191502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back door</a:t>
            </a:r>
            <a:r>
              <a:rPr lang="en-US" baseline="0" dirty="0" smtClean="0"/>
              <a:t> of the </a:t>
            </a:r>
            <a:r>
              <a:rPr lang="en-US" baseline="0" dirty="0" err="1" smtClean="0"/>
              <a:t>washeteria</a:t>
            </a:r>
            <a:r>
              <a:rPr lang="en-US" baseline="0" dirty="0" smtClean="0"/>
              <a:t> is unable to open all the way. That</a:t>
            </a:r>
            <a:r>
              <a:rPr lang="fr-FR" baseline="0" dirty="0" smtClean="0"/>
              <a:t>’</a:t>
            </a:r>
            <a:r>
              <a:rPr lang="en-US" baseline="0" dirty="0" smtClean="0"/>
              <a:t>s how far it will go to open. The unleveled stairway prevents it from opening completely. Since we are on top of marsh land, the building is ever shifting.</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11</a:t>
            </a:fld>
            <a:endParaRPr lang="en-US"/>
          </a:p>
        </p:txBody>
      </p:sp>
    </p:spTree>
    <p:extLst>
      <p:ext uri="{BB962C8B-B14F-4D97-AF65-F5344CB8AC3E}">
        <p14:creationId xmlns:p14="http://schemas.microsoft.com/office/powerpoint/2010/main" val="4067454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water </a:t>
            </a:r>
            <a:r>
              <a:rPr lang="en-US" dirty="0" smtClean="0"/>
              <a:t>hose that </a:t>
            </a:r>
            <a:r>
              <a:rPr lang="en-US" dirty="0" smtClean="0"/>
              <a:t>the water and sewer boys use to fill a 100 gallon</a:t>
            </a:r>
            <a:r>
              <a:rPr lang="en-US" baseline="0" dirty="0" smtClean="0"/>
              <a:t> water tank to make water deliveries to homes and businesses. </a:t>
            </a:r>
            <a:r>
              <a:rPr lang="en-US" baseline="0" dirty="0" smtClean="0"/>
              <a:t>Nunapitchuk does not have pipes for water or sewer and instead has 50 or 100 gallon water tanks and dog houses connected outside of each home for sewer. On the right you </a:t>
            </a:r>
            <a:r>
              <a:rPr lang="en-US" baseline="0" dirty="0" smtClean="0"/>
              <a:t>can </a:t>
            </a:r>
            <a:r>
              <a:rPr lang="en-US" baseline="0" dirty="0" smtClean="0"/>
              <a:t>see a </a:t>
            </a:r>
            <a:r>
              <a:rPr lang="en-US" baseline="0" dirty="0" smtClean="0"/>
              <a:t>cut out box </a:t>
            </a:r>
            <a:r>
              <a:rPr lang="en-US" baseline="0" dirty="0" smtClean="0"/>
              <a:t>shaped hole </a:t>
            </a:r>
            <a:r>
              <a:rPr lang="en-US" baseline="0" dirty="0" smtClean="0"/>
              <a:t>made of </a:t>
            </a:r>
            <a:r>
              <a:rPr lang="en-US" baseline="0" dirty="0" smtClean="0"/>
              <a:t>lumber for the water hose access from the outside.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12</a:t>
            </a:fld>
            <a:endParaRPr lang="en-US"/>
          </a:p>
        </p:txBody>
      </p:sp>
    </p:spTree>
    <p:extLst>
      <p:ext uri="{BB962C8B-B14F-4D97-AF65-F5344CB8AC3E}">
        <p14:creationId xmlns:p14="http://schemas.microsoft.com/office/powerpoint/2010/main" val="104155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This</a:t>
            </a:r>
            <a:r>
              <a:rPr lang="en-US" baseline="0" dirty="0" err="1" smtClean="0"/>
              <a:t>water</a:t>
            </a:r>
            <a:r>
              <a:rPr lang="en-US" baseline="0" dirty="0" smtClean="0"/>
              <a:t> </a:t>
            </a:r>
            <a:r>
              <a:rPr lang="en-US" baseline="0" dirty="0" smtClean="0"/>
              <a:t>service control panel </a:t>
            </a:r>
            <a:r>
              <a:rPr lang="en-US" baseline="0" dirty="0" smtClean="0"/>
              <a:t>is set up inside the water operators office. </a:t>
            </a:r>
            <a:r>
              <a:rPr lang="en-US" baseline="0" dirty="0" err="1" smtClean="0"/>
              <a:t>Everytime</a:t>
            </a:r>
            <a:r>
              <a:rPr lang="en-US" baseline="0" dirty="0" smtClean="0"/>
              <a:t> </a:t>
            </a:r>
            <a:r>
              <a:rPr lang="en-US" baseline="0" dirty="0" smtClean="0"/>
              <a:t>the water and sewer boys come to get water, they have to come to this panel box turn it on </a:t>
            </a:r>
            <a:r>
              <a:rPr lang="en-US" baseline="0" dirty="0" smtClean="0"/>
              <a:t>to fill the 100 gallon water tank and </a:t>
            </a:r>
            <a:r>
              <a:rPr lang="en-US" baseline="0" dirty="0" smtClean="0"/>
              <a:t>then off once the </a:t>
            </a:r>
            <a:r>
              <a:rPr lang="en-US" baseline="0" dirty="0" smtClean="0"/>
              <a:t>tank </a:t>
            </a:r>
            <a:r>
              <a:rPr lang="en-US" baseline="0" dirty="0" smtClean="0"/>
              <a:t>is full. Below the </a:t>
            </a:r>
            <a:r>
              <a:rPr lang="en-US" baseline="0" dirty="0" smtClean="0"/>
              <a:t>panel there’s a live wire that</a:t>
            </a:r>
            <a:r>
              <a:rPr lang="fr-FR" baseline="0" dirty="0" smtClean="0"/>
              <a:t>’</a:t>
            </a:r>
            <a:r>
              <a:rPr lang="en-US" baseline="0" dirty="0" smtClean="0"/>
              <a:t>s blocked with this window screen for safety.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13</a:t>
            </a:fld>
            <a:endParaRPr lang="en-US"/>
          </a:p>
        </p:txBody>
      </p:sp>
    </p:spTree>
    <p:extLst>
      <p:ext uri="{BB962C8B-B14F-4D97-AF65-F5344CB8AC3E}">
        <p14:creationId xmlns:p14="http://schemas.microsoft.com/office/powerpoint/2010/main" val="1000992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picture on the left shows what they call a day tank. This day tank gets filled with stove oil from the bulk fuel tanks and then gets transferred onto a portable 300 gallon fuel tank to heat the rest of </a:t>
            </a:r>
            <a:r>
              <a:rPr lang="en-US" baseline="0" dirty="0" smtClean="0"/>
              <a:t>the three </a:t>
            </a:r>
            <a:r>
              <a:rPr lang="en-US" baseline="0" dirty="0" smtClean="0"/>
              <a:t>City buildings. In order to make a transfer from the day tank to the portable tank, </a:t>
            </a:r>
            <a:r>
              <a:rPr lang="en-US" baseline="0" dirty="0" smtClean="0"/>
              <a:t>the </a:t>
            </a:r>
            <a:r>
              <a:rPr lang="en-US" baseline="0" dirty="0" smtClean="0"/>
              <a:t>boys have to plug the extension cord (shown on the right) inside the </a:t>
            </a:r>
            <a:r>
              <a:rPr lang="en-US" baseline="0" dirty="0" err="1" smtClean="0"/>
              <a:t>washeteria</a:t>
            </a:r>
            <a:r>
              <a:rPr lang="en-US" baseline="0" dirty="0" smtClean="0"/>
              <a:t> through the water operators office </a:t>
            </a:r>
            <a:r>
              <a:rPr lang="en-US" baseline="0" dirty="0" smtClean="0"/>
              <a:t>window since there </a:t>
            </a:r>
            <a:r>
              <a:rPr lang="en-US" baseline="0" dirty="0" smtClean="0"/>
              <a:t>is no outlet outside the </a:t>
            </a:r>
            <a:r>
              <a:rPr lang="en-US" baseline="0" dirty="0" smtClean="0"/>
              <a:t>building. </a:t>
            </a:r>
            <a:r>
              <a:rPr lang="en-US" baseline="0" dirty="0" smtClean="0"/>
              <a:t>During the start of spring and winter, rain dripping from the over hang freezes and ice builds up on top of the day tank. Our maintenance man fears water might enter the tank.</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14</a:t>
            </a:fld>
            <a:endParaRPr lang="en-US"/>
          </a:p>
        </p:txBody>
      </p:sp>
    </p:spTree>
    <p:extLst>
      <p:ext uri="{BB962C8B-B14F-4D97-AF65-F5344CB8AC3E}">
        <p14:creationId xmlns:p14="http://schemas.microsoft.com/office/powerpoint/2010/main" val="1450731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err="1" smtClean="0"/>
              <a:t>washeteria</a:t>
            </a:r>
            <a:r>
              <a:rPr lang="en-US" dirty="0" smtClean="0"/>
              <a:t> has two ventilators. On</a:t>
            </a:r>
            <a:r>
              <a:rPr lang="en-US" baseline="0" dirty="0" smtClean="0"/>
              <a:t>e by this green </a:t>
            </a:r>
            <a:r>
              <a:rPr lang="en-US" baseline="0" dirty="0" smtClean="0"/>
              <a:t>generator </a:t>
            </a:r>
            <a:r>
              <a:rPr lang="en-US" baseline="0" dirty="0" smtClean="0"/>
              <a:t>and </a:t>
            </a:r>
            <a:r>
              <a:rPr lang="en-US" baseline="0" dirty="0" smtClean="0"/>
              <a:t>one behind the two dryers. At closing and opening times staff </a:t>
            </a:r>
            <a:r>
              <a:rPr lang="en-US" baseline="0" dirty="0" smtClean="0"/>
              <a:t>have to </a:t>
            </a:r>
            <a:r>
              <a:rPr lang="en-US" baseline="0" dirty="0" smtClean="0"/>
              <a:t>open these vents for air circulation. If they aren’t opened dryers will not work as good as they should.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15</a:t>
            </a:fld>
            <a:endParaRPr lang="en-US"/>
          </a:p>
        </p:txBody>
      </p:sp>
    </p:spTree>
    <p:extLst>
      <p:ext uri="{BB962C8B-B14F-4D97-AF65-F5344CB8AC3E}">
        <p14:creationId xmlns:p14="http://schemas.microsoft.com/office/powerpoint/2010/main" val="777555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this time we have five washers and 2 dryers to provide for</a:t>
            </a:r>
            <a:r>
              <a:rPr lang="en-US" baseline="0" dirty="0" smtClean="0"/>
              <a:t> a community of 597 people. Some customers come wash as many as 10 loads or more and use the dryers all day or almost all day. It gets so busy sometimes that some folks don’t get to use the dryers at all until the next day. They always request that the City add more dryers but aren’t able to.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16</a:t>
            </a:fld>
            <a:endParaRPr lang="en-US"/>
          </a:p>
        </p:txBody>
      </p:sp>
    </p:spTree>
    <p:extLst>
      <p:ext uri="{BB962C8B-B14F-4D97-AF65-F5344CB8AC3E}">
        <p14:creationId xmlns:p14="http://schemas.microsoft.com/office/powerpoint/2010/main" val="4050625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tables</a:t>
            </a:r>
            <a:r>
              <a:rPr lang="en-US" baseline="0" dirty="0" smtClean="0"/>
              <a:t> and benches against the wall in the washer room have gaps. Recently in December 2013, a customer killed a bed bug from this very bench and we’ve had less customers since. The </a:t>
            </a:r>
            <a:r>
              <a:rPr lang="en-US" baseline="0" dirty="0" smtClean="0"/>
              <a:t>staff cleaned the entire washer/dryer area ever since then and our customers are slowly returning. These gaps </a:t>
            </a:r>
            <a:r>
              <a:rPr lang="en-US" baseline="0" dirty="0" smtClean="0"/>
              <a:t>need to be fixed or covered up.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17</a:t>
            </a:fld>
            <a:endParaRPr lang="en-US"/>
          </a:p>
        </p:txBody>
      </p:sp>
    </p:spTree>
    <p:extLst>
      <p:ext uri="{BB962C8B-B14F-4D97-AF65-F5344CB8AC3E}">
        <p14:creationId xmlns:p14="http://schemas.microsoft.com/office/powerpoint/2010/main" val="3853628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gap behind every washer</a:t>
            </a:r>
            <a:r>
              <a:rPr lang="en-US" baseline="0" dirty="0" smtClean="0"/>
              <a:t> showing </a:t>
            </a:r>
            <a:r>
              <a:rPr lang="en-US" baseline="0" dirty="0" smtClean="0"/>
              <a:t>their drain pipes</a:t>
            </a:r>
            <a:r>
              <a:rPr lang="en-US" baseline="0" dirty="0" smtClean="0"/>
              <a:t>. About a year and a half ago, </a:t>
            </a:r>
            <a:r>
              <a:rPr lang="en-US" baseline="0" dirty="0" smtClean="0"/>
              <a:t>these pipes </a:t>
            </a:r>
            <a:r>
              <a:rPr lang="en-US" baseline="0" dirty="0" smtClean="0"/>
              <a:t>were extended so that they wouldn’t overflow with washer water anymore. The overflow caused the wood to rot so bad that the building has an odor. Wood continues to deteriorate due to damp air.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18</a:t>
            </a:fld>
            <a:endParaRPr lang="en-US"/>
          </a:p>
        </p:txBody>
      </p:sp>
    </p:spTree>
    <p:extLst>
      <p:ext uri="{BB962C8B-B14F-4D97-AF65-F5344CB8AC3E}">
        <p14:creationId xmlns:p14="http://schemas.microsoft.com/office/powerpoint/2010/main" val="8394192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t>
            </a:r>
            <a:r>
              <a:rPr lang="en-US" dirty="0" err="1" smtClean="0"/>
              <a:t>washeteria</a:t>
            </a:r>
            <a:r>
              <a:rPr lang="en-US" baseline="0" dirty="0" smtClean="0"/>
              <a:t> building is so old that the steel foundation are rotting in place. Wires that are hanging from underneath the flooring outside look dangerous and are leaking with water that is probably coming from the 4” plastic </a:t>
            </a:r>
            <a:r>
              <a:rPr lang="en-US" baseline="0" dirty="0" smtClean="0"/>
              <a:t>pipe shown here.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19</a:t>
            </a:fld>
            <a:endParaRPr lang="en-US"/>
          </a:p>
        </p:txBody>
      </p:sp>
    </p:spTree>
    <p:extLst>
      <p:ext uri="{BB962C8B-B14F-4D97-AF65-F5344CB8AC3E}">
        <p14:creationId xmlns:p14="http://schemas.microsoft.com/office/powerpoint/2010/main" val="15798899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Lastly,</a:t>
            </a:r>
            <a:r>
              <a:rPr lang="en-US" baseline="0" dirty="0" smtClean="0"/>
              <a:t> t</a:t>
            </a:r>
            <a:r>
              <a:rPr lang="en-US" dirty="0" smtClean="0"/>
              <a:t>he </a:t>
            </a:r>
            <a:r>
              <a:rPr lang="en-US" dirty="0" smtClean="0"/>
              <a:t>bulk fuel tank</a:t>
            </a:r>
            <a:r>
              <a:rPr lang="en-US" baseline="0" dirty="0" smtClean="0"/>
              <a:t>s we have now are single walled and are very outdated compared to the newer bulk fuel tanks today. We have to be very cautious for these because the tank liner has many holes and will not contain much </a:t>
            </a:r>
            <a:r>
              <a:rPr lang="en-US" baseline="0" dirty="0" smtClean="0"/>
              <a:t>fuel </a:t>
            </a:r>
            <a:r>
              <a:rPr lang="en-US" baseline="0" dirty="0" smtClean="0"/>
              <a:t>if there ever was a spill. The dykes supporting these tanks were adjusted this past fall to keep </a:t>
            </a:r>
            <a:r>
              <a:rPr lang="en-US" baseline="0" dirty="0" smtClean="0"/>
              <a:t>the tanks </a:t>
            </a:r>
            <a:r>
              <a:rPr lang="en-US" baseline="0" dirty="0" smtClean="0"/>
              <a:t>leveled.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20</a:t>
            </a:fld>
            <a:endParaRPr lang="en-US"/>
          </a:p>
        </p:txBody>
      </p:sp>
    </p:spTree>
    <p:extLst>
      <p:ext uri="{BB962C8B-B14F-4D97-AF65-F5344CB8AC3E}">
        <p14:creationId xmlns:p14="http://schemas.microsoft.com/office/powerpoint/2010/main" val="1380269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 our </a:t>
            </a:r>
            <a:r>
              <a:rPr lang="en-US" dirty="0" err="1" smtClean="0"/>
              <a:t>washeteria</a:t>
            </a:r>
            <a:r>
              <a:rPr lang="en-US" dirty="0" smtClean="0"/>
              <a:t> is where</a:t>
            </a:r>
            <a:r>
              <a:rPr lang="en-US" baseline="0" dirty="0" smtClean="0"/>
              <a:t> our water operator makes water for all entities, the school, Kindergarten and head start building, teacher housing, clinic, local store, Tribal building, police station, restaurant, and all homes. We have 5 washers and two dryers, a watering point for anyone who would like to get their own water, a sauna, and two shower stalls. Most of everyone makes the best of what is available at the </a:t>
            </a:r>
            <a:r>
              <a:rPr lang="en-US" baseline="0" dirty="0" err="1" smtClean="0"/>
              <a:t>washeteria</a:t>
            </a:r>
            <a:r>
              <a:rPr lang="en-US" baseline="0" dirty="0" smtClean="0"/>
              <a:t> since it is the only </a:t>
            </a:r>
            <a:r>
              <a:rPr lang="en-US" baseline="0" dirty="0" err="1" smtClean="0"/>
              <a:t>laundromat</a:t>
            </a:r>
            <a:r>
              <a:rPr lang="en-US" baseline="0" dirty="0" smtClean="0"/>
              <a:t> Nunapitchuk has.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3</a:t>
            </a:fld>
            <a:endParaRPr lang="en-US"/>
          </a:p>
        </p:txBody>
      </p:sp>
    </p:spTree>
    <p:extLst>
      <p:ext uri="{BB962C8B-B14F-4D97-AF65-F5344CB8AC3E}">
        <p14:creationId xmlns:p14="http://schemas.microsoft.com/office/powerpoint/2010/main" val="11545416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Everything about this </a:t>
            </a:r>
            <a:r>
              <a:rPr lang="en-US" dirty="0" err="1" smtClean="0"/>
              <a:t>laundromat</a:t>
            </a:r>
            <a:r>
              <a:rPr lang="en-US" baseline="0" dirty="0" smtClean="0"/>
              <a:t> needs improvements. It would be cool if there were larger washers that can fit bulky clothing like blankets and sleeping bags. We definitely need more dryers and a sauna room not too close to the backwash drain pipe. Shower rooms need fixing. The water service panel needs to be moved outside the water operator office. </a:t>
            </a:r>
            <a:r>
              <a:rPr lang="en-US" baseline="0" dirty="0" smtClean="0"/>
              <a:t>We also are in need of shelves </a:t>
            </a:r>
            <a:r>
              <a:rPr lang="en-US" baseline="0" dirty="0" smtClean="0"/>
              <a:t>for chemicals and </a:t>
            </a:r>
            <a:r>
              <a:rPr lang="en-US" baseline="0" dirty="0" smtClean="0"/>
              <a:t>it would be safer to have double </a:t>
            </a:r>
            <a:r>
              <a:rPr lang="en-US" baseline="0" dirty="0" smtClean="0"/>
              <a:t>walled bulk fuel tanks.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21</a:t>
            </a:fld>
            <a:endParaRPr lang="en-US"/>
          </a:p>
        </p:txBody>
      </p:sp>
    </p:spTree>
    <p:extLst>
      <p:ext uri="{BB962C8B-B14F-4D97-AF65-F5344CB8AC3E}">
        <p14:creationId xmlns:p14="http://schemas.microsoft.com/office/powerpoint/2010/main" val="3852377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the residents of</a:t>
            </a:r>
            <a:r>
              <a:rPr lang="en-US" baseline="0" dirty="0" smtClean="0"/>
              <a:t> Nunapitchuk rely on the </a:t>
            </a:r>
            <a:r>
              <a:rPr lang="en-US" baseline="0" dirty="0" err="1" smtClean="0"/>
              <a:t>Washeteria</a:t>
            </a:r>
            <a:r>
              <a:rPr lang="en-US" baseline="0" dirty="0" smtClean="0"/>
              <a:t>. They use the washer and dryers a lot, the sauna and depend on the water we make. Sometimes they substitute laundry water with river or rain water when they can. Some folks own a </a:t>
            </a:r>
            <a:r>
              <a:rPr lang="en-US" baseline="0" dirty="0" err="1" smtClean="0"/>
              <a:t>danby</a:t>
            </a:r>
            <a:r>
              <a:rPr lang="en-US" baseline="0" dirty="0" smtClean="0"/>
              <a:t> washer but most folks are not able to afford a washer or a dryer. I think it would be hard to own a washer at home since we have limited water supply and washers use a large amount of water. Steam baths are famous in this region and most people would rather take a steam bath then a shower. If there was no </a:t>
            </a:r>
            <a:r>
              <a:rPr lang="en-US" baseline="0" dirty="0" err="1" smtClean="0"/>
              <a:t>washeteria</a:t>
            </a:r>
            <a:r>
              <a:rPr lang="en-US" baseline="0" dirty="0" smtClean="0"/>
              <a:t>, it would definitely be hard on the whole community including the school and teacher housings because we rely heavily on water the </a:t>
            </a:r>
            <a:r>
              <a:rPr lang="en-US" baseline="0" dirty="0" err="1" smtClean="0"/>
              <a:t>washeteria</a:t>
            </a:r>
            <a:r>
              <a:rPr lang="en-US" baseline="0" dirty="0" smtClean="0"/>
              <a:t> makes. </a:t>
            </a:r>
            <a:r>
              <a:rPr lang="en-US" sz="1200" kern="1200" dirty="0" smtClean="0">
                <a:solidFill>
                  <a:schemeClr val="tx1"/>
                </a:solidFill>
                <a:effectLst/>
                <a:latin typeface="+mn-lt"/>
                <a:ea typeface="+mn-ea"/>
                <a:cs typeface="+mn-cs"/>
              </a:rPr>
              <a:t>The City runs our local </a:t>
            </a:r>
            <a:r>
              <a:rPr lang="en-US" sz="1200" kern="1200" dirty="0" err="1" smtClean="0">
                <a:solidFill>
                  <a:schemeClr val="tx1"/>
                </a:solidFill>
                <a:effectLst/>
                <a:latin typeface="+mn-lt"/>
                <a:ea typeface="+mn-ea"/>
                <a:cs typeface="+mn-cs"/>
              </a:rPr>
              <a:t>washeteria</a:t>
            </a:r>
            <a:r>
              <a:rPr lang="en-US" sz="1200" kern="1200" dirty="0" smtClean="0">
                <a:solidFill>
                  <a:schemeClr val="tx1"/>
                </a:solidFill>
                <a:effectLst/>
                <a:latin typeface="+mn-lt"/>
                <a:ea typeface="+mn-ea"/>
                <a:cs typeface="+mn-cs"/>
              </a:rPr>
              <a:t> and it costs too much to try to keep it running. Right now the </a:t>
            </a:r>
            <a:r>
              <a:rPr lang="en-US" sz="1200" kern="1200" dirty="0" err="1" smtClean="0">
                <a:solidFill>
                  <a:schemeClr val="tx1"/>
                </a:solidFill>
                <a:effectLst/>
                <a:latin typeface="+mn-lt"/>
                <a:ea typeface="+mn-ea"/>
                <a:cs typeface="+mn-cs"/>
              </a:rPr>
              <a:t>obama</a:t>
            </a:r>
            <a:r>
              <a:rPr lang="en-US" sz="1200" kern="1200" dirty="0" smtClean="0">
                <a:solidFill>
                  <a:schemeClr val="tx1"/>
                </a:solidFill>
                <a:effectLst/>
                <a:latin typeface="+mn-lt"/>
                <a:ea typeface="+mn-ea"/>
                <a:cs typeface="+mn-cs"/>
              </a:rPr>
              <a:t> sequestration is affecting operations and maintenance costs for the </a:t>
            </a:r>
            <a:r>
              <a:rPr lang="en-US" sz="1200" kern="1200" dirty="0" err="1" smtClean="0">
                <a:solidFill>
                  <a:schemeClr val="tx1"/>
                </a:solidFill>
                <a:effectLst/>
                <a:latin typeface="+mn-lt"/>
                <a:ea typeface="+mn-ea"/>
                <a:cs typeface="+mn-cs"/>
              </a:rPr>
              <a:t>washeteria</a:t>
            </a:r>
            <a:r>
              <a:rPr lang="en-US" sz="1200" kern="1200" dirty="0" smtClean="0">
                <a:solidFill>
                  <a:schemeClr val="tx1"/>
                </a:solidFill>
                <a:effectLst/>
                <a:latin typeface="+mn-lt"/>
                <a:ea typeface="+mn-ea"/>
                <a:cs typeface="+mn-cs"/>
              </a:rPr>
              <a:t>. Basically, it </a:t>
            </a:r>
            <a:r>
              <a:rPr lang="en-US" sz="1200" kern="1200" dirty="0" smtClean="0">
                <a:solidFill>
                  <a:schemeClr val="tx1"/>
                </a:solidFill>
                <a:effectLst/>
                <a:latin typeface="+mn-lt"/>
                <a:ea typeface="+mn-ea"/>
                <a:cs typeface="+mn-cs"/>
              </a:rPr>
              <a:t>will</a:t>
            </a:r>
            <a:r>
              <a:rPr lang="en-US" sz="1200" kern="1200" baseline="0" dirty="0" smtClean="0">
                <a:solidFill>
                  <a:schemeClr val="tx1"/>
                </a:solidFill>
                <a:effectLst/>
                <a:latin typeface="+mn-lt"/>
                <a:ea typeface="+mn-ea"/>
                <a:cs typeface="+mn-cs"/>
              </a:rPr>
              <a:t> be</a:t>
            </a:r>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hard</a:t>
            </a:r>
            <a:r>
              <a:rPr lang="en-US" sz="1200" kern="1200" baseline="0" dirty="0" smtClean="0">
                <a:solidFill>
                  <a:schemeClr val="tx1"/>
                </a:solidFill>
                <a:effectLst/>
                <a:latin typeface="+mn-lt"/>
                <a:ea typeface="+mn-ea"/>
                <a:cs typeface="+mn-cs"/>
              </a:rPr>
              <a:t> to keep the City operations afloat since t</a:t>
            </a:r>
            <a:r>
              <a:rPr lang="en-US" baseline="0" dirty="0" smtClean="0"/>
              <a:t>he </a:t>
            </a:r>
            <a:r>
              <a:rPr lang="en-US" baseline="0" dirty="0" err="1" smtClean="0"/>
              <a:t>laundromat</a:t>
            </a:r>
            <a:r>
              <a:rPr lang="en-US" baseline="0" dirty="0" smtClean="0"/>
              <a:t> is the third most money maker for the City of Nunapitchuk.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22</a:t>
            </a:fld>
            <a:endParaRPr lang="en-US"/>
          </a:p>
        </p:txBody>
      </p:sp>
    </p:spTree>
    <p:extLst>
      <p:ext uri="{BB962C8B-B14F-4D97-AF65-F5344CB8AC3E}">
        <p14:creationId xmlns:p14="http://schemas.microsoft.com/office/powerpoint/2010/main" val="4058579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our water operator</a:t>
            </a:r>
            <a:r>
              <a:rPr lang="en-US" baseline="0" dirty="0" smtClean="0"/>
              <a:t> mixes chemicals to make water. The pipe on the right of this photo is where water backwashes, goes through the drain that is connected to the 4” plastic </a:t>
            </a:r>
            <a:r>
              <a:rPr lang="en-US" baseline="0" dirty="0" smtClean="0"/>
              <a:t>pipe that is located in the center of the building leading </a:t>
            </a:r>
            <a:r>
              <a:rPr lang="en-US" baseline="0" dirty="0" smtClean="0"/>
              <a:t>to the sewer tank outside the </a:t>
            </a:r>
            <a:r>
              <a:rPr lang="en-US" baseline="0" dirty="0" err="1" smtClean="0"/>
              <a:t>washeteria</a:t>
            </a:r>
            <a:r>
              <a:rPr lang="en-US" baseline="0" dirty="0" smtClean="0"/>
              <a:t>. As you can see, there is </a:t>
            </a:r>
            <a:r>
              <a:rPr lang="en-US" baseline="0" dirty="0" smtClean="0"/>
              <a:t>one sink and equipment on the </a:t>
            </a:r>
            <a:r>
              <a:rPr lang="en-US" baseline="0" dirty="0" smtClean="0"/>
              <a:t>table. Used water from the Sauna, </a:t>
            </a:r>
            <a:r>
              <a:rPr lang="en-US" baseline="0" dirty="0" smtClean="0"/>
              <a:t>washers, showers, and toilets </a:t>
            </a:r>
            <a:r>
              <a:rPr lang="en-US" baseline="0" dirty="0" smtClean="0"/>
              <a:t>also go into the central 4” pipe.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4</a:t>
            </a:fld>
            <a:endParaRPr lang="en-US"/>
          </a:p>
        </p:txBody>
      </p:sp>
    </p:spTree>
    <p:extLst>
      <p:ext uri="{BB962C8B-B14F-4D97-AF65-F5344CB8AC3E}">
        <p14:creationId xmlns:p14="http://schemas.microsoft.com/office/powerpoint/2010/main" val="2284824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photo is part of the sauna</a:t>
            </a:r>
            <a:r>
              <a:rPr lang="en-US" baseline="0" dirty="0" smtClean="0"/>
              <a:t> room which is made out of lumber. Since the </a:t>
            </a:r>
            <a:r>
              <a:rPr lang="en-US" baseline="0" dirty="0" smtClean="0"/>
              <a:t>sauna room </a:t>
            </a:r>
            <a:r>
              <a:rPr lang="en-US" baseline="0" dirty="0" smtClean="0"/>
              <a:t>is right next to the chemical mixing area, water from backwashing enters the sauna room floor through that pipe showing on the bottom. This water is brown and as you can see is staining the lumber floor. Last year this </a:t>
            </a:r>
            <a:r>
              <a:rPr lang="en-US" baseline="0" dirty="0" smtClean="0"/>
              <a:t>when the pipes clogged, this sauna room was flooded with brown murky backwashed water.</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5</a:t>
            </a:fld>
            <a:endParaRPr lang="en-US"/>
          </a:p>
        </p:txBody>
      </p:sp>
    </p:spTree>
    <p:extLst>
      <p:ext uri="{BB962C8B-B14F-4D97-AF65-F5344CB8AC3E}">
        <p14:creationId xmlns:p14="http://schemas.microsoft.com/office/powerpoint/2010/main" val="1598918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two</a:t>
            </a:r>
            <a:r>
              <a:rPr lang="en-US" baseline="0" dirty="0" smtClean="0"/>
              <a:t> doorway entrances to the sauna room. The linoleum flooring is chipping off and pipes are exposed. All the corners of the steps leading to the sauna doors have gaps and are rotting.</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6</a:t>
            </a:fld>
            <a:endParaRPr lang="en-US"/>
          </a:p>
        </p:txBody>
      </p:sp>
    </p:spTree>
    <p:extLst>
      <p:ext uri="{BB962C8B-B14F-4D97-AF65-F5344CB8AC3E}">
        <p14:creationId xmlns:p14="http://schemas.microsoft.com/office/powerpoint/2010/main" val="3738520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maintenance man </a:t>
            </a:r>
            <a:r>
              <a:rPr lang="en-US" baseline="0" dirty="0" smtClean="0"/>
              <a:t>says some of  </a:t>
            </a:r>
            <a:r>
              <a:rPr lang="en-US" baseline="0" dirty="0" smtClean="0"/>
              <a:t>t</a:t>
            </a:r>
            <a:r>
              <a:rPr lang="en-US" dirty="0" smtClean="0"/>
              <a:t>he bathroom</a:t>
            </a:r>
            <a:r>
              <a:rPr lang="en-US" baseline="0" dirty="0" smtClean="0"/>
              <a:t> walls are </a:t>
            </a:r>
            <a:r>
              <a:rPr lang="en-US" baseline="0" dirty="0" smtClean="0"/>
              <a:t>made </a:t>
            </a:r>
            <a:r>
              <a:rPr lang="en-US" baseline="0" dirty="0" smtClean="0"/>
              <a:t>of fire resistant chalk. He thinks these rooms will eventually get moldy from the </a:t>
            </a:r>
            <a:r>
              <a:rPr lang="en-US" baseline="0" dirty="0" smtClean="0"/>
              <a:t>pipe leakages </a:t>
            </a:r>
            <a:r>
              <a:rPr lang="en-US" baseline="0" dirty="0" smtClean="0"/>
              <a:t>and heat creating damp floors/walls. </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7</a:t>
            </a:fld>
            <a:endParaRPr lang="en-US"/>
          </a:p>
        </p:txBody>
      </p:sp>
    </p:spTree>
    <p:extLst>
      <p:ext uri="{BB962C8B-B14F-4D97-AF65-F5344CB8AC3E}">
        <p14:creationId xmlns:p14="http://schemas.microsoft.com/office/powerpoint/2010/main" val="21987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around</a:t>
            </a:r>
            <a:r>
              <a:rPr lang="en-US" baseline="0" dirty="0" smtClean="0"/>
              <a:t> the inner building there are cracks where cold wind seeps through. They are covered up with goop to prevent wind from coming in. The two windows on the west side of the building are the most draftiest during windy and extreme cold days.</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8</a:t>
            </a:fld>
            <a:endParaRPr lang="en-US"/>
          </a:p>
        </p:txBody>
      </p:sp>
    </p:spTree>
    <p:extLst>
      <p:ext uri="{BB962C8B-B14F-4D97-AF65-F5344CB8AC3E}">
        <p14:creationId xmlns:p14="http://schemas.microsoft.com/office/powerpoint/2010/main" val="4116906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Currently,</a:t>
            </a:r>
            <a:r>
              <a:rPr lang="en-US" baseline="0" dirty="0" smtClean="0"/>
              <a:t> t</a:t>
            </a:r>
            <a:r>
              <a:rPr lang="en-US" dirty="0" smtClean="0"/>
              <a:t>here are only two working exit</a:t>
            </a:r>
            <a:r>
              <a:rPr lang="en-US" baseline="0" dirty="0" smtClean="0"/>
              <a:t> signs in the building one in the washer/dryer area and the other near the back office. Here you can see the top right wall with silicone to cover up a gap.</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9</a:t>
            </a:fld>
            <a:endParaRPr lang="en-US"/>
          </a:p>
        </p:txBody>
      </p:sp>
    </p:spTree>
    <p:extLst>
      <p:ext uri="{BB962C8B-B14F-4D97-AF65-F5344CB8AC3E}">
        <p14:creationId xmlns:p14="http://schemas.microsoft.com/office/powerpoint/2010/main" val="2326133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are no </a:t>
            </a:r>
            <a:r>
              <a:rPr lang="en-US" baseline="0" dirty="0" smtClean="0"/>
              <a:t>shelves for the water operator </a:t>
            </a:r>
            <a:r>
              <a:rPr lang="en-US" baseline="0" dirty="0" smtClean="0"/>
              <a:t>to place chemicals in. They lie around in the maintenance area near the back office. The photo on the right is </a:t>
            </a:r>
            <a:r>
              <a:rPr lang="en-US" baseline="0" dirty="0" smtClean="0"/>
              <a:t>the other side of the chemical mixing room showing </a:t>
            </a:r>
            <a:r>
              <a:rPr lang="en-US" baseline="0" dirty="0" smtClean="0"/>
              <a:t>an old heater with the pipe closed </a:t>
            </a:r>
            <a:r>
              <a:rPr lang="en-US" baseline="0" dirty="0" smtClean="0"/>
              <a:t>off just sitting there.</a:t>
            </a:r>
            <a:endParaRPr lang="en-US" dirty="0"/>
          </a:p>
        </p:txBody>
      </p:sp>
      <p:sp>
        <p:nvSpPr>
          <p:cNvPr id="4" name="Slide Number Placeholder 3"/>
          <p:cNvSpPr>
            <a:spLocks noGrp="1"/>
          </p:cNvSpPr>
          <p:nvPr>
            <p:ph type="sldNum" sz="quarter" idx="10"/>
          </p:nvPr>
        </p:nvSpPr>
        <p:spPr/>
        <p:txBody>
          <a:bodyPr/>
          <a:lstStyle/>
          <a:p>
            <a:fld id="{2E69A257-D0BF-6D4D-A766-B28001092522}" type="slidenum">
              <a:rPr lang="en-US" smtClean="0"/>
              <a:t>10</a:t>
            </a:fld>
            <a:endParaRPr lang="en-US"/>
          </a:p>
        </p:txBody>
      </p:sp>
    </p:spTree>
    <p:extLst>
      <p:ext uri="{BB962C8B-B14F-4D97-AF65-F5344CB8AC3E}">
        <p14:creationId xmlns:p14="http://schemas.microsoft.com/office/powerpoint/2010/main" val="2012019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155141"/>
            <a:ext cx="7542212" cy="1013012"/>
          </a:xfrm>
        </p:spPr>
        <p:txBody>
          <a:bodyPr anchor="b" anchorCtr="0">
            <a:noAutofit/>
          </a:bodyPr>
          <a:lstStyle/>
          <a:p>
            <a:r>
              <a:rPr lang="en-US" smtClean="0"/>
              <a:t>Click to edit Master title style</a:t>
            </a:r>
            <a:endParaRPr/>
          </a:p>
        </p:txBody>
      </p:sp>
      <p:sp>
        <p:nvSpPr>
          <p:cNvPr id="3" name="Subtitle 2"/>
          <p:cNvSpPr>
            <a:spLocks noGrp="1"/>
          </p:cNvSpPr>
          <p:nvPr>
            <p:ph type="subTitle" idx="1"/>
          </p:nvPr>
        </p:nvSpPr>
        <p:spPr>
          <a:xfrm>
            <a:off x="820738" y="5230906"/>
            <a:ext cx="7542212" cy="1030942"/>
          </a:xfrm>
        </p:spPr>
        <p:txBody>
          <a:bodyPr/>
          <a:lstStyle>
            <a:lvl1pPr marL="0" indent="0" algn="ctr">
              <a:spcBef>
                <a:spcPct val="30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pic>
        <p:nvPicPr>
          <p:cNvPr id="7" name="Picture 6" descr="MoleculeTracer.png"/>
          <p:cNvPicPr>
            <a:picLocks noChangeAspect="1"/>
          </p:cNvPicPr>
          <p:nvPr/>
        </p:nvPicPr>
        <p:blipFill>
          <a:blip r:embed="rId2"/>
          <a:stretch>
            <a:fillRect/>
          </a:stretch>
        </p:blipFill>
        <p:spPr>
          <a:xfrm>
            <a:off x="1674019" y="224679"/>
            <a:ext cx="5795963" cy="394337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3962399"/>
            <a:ext cx="7585710" cy="672353"/>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3101957" y="457200"/>
            <a:ext cx="2940087" cy="2940087"/>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vert="horz" lIns="91440" tIns="45720" rIns="91440" bIns="45720" rtlCol="0">
            <a:normAutofit/>
          </a:bodyPr>
          <a:lstStyle>
            <a:lvl1pPr marL="0" indent="0" algn="l" defTabSz="914400" rtl="0" eaLnBrk="1" latinLnBrk="0" hangingPunct="1">
              <a:spcBef>
                <a:spcPts val="2000"/>
              </a:spcBef>
              <a:buFontTx/>
              <a:buNone/>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240" y="4639235"/>
            <a:ext cx="7585710" cy="1371600"/>
          </a:xfrm>
        </p:spPr>
        <p:txBody>
          <a:bodyPr vert="horz" lIns="91440" tIns="45720" rIns="91440" bIns="45720" rtlCol="0">
            <a:normAutofit/>
          </a:bodyPr>
          <a:lstStyle>
            <a:lvl1pPr marL="0" indent="0" algn="ctr">
              <a:spcBef>
                <a:spcPts val="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19365" y="416859"/>
            <a:ext cx="1940859" cy="5607424"/>
          </a:xfrm>
        </p:spPr>
        <p:txBody>
          <a:bodyPr vert="eaVert" anchor="ctr" anchorCtr="0"/>
          <a:lstStyle/>
          <a:p>
            <a:r>
              <a:rPr lang="en-US" smtClean="0"/>
              <a:t>Click to edit Master title style</a:t>
            </a:r>
            <a:endParaRPr/>
          </a:p>
        </p:txBody>
      </p:sp>
      <p:sp>
        <p:nvSpPr>
          <p:cNvPr id="3" name="Vertical Text Placeholder 2"/>
          <p:cNvSpPr>
            <a:spLocks noGrp="1"/>
          </p:cNvSpPr>
          <p:nvPr>
            <p:ph type="body" orient="vert" idx="1"/>
          </p:nvPr>
        </p:nvSpPr>
        <p:spPr>
          <a:xfrm>
            <a:off x="820737" y="414015"/>
            <a:ext cx="6144839" cy="5610268"/>
          </a:xfrm>
        </p:spPr>
        <p:txBody>
          <a:bodyPr vert="eaVert"/>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10"/>
          </p:nvPr>
        </p:nvSpPr>
        <p:spPr/>
        <p:txBody>
          <a:bodyPr/>
          <a:lstStyle/>
          <a:p>
            <a:fld id="{70BA1CFD-BFF0-48BC-9BA5-4974D7A6AB15}"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0737" y="1219013"/>
            <a:ext cx="7542213" cy="1958975"/>
          </a:xfrm>
        </p:spPr>
        <p:txBody>
          <a:bodyPr vert="horz" lIns="91440" tIns="45720" rIns="91440" bIns="45720" rtlCol="0" anchor="b" anchorCtr="0">
            <a:noAutofit/>
          </a:bodyPr>
          <a:lstStyle>
            <a:lvl1pPr algn="ctr" defTabSz="914400" rtl="0" eaLnBrk="1" latinLnBrk="0" hangingPunct="1">
              <a:spcBef>
                <a:spcPct val="0"/>
              </a:spcBef>
              <a:buNone/>
              <a:defRPr sz="52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820737" y="3224213"/>
            <a:ext cx="7542213" cy="1500187"/>
          </a:xfrm>
        </p:spPr>
        <p:txBody>
          <a:bodyPr vert="horz" lIns="91440" tIns="45720" rIns="91440" bIns="45720" rtlCol="0">
            <a:normAutofit/>
          </a:bodyPr>
          <a:lstStyle>
            <a:lvl1pPr marL="0" indent="0" algn="ctr" defTabSz="914400" rtl="0" eaLnBrk="1" latinLnBrk="0" hangingPunct="1">
              <a:spcBef>
                <a:spcPts val="300"/>
              </a:spcBef>
              <a:buFontTx/>
              <a:buNone/>
              <a:defRPr sz="2400" b="1" kern="1200">
                <a:solidFill>
                  <a:schemeClr val="tx1">
                    <a:tint val="75000"/>
                  </a:schemeClr>
                </a:solidFill>
                <a:effectLst>
                  <a:outerShdw blurRad="101600" dist="63500" dir="2700000" algn="tl" rotWithShape="0">
                    <a:prstClr val="black">
                      <a:alpha val="75000"/>
                    </a:prst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70BA1CFD-BFF0-48BC-9BA5-4974D7A6AB15}" type="datetimeFigureOut">
              <a:rPr lang="en-US" smtClean="0"/>
              <a:t>1/29/14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p>
            <a:r>
              <a:rPr lang="en-US" smtClean="0"/>
              <a:t>Click to edit Master title style</a:t>
            </a:r>
            <a:endParaRPr/>
          </a:p>
        </p:txBody>
      </p:sp>
      <p:sp>
        <p:nvSpPr>
          <p:cNvPr id="3" name="Content Placeholder 2"/>
          <p:cNvSpPr>
            <a:spLocks noGrp="1"/>
          </p:cNvSpPr>
          <p:nvPr>
            <p:ph sz="half" idx="1"/>
          </p:nvPr>
        </p:nvSpPr>
        <p:spPr>
          <a:xfrm>
            <a:off x="779462"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Content Placeholder 3"/>
          <p:cNvSpPr>
            <a:spLocks noGrp="1"/>
          </p:cNvSpPr>
          <p:nvPr>
            <p:ph sz="half" idx="2"/>
          </p:nvPr>
        </p:nvSpPr>
        <p:spPr>
          <a:xfrm>
            <a:off x="4703763" y="1892301"/>
            <a:ext cx="3657600" cy="3975100"/>
          </a:xfrm>
        </p:spPr>
        <p:txBody>
          <a:bodyPr>
            <a:normAutofit/>
          </a:bodyPr>
          <a:lstStyle>
            <a:lvl1pPr>
              <a:defRPr sz="2000"/>
            </a:lvl1pPr>
            <a:lvl2pPr>
              <a:defRPr sz="1800"/>
            </a:lvl2pPr>
            <a:lvl3pPr>
              <a:defRPr sz="1800"/>
            </a:lvl3pPr>
            <a:lvl4pPr>
              <a:defRPr sz="1800"/>
            </a:lvl4pPr>
            <a:lvl5pPr>
              <a:defRPr sz="1800"/>
            </a:lvl5pPr>
            <a:lvl6pPr marL="2173288" indent="-344488">
              <a:defRPr sz="1800"/>
            </a:lvl6pPr>
            <a:lvl7pPr marL="2173288" indent="-344488">
              <a:defRPr sz="1800"/>
            </a:lvl7pPr>
            <a:lvl8pPr marL="2173288" indent="-344488">
              <a:defRPr sz="1800"/>
            </a:lvl8pPr>
            <a:lvl9pPr marL="2173288" indent="-344488">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Date Placeholder 4"/>
          <p:cNvSpPr>
            <a:spLocks noGrp="1"/>
          </p:cNvSpPr>
          <p:nvPr>
            <p:ph type="dt" sz="half" idx="10"/>
          </p:nvPr>
        </p:nvSpPr>
        <p:spPr/>
        <p:txBody>
          <a:bodyPr/>
          <a:lstStyle/>
          <a:p>
            <a:fld id="{70BA1CFD-BFF0-48BC-9BA5-4974D7A6AB15}"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79462" y="107577"/>
            <a:ext cx="7581901" cy="16539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2"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2"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5" name="Text Placeholder 4"/>
          <p:cNvSpPr>
            <a:spLocks noGrp="1"/>
          </p:cNvSpPr>
          <p:nvPr>
            <p:ph type="body" sz="quarter" idx="3"/>
          </p:nvPr>
        </p:nvSpPr>
        <p:spPr>
          <a:xfrm>
            <a:off x="4703763" y="1761565"/>
            <a:ext cx="3657600" cy="515469"/>
          </a:xfrm>
        </p:spPr>
        <p:txBody>
          <a:bodyPr anchor="b">
            <a:normAutofit/>
          </a:bodyPr>
          <a:lstStyle>
            <a:lvl1pPr marL="0" indent="0" algn="ctr">
              <a:spcBef>
                <a:spcPct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3763" y="2393575"/>
            <a:ext cx="3657600" cy="3473823"/>
          </a:xfrm>
        </p:spPr>
        <p:txBody>
          <a:bodyPr>
            <a:normAutofit/>
          </a:bodyPr>
          <a:lstStyle>
            <a:lvl1pPr>
              <a:defRPr sz="2000"/>
            </a:lvl1pPr>
            <a:lvl2pPr>
              <a:defRPr sz="1800"/>
            </a:lvl2pPr>
            <a:lvl3pPr>
              <a:defRPr sz="1800"/>
            </a:lvl3pPr>
            <a:lvl4pPr>
              <a:defRPr sz="1800"/>
            </a:lvl4pPr>
            <a:lvl5pPr>
              <a:defRPr sz="1800"/>
            </a:lvl5pPr>
            <a:lvl6pPr marL="2173288" indent="-344488">
              <a:defRPr sz="1600"/>
            </a:lvl6pPr>
            <a:lvl7pPr marL="2173288" indent="-344488">
              <a:defRPr sz="1600"/>
            </a:lvl7pPr>
            <a:lvl8pPr marL="2173288" indent="-344488">
              <a:defRPr sz="1600"/>
            </a:lvl8pPr>
            <a:lvl9pPr marL="2173288" indent="-344488">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7" name="Date Placeholder 6"/>
          <p:cNvSpPr>
            <a:spLocks noGrp="1"/>
          </p:cNvSpPr>
          <p:nvPr>
            <p:ph type="dt" sz="half" idx="10"/>
          </p:nvPr>
        </p:nvSpPr>
        <p:spPr/>
        <p:txBody>
          <a:bodyPr/>
          <a:lstStyle/>
          <a:p>
            <a:fld id="{70BA1CFD-BFF0-48BC-9BA5-4974D7A6AB15}" type="datetimeFigureOut">
              <a:rPr lang="en-US" smtClean="0"/>
              <a:t>1/29/14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70BA1CFD-BFF0-48BC-9BA5-4974D7A6AB15}" type="datetimeFigureOut">
              <a:rPr lang="en-US" smtClean="0"/>
              <a:t>1/29/14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A1CFD-BFF0-48BC-9BA5-4974D7A6AB15}" type="datetimeFigureOut">
              <a:rPr lang="en-US" smtClean="0"/>
              <a:t>1/29/14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9929" y="457201"/>
            <a:ext cx="3566160" cy="1371600"/>
          </a:xfrm>
        </p:spPr>
        <p:txBody>
          <a:bodyPr anchor="b">
            <a:normAutofit/>
          </a:bodyPr>
          <a:lstStyle>
            <a:lvl1pPr algn="ctr">
              <a:defRPr sz="3600" b="1"/>
            </a:lvl1pPr>
          </a:lstStyle>
          <a:p>
            <a:r>
              <a:rPr lang="en-US" smtClean="0"/>
              <a:t>Click to edit Master title style</a:t>
            </a:r>
            <a:endParaRPr/>
          </a:p>
        </p:txBody>
      </p:sp>
      <p:sp>
        <p:nvSpPr>
          <p:cNvPr id="3" name="Content Placeholder 2"/>
          <p:cNvSpPr>
            <a:spLocks noGrp="1"/>
          </p:cNvSpPr>
          <p:nvPr>
            <p:ph idx="1"/>
          </p:nvPr>
        </p:nvSpPr>
        <p:spPr>
          <a:xfrm>
            <a:off x="4802393" y="457201"/>
            <a:ext cx="3566160" cy="5410200"/>
          </a:xfrm>
        </p:spPr>
        <p:txBody>
          <a:bodyPr>
            <a:normAutofit/>
          </a:bodyPr>
          <a:lstStyle>
            <a:lvl1pPr>
              <a:defRPr sz="2400"/>
            </a:lvl1pPr>
            <a:lvl2pPr>
              <a:defRPr sz="2200"/>
            </a:lvl2pPr>
            <a:lvl3pPr>
              <a:defRPr sz="2000"/>
            </a:lvl3pPr>
            <a:lvl4pPr>
              <a:defRPr sz="1800"/>
            </a:lvl4pPr>
            <a:lvl5pPr>
              <a:defRPr sz="1800"/>
            </a:lvl5pPr>
            <a:lvl6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173288" indent="-344488">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2173288" indent="-344488">
              <a:defRPr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Text Placeholder 3"/>
          <p:cNvSpPr>
            <a:spLocks noGrp="1"/>
          </p:cNvSpPr>
          <p:nvPr>
            <p:ph type="body" sz="half" idx="2"/>
          </p:nvPr>
        </p:nvSpPr>
        <p:spPr>
          <a:xfrm>
            <a:off x="779929" y="1828801"/>
            <a:ext cx="3566160" cy="3657600"/>
          </a:xfrm>
        </p:spPr>
        <p:txBody>
          <a:bodyPr>
            <a:normAutofit/>
          </a:bodyPr>
          <a:lstStyle>
            <a:lvl1pPr marL="0" indent="0" algn="ctr">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7240" y="457200"/>
            <a:ext cx="3566160" cy="1371600"/>
          </a:xfrm>
        </p:spPr>
        <p:txBody>
          <a:bodyPr anchor="b">
            <a:normAutofit/>
          </a:bodyPr>
          <a:lstStyle>
            <a:lvl1pPr algn="ctr">
              <a:defRPr sz="3600" b="1" kern="1200">
                <a:solidFill>
                  <a:schemeClr val="tx1"/>
                </a:solidFill>
                <a:effectLst>
                  <a:outerShdw blurRad="101600" dist="63500" dir="2700000" algn="tl" rotWithShape="0">
                    <a:prstClr val="black">
                      <a:alpha val="75000"/>
                    </a:prstClr>
                  </a:outerShdw>
                </a:effectLst>
                <a:latin typeface="+mj-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5266765" y="1676400"/>
            <a:ext cx="2975610" cy="2975610"/>
          </a:xfrm>
          <a:prstGeom prst="ellipse">
            <a:avLst/>
          </a:prstGeom>
          <a:solidFill>
            <a:schemeClr val="tx1">
              <a:lumMod val="75000"/>
            </a:schemeClr>
          </a:solidFill>
          <a:ln w="63500">
            <a:solidFill>
              <a:schemeClr val="tx1"/>
            </a:solidFill>
          </a:ln>
          <a:effectLst>
            <a:outerShdw blurRad="254000" dist="152400" dir="5400000" sx="90000" sy="-19000" rotWithShape="0">
              <a:prstClr val="black">
                <a:alpha val="2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777240" y="1828800"/>
            <a:ext cx="3566160" cy="3657600"/>
          </a:xfrm>
        </p:spPr>
        <p:txBody>
          <a:bodyPr vert="horz" lIns="91440" tIns="45720" rIns="91440" bIns="45720" rtlCol="0">
            <a:normAutofit/>
          </a:bodyPr>
          <a:lstStyle>
            <a:lvl1pPr marL="0" indent="0" algn="ctr">
              <a:spcBef>
                <a:spcPts val="600"/>
              </a:spcBef>
              <a:buNone/>
              <a:defRPr sz="20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Tx/>
              <a:buNone/>
            </a:pPr>
            <a:r>
              <a:rPr lang="en-US" smtClean="0"/>
              <a:t>Click to edit Master text styles</a:t>
            </a:r>
          </a:p>
        </p:txBody>
      </p:sp>
      <p:sp>
        <p:nvSpPr>
          <p:cNvPr id="5" name="Date Placeholder 4"/>
          <p:cNvSpPr>
            <a:spLocks noGrp="1"/>
          </p:cNvSpPr>
          <p:nvPr>
            <p:ph type="dt" sz="half" idx="10"/>
          </p:nvPr>
        </p:nvSpPr>
        <p:spPr/>
        <p:txBody>
          <a:bodyPr/>
          <a:lstStyle/>
          <a:p>
            <a:fld id="{70BA1CFD-BFF0-48BC-9BA5-4974D7A6AB15}" type="datetimeFigureOut">
              <a:rPr lang="en-US" smtClean="0"/>
              <a:t>1/29/14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2AA694-00EB-4F4B-AABB-6F50FB17891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png"/><Relationship Id="rId1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GridOverlay.png"/>
          <p:cNvPicPr>
            <a:picLocks noChangeAspect="1"/>
          </p:cNvPicPr>
          <p:nvPr/>
        </p:nvPicPr>
        <p:blipFill>
          <a:blip r:embed="rId14"/>
          <a:stretch>
            <a:fillRect/>
          </a:stretch>
        </p:blipFill>
        <p:spPr>
          <a:xfrm>
            <a:off x="0" y="0"/>
            <a:ext cx="9144000" cy="6858000"/>
          </a:xfrm>
          <a:prstGeom prst="rect">
            <a:avLst/>
          </a:prstGeom>
          <a:solidFill>
            <a:schemeClr val="bg2">
              <a:lumMod val="60000"/>
              <a:lumOff val="40000"/>
              <a:alpha val="10000"/>
            </a:schemeClr>
          </a:solidFill>
        </p:spPr>
      </p:pic>
      <p:sp>
        <p:nvSpPr>
          <p:cNvPr id="2" name="Title Placeholder 1"/>
          <p:cNvSpPr>
            <a:spLocks noGrp="1"/>
          </p:cNvSpPr>
          <p:nvPr>
            <p:ph type="title"/>
          </p:nvPr>
        </p:nvSpPr>
        <p:spPr>
          <a:xfrm>
            <a:off x="779462" y="107577"/>
            <a:ext cx="7581901" cy="1653988"/>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79462" y="1882588"/>
            <a:ext cx="7581901" cy="3953436"/>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 level</a:t>
            </a:r>
          </a:p>
          <a:p>
            <a:pPr lvl="6"/>
            <a:r>
              <a:rPr lang="en-US" dirty="0" smtClean="0"/>
              <a:t>Seventh level</a:t>
            </a:r>
          </a:p>
          <a:p>
            <a:pPr lvl="7"/>
            <a:r>
              <a:rPr lang="en-US" dirty="0" smtClean="0"/>
              <a:t>Eighth level</a:t>
            </a:r>
          </a:p>
          <a:p>
            <a:pPr lvl="8"/>
            <a:r>
              <a:rPr lang="en-US" dirty="0" smtClean="0"/>
              <a:t>Ninth level</a:t>
            </a:r>
            <a:endParaRPr dirty="0"/>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100">
                <a:solidFill>
                  <a:schemeClr val="tx1">
                    <a:tint val="75000"/>
                  </a:schemeClr>
                </a:solidFill>
                <a:effectLst>
                  <a:outerShdw blurRad="101600" dist="63500" dir="2700000" algn="tl" rotWithShape="0">
                    <a:prstClr val="black">
                      <a:alpha val="75000"/>
                    </a:prstClr>
                  </a:outerShdw>
                </a:effectLst>
              </a:defRPr>
            </a:lvl1pPr>
          </a:lstStyle>
          <a:p>
            <a:fld id="{70BA1CFD-BFF0-48BC-9BA5-4974D7A6AB15}" type="datetimeFigureOut">
              <a:rPr lang="en-US" smtClean="0"/>
              <a:t>1/29/14</a:t>
            </a:fld>
            <a:endParaRPr lang="en-US"/>
          </a:p>
        </p:txBody>
      </p:sp>
      <p:sp>
        <p:nvSpPr>
          <p:cNvPr id="5" name="Footer Placeholder 4"/>
          <p:cNvSpPr>
            <a:spLocks noGrp="1"/>
          </p:cNvSpPr>
          <p:nvPr>
            <p:ph type="ftr" sz="quarter" idx="3"/>
          </p:nvPr>
        </p:nvSpPr>
        <p:spPr>
          <a:xfrm>
            <a:off x="354106" y="6356350"/>
            <a:ext cx="2895600" cy="365125"/>
          </a:xfrm>
          <a:prstGeom prst="rect">
            <a:avLst/>
          </a:prstGeom>
        </p:spPr>
        <p:txBody>
          <a:bodyPr vert="horz" lIns="91440" tIns="45720" rIns="91440" bIns="45720" rtlCol="0" anchor="ctr"/>
          <a:lstStyle>
            <a:lvl1pPr algn="l">
              <a:defRPr sz="1100">
                <a:solidFill>
                  <a:schemeClr val="tx1">
                    <a:tint val="75000"/>
                  </a:schemeClr>
                </a:solidFill>
                <a:effectLst>
                  <a:outerShdw blurRad="101600" dist="63500" dir="2700000" algn="tl" rotWithShape="0">
                    <a:prstClr val="black">
                      <a:alpha val="75000"/>
                    </a:prstClr>
                  </a:outerShdw>
                </a:effectLst>
              </a:defRPr>
            </a:lvl1pPr>
          </a:lstStyle>
          <a:p>
            <a:endParaRPr lang="en-US"/>
          </a:p>
        </p:txBody>
      </p:sp>
      <p:sp>
        <p:nvSpPr>
          <p:cNvPr id="6" name="Slide Number Placeholder 5"/>
          <p:cNvSpPr>
            <a:spLocks noGrp="1"/>
          </p:cNvSpPr>
          <p:nvPr>
            <p:ph type="sldNum" sz="quarter" idx="4"/>
          </p:nvPr>
        </p:nvSpPr>
        <p:spPr>
          <a:xfrm>
            <a:off x="4191000" y="6356350"/>
            <a:ext cx="762000" cy="365125"/>
          </a:xfrm>
          <a:prstGeom prst="rect">
            <a:avLst/>
          </a:prstGeom>
        </p:spPr>
        <p:txBody>
          <a:bodyPr vert="horz" lIns="91440" tIns="45720" rIns="91440" bIns="45720" rtlCol="0" anchor="ctr"/>
          <a:lstStyle>
            <a:lvl1pPr algn="ctr">
              <a:defRPr sz="1100">
                <a:solidFill>
                  <a:schemeClr val="tx1">
                    <a:tint val="75000"/>
                  </a:schemeClr>
                </a:solidFill>
                <a:effectLst>
                  <a:outerShdw blurRad="101600" dist="63500" dir="2700000" algn="tl" rotWithShape="0">
                    <a:prstClr val="black">
                      <a:alpha val="75000"/>
                    </a:prstClr>
                  </a:outerShdw>
                </a:effectLst>
              </a:defRPr>
            </a:lvl1pPr>
          </a:lstStyle>
          <a:p>
            <a:fld id="{D12AA694-00EB-4F4B-AABB-6F50FB178914}"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5600" b="1" kern="1200">
          <a:solidFill>
            <a:schemeClr val="tx1"/>
          </a:solidFill>
          <a:effectLst>
            <a:outerShdw blurRad="101600" dist="63500" dir="2700000" algn="tl" rotWithShape="0">
              <a:prstClr val="black">
                <a:alpha val="75000"/>
              </a:prstClr>
            </a:outerShdw>
          </a:effectLst>
          <a:latin typeface="+mj-lt"/>
          <a:ea typeface="+mj-ea"/>
          <a:cs typeface="+mj-cs"/>
        </a:defRPr>
      </a:lvl1pPr>
    </p:titleStyle>
    <p:bodyStyle>
      <a:lvl1pPr marL="403225" indent="-403225" algn="l" defTabSz="914400" rtl="0" eaLnBrk="1" latinLnBrk="0" hangingPunct="1">
        <a:spcBef>
          <a:spcPts val="2000"/>
        </a:spcBef>
        <a:buFontTx/>
        <a:buBlip>
          <a:blip r:embed="rId15"/>
        </a:buBlip>
        <a:defRPr sz="2400" b="1" kern="1200">
          <a:solidFill>
            <a:schemeClr val="tx1"/>
          </a:solidFill>
          <a:effectLst>
            <a:outerShdw blurRad="101600" dist="63500" dir="2700000" algn="tl" rotWithShape="0">
              <a:prstClr val="black">
                <a:alpha val="75000"/>
              </a:prstClr>
            </a:outerShdw>
          </a:effectLst>
          <a:latin typeface="+mn-lt"/>
          <a:ea typeface="+mn-ea"/>
          <a:cs typeface="+mn-cs"/>
        </a:defRPr>
      </a:lvl1pPr>
      <a:lvl2pPr marL="806450" indent="-403225" algn="l" defTabSz="914400" rtl="0" eaLnBrk="1" latinLnBrk="0" hangingPunct="1">
        <a:spcBef>
          <a:spcPts val="600"/>
        </a:spcBef>
        <a:buFontTx/>
        <a:buBlip>
          <a:blip r:embed="rId15"/>
        </a:buBlip>
        <a:defRPr sz="2200" b="1" kern="1200">
          <a:solidFill>
            <a:schemeClr val="tx1"/>
          </a:solidFill>
          <a:effectLst>
            <a:outerShdw blurRad="101600" dist="63500" dir="2700000" algn="tl" rotWithShape="0">
              <a:prstClr val="black">
                <a:alpha val="75000"/>
              </a:prstClr>
            </a:outerShdw>
          </a:effectLst>
          <a:latin typeface="+mn-lt"/>
          <a:ea typeface="+mn-ea"/>
          <a:cs typeface="+mn-cs"/>
        </a:defRPr>
      </a:lvl2pPr>
      <a:lvl3pPr marL="1143000" indent="-336550" algn="l" defTabSz="914400" rtl="0" eaLnBrk="1" latinLnBrk="0" hangingPunct="1">
        <a:spcBef>
          <a:spcPts val="600"/>
        </a:spcBef>
        <a:buFontTx/>
        <a:buBlip>
          <a:blip r:embed="rId15"/>
        </a:buBlip>
        <a:defRPr sz="2000" b="1" kern="1200">
          <a:solidFill>
            <a:schemeClr val="tx1"/>
          </a:solidFill>
          <a:effectLst>
            <a:outerShdw blurRad="101600" dist="63500" dir="2700000" algn="tl" rotWithShape="0">
              <a:prstClr val="black">
                <a:alpha val="75000"/>
              </a:prstClr>
            </a:outerShdw>
          </a:effectLst>
          <a:latin typeface="+mn-lt"/>
          <a:ea typeface="+mn-ea"/>
          <a:cs typeface="+mn-cs"/>
        </a:defRPr>
      </a:lvl3pPr>
      <a:lvl4pPr marL="1492250" indent="-3492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4pPr>
      <a:lvl5pPr marL="1828800" indent="-336550" algn="l" defTabSz="914400" rtl="0" eaLnBrk="1" latinLnBrk="0" hangingPunct="1">
        <a:spcBef>
          <a:spcPts val="600"/>
        </a:spcBef>
        <a:buFontTx/>
        <a:buBlip>
          <a:blip r:embed="rId15"/>
        </a:buBlip>
        <a:defRPr sz="1800" b="1" kern="1200">
          <a:solidFill>
            <a:schemeClr val="tx1"/>
          </a:solidFill>
          <a:effectLst>
            <a:outerShdw blurRad="101600" dist="63500" dir="2700000" algn="tl" rotWithShape="0">
              <a:prstClr val="black">
                <a:alpha val="75000"/>
              </a:prstClr>
            </a:outerShdw>
          </a:effectLst>
          <a:latin typeface="+mn-lt"/>
          <a:ea typeface="+mn-ea"/>
          <a:cs typeface="+mn-cs"/>
        </a:defRPr>
      </a:lvl5pPr>
      <a:lvl6pPr marL="21732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6pPr>
      <a:lvl7pPr marL="2516188"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7pPr>
      <a:lvl8pPr marL="2860675" indent="-344488" algn="l" defTabSz="914400" rtl="0" eaLnBrk="1" latinLnBrk="0" hangingPunct="1">
        <a:spcBef>
          <a:spcPct val="20000"/>
        </a:spcBef>
        <a:buFontTx/>
        <a:buBlip>
          <a:blip r:embed="rId15"/>
        </a:buBlip>
        <a:defRPr lang="en-US" sz="1800" b="1" kern="1200" dirty="0" smtClean="0">
          <a:solidFill>
            <a:schemeClr val="tx1"/>
          </a:solidFill>
          <a:effectLst>
            <a:outerShdw blurRad="101600" dist="63500" dir="2700000" algn="tl" rotWithShape="0">
              <a:prstClr val="black">
                <a:alpha val="75000"/>
              </a:prstClr>
            </a:outerShdw>
          </a:effectLst>
          <a:latin typeface="+mn-lt"/>
          <a:ea typeface="+mn-ea"/>
          <a:cs typeface="+mn-cs"/>
        </a:defRPr>
      </a:lvl8pPr>
      <a:lvl9pPr marL="3205163" indent="-344488" algn="l" defTabSz="914400" rtl="0" eaLnBrk="1" latinLnBrk="0" hangingPunct="1">
        <a:spcBef>
          <a:spcPct val="20000"/>
        </a:spcBef>
        <a:buFontTx/>
        <a:buBlip>
          <a:blip r:embed="rId15"/>
        </a:buBlip>
        <a:defRPr lang="en-US" sz="1800" b="1" kern="1200" dirty="0">
          <a:solidFill>
            <a:schemeClr val="tx1"/>
          </a:solidFill>
          <a:effectLst>
            <a:outerShdw blurRad="101600" dist="63500" dir="2700000" algn="tl" rotWithShape="0">
              <a:prstClr val="black">
                <a:alpha val="75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media/image15.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4.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30.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image" Target="../media/image12.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362569"/>
            <a:ext cx="7542212" cy="1013012"/>
          </a:xfrm>
        </p:spPr>
        <p:txBody>
          <a:bodyPr/>
          <a:lstStyle/>
          <a:p>
            <a:r>
              <a:rPr lang="en-US" dirty="0" smtClean="0"/>
              <a:t>Nunapitchuk </a:t>
            </a:r>
            <a:r>
              <a:rPr lang="en-US" dirty="0" err="1" smtClean="0"/>
              <a:t>Washeteria</a:t>
            </a:r>
            <a:endParaRPr lang="en-US" dirty="0"/>
          </a:p>
        </p:txBody>
      </p:sp>
      <p:sp>
        <p:nvSpPr>
          <p:cNvPr id="3" name="Subtitle 2"/>
          <p:cNvSpPr>
            <a:spLocks noGrp="1"/>
          </p:cNvSpPr>
          <p:nvPr>
            <p:ph type="subTitle" idx="1"/>
          </p:nvPr>
        </p:nvSpPr>
        <p:spPr>
          <a:xfrm>
            <a:off x="820738" y="5375581"/>
            <a:ext cx="7542212" cy="1030942"/>
          </a:xfrm>
        </p:spPr>
        <p:txBody>
          <a:bodyPr/>
          <a:lstStyle/>
          <a:p>
            <a:r>
              <a:rPr lang="en-US" dirty="0" smtClean="0"/>
              <a:t>By Juliana Wassillie</a:t>
            </a:r>
            <a:endParaRPr lang="en-US" dirty="0"/>
          </a:p>
        </p:txBody>
      </p:sp>
    </p:spTree>
    <p:extLst>
      <p:ext uri="{BB962C8B-B14F-4D97-AF65-F5344CB8AC3E}">
        <p14:creationId xmlns:p14="http://schemas.microsoft.com/office/powerpoint/2010/main" val="192152254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Maintenance Area</a:t>
            </a:r>
            <a:endParaRPr lang="en-US" dirty="0"/>
          </a:p>
        </p:txBody>
      </p:sp>
      <p:pic>
        <p:nvPicPr>
          <p:cNvPr id="5" name="Content Placeholder 4" descr="SDC1085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8" name="Content Placeholder 7" descr="SDC10853.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9245" b="9245"/>
          <a:stretch>
            <a:fillRect/>
          </a:stretch>
        </p:blipFill>
        <p:spPr/>
      </p:pic>
    </p:spTree>
    <p:extLst>
      <p:ext uri="{BB962C8B-B14F-4D97-AF65-F5344CB8AC3E}">
        <p14:creationId xmlns:p14="http://schemas.microsoft.com/office/powerpoint/2010/main" val="271688213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Door</a:t>
            </a:r>
            <a:endParaRPr lang="en-US" dirty="0"/>
          </a:p>
        </p:txBody>
      </p:sp>
      <p:pic>
        <p:nvPicPr>
          <p:cNvPr id="5" name="Content Placeholder 4" descr="SDC10818.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sp>
        <p:nvSpPr>
          <p:cNvPr id="4" name="Content Placeholder 3"/>
          <p:cNvSpPr>
            <a:spLocks noGrp="1"/>
          </p:cNvSpPr>
          <p:nvPr>
            <p:ph sz="half" idx="2"/>
          </p:nvPr>
        </p:nvSpPr>
        <p:spPr/>
        <p:txBody>
          <a:bodyPr/>
          <a:lstStyle/>
          <a:p>
            <a:r>
              <a:rPr lang="en-US" dirty="0" smtClean="0"/>
              <a:t>Cannot open completely</a:t>
            </a:r>
          </a:p>
          <a:p>
            <a:r>
              <a:rPr lang="en-US" dirty="0" smtClean="0"/>
              <a:t>Stairway is unleved</a:t>
            </a:r>
            <a:endParaRPr lang="en-US" dirty="0"/>
          </a:p>
        </p:txBody>
      </p:sp>
    </p:spTree>
    <p:extLst>
      <p:ext uri="{BB962C8B-B14F-4D97-AF65-F5344CB8AC3E}">
        <p14:creationId xmlns:p14="http://schemas.microsoft.com/office/powerpoint/2010/main" val="278260130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Hose</a:t>
            </a:r>
            <a:endParaRPr lang="en-US" dirty="0"/>
          </a:p>
        </p:txBody>
      </p:sp>
      <p:pic>
        <p:nvPicPr>
          <p:cNvPr id="5" name="Content Placeholder 4" descr="SDC10817.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6" name="Content Placeholder 5" descr="SDC10821.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5495" r="15495"/>
          <a:stretch>
            <a:fillRect/>
          </a:stretch>
        </p:blipFill>
        <p:spPr/>
      </p:pic>
    </p:spTree>
    <p:extLst>
      <p:ext uri="{BB962C8B-B14F-4D97-AF65-F5344CB8AC3E}">
        <p14:creationId xmlns:p14="http://schemas.microsoft.com/office/powerpoint/2010/main" val="33035603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Water Service Control Panel</a:t>
            </a:r>
            <a:endParaRPr lang="en-US" dirty="0"/>
          </a:p>
        </p:txBody>
      </p:sp>
      <p:pic>
        <p:nvPicPr>
          <p:cNvPr id="4" name="Content Placeholder 3" descr="SDC10816.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1325" r="-11325"/>
          <a:stretch>
            <a:fillRect/>
          </a:stretch>
        </p:blipFill>
        <p:spPr>
          <a:xfrm>
            <a:off x="779463" y="1892300"/>
            <a:ext cx="3657600" cy="3975100"/>
          </a:xfrm>
        </p:spPr>
      </p:pic>
      <p:sp>
        <p:nvSpPr>
          <p:cNvPr id="6" name="Content Placeholder 5"/>
          <p:cNvSpPr>
            <a:spLocks noGrp="1"/>
          </p:cNvSpPr>
          <p:nvPr>
            <p:ph sz="half" idx="2"/>
          </p:nvPr>
        </p:nvSpPr>
        <p:spPr/>
        <p:txBody>
          <a:bodyPr/>
          <a:lstStyle/>
          <a:p>
            <a:r>
              <a:rPr lang="en-US" dirty="0" smtClean="0"/>
              <a:t>Set up inside water operator’s office</a:t>
            </a:r>
          </a:p>
          <a:p>
            <a:r>
              <a:rPr lang="en-US" dirty="0" smtClean="0"/>
              <a:t>Hassle for water/sewer boys</a:t>
            </a:r>
          </a:p>
          <a:p>
            <a:r>
              <a:rPr lang="en-US" dirty="0" smtClean="0"/>
              <a:t>Has a live wire below the panel</a:t>
            </a:r>
            <a:endParaRPr lang="en-US" dirty="0"/>
          </a:p>
        </p:txBody>
      </p:sp>
    </p:spTree>
    <p:extLst>
      <p:ext uri="{BB962C8B-B14F-4D97-AF65-F5344CB8AC3E}">
        <p14:creationId xmlns:p14="http://schemas.microsoft.com/office/powerpoint/2010/main" val="216910316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Day </a:t>
            </a:r>
            <a:r>
              <a:rPr lang="en-US" dirty="0" smtClean="0"/>
              <a:t>Tank and No Outlet</a:t>
            </a:r>
            <a:endParaRPr lang="en-US" dirty="0"/>
          </a:p>
        </p:txBody>
      </p:sp>
      <p:pic>
        <p:nvPicPr>
          <p:cNvPr id="5" name="Content Placeholder 4" descr="SDC10819.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6" name="Content Placeholder 5" descr="SDC10820.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5495" r="15495"/>
          <a:stretch>
            <a:fillRect/>
          </a:stretch>
        </p:blipFill>
        <p:spPr/>
      </p:pic>
    </p:spTree>
    <p:extLst>
      <p:ext uri="{BB962C8B-B14F-4D97-AF65-F5344CB8AC3E}">
        <p14:creationId xmlns:p14="http://schemas.microsoft.com/office/powerpoint/2010/main" val="311479220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Ventilation</a:t>
            </a:r>
            <a:endParaRPr lang="en-US" dirty="0"/>
          </a:p>
        </p:txBody>
      </p:sp>
      <p:pic>
        <p:nvPicPr>
          <p:cNvPr id="5" name="Content Placeholder 4" descr="SDC10849.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6" name="Content Placeholder 5" descr="SDC10850.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5495" r="15495"/>
          <a:stretch>
            <a:fillRect/>
          </a:stretch>
        </p:blipFill>
        <p:spPr/>
      </p:pic>
    </p:spTree>
    <p:extLst>
      <p:ext uri="{BB962C8B-B14F-4D97-AF65-F5344CB8AC3E}">
        <p14:creationId xmlns:p14="http://schemas.microsoft.com/office/powerpoint/2010/main" val="2619869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Washer/Dryer Area</a:t>
            </a:r>
            <a:endParaRPr lang="en-US" dirty="0"/>
          </a:p>
        </p:txBody>
      </p:sp>
      <p:pic>
        <p:nvPicPr>
          <p:cNvPr id="5" name="Content Placeholder 4" descr="SDC10831.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t="-22397" b="-22397"/>
          <a:stretch>
            <a:fillRect/>
          </a:stretch>
        </p:blipFill>
        <p:spPr/>
      </p:pic>
      <p:sp>
        <p:nvSpPr>
          <p:cNvPr id="4" name="Content Placeholder 3"/>
          <p:cNvSpPr>
            <a:spLocks noGrp="1"/>
          </p:cNvSpPr>
          <p:nvPr>
            <p:ph sz="half" idx="2"/>
          </p:nvPr>
        </p:nvSpPr>
        <p:spPr/>
        <p:txBody>
          <a:bodyPr/>
          <a:lstStyle/>
          <a:p>
            <a:r>
              <a:rPr lang="en-US" dirty="0" smtClean="0"/>
              <a:t>Five Washers</a:t>
            </a:r>
          </a:p>
          <a:p>
            <a:r>
              <a:rPr lang="en-US" dirty="0" smtClean="0"/>
              <a:t>Two Dryers</a:t>
            </a:r>
          </a:p>
          <a:p>
            <a:r>
              <a:rPr lang="en-US" dirty="0" smtClean="0"/>
              <a:t>Three Benches</a:t>
            </a:r>
          </a:p>
          <a:p>
            <a:r>
              <a:rPr lang="en-US" dirty="0" smtClean="0"/>
              <a:t>Two Tables</a:t>
            </a:r>
            <a:endParaRPr lang="en-US" dirty="0"/>
          </a:p>
        </p:txBody>
      </p:sp>
    </p:spTree>
    <p:extLst>
      <p:ext uri="{BB962C8B-B14F-4D97-AF65-F5344CB8AC3E}">
        <p14:creationId xmlns:p14="http://schemas.microsoft.com/office/powerpoint/2010/main" val="26524424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Benches and Tables Gaps</a:t>
            </a:r>
            <a:endParaRPr lang="en-US" dirty="0"/>
          </a:p>
        </p:txBody>
      </p:sp>
      <p:pic>
        <p:nvPicPr>
          <p:cNvPr id="4" name="Content Placeholder 3" descr="SDC10833.JPG"/>
          <p:cNvPicPr>
            <a:picLocks noGrp="1" noChangeAspect="1"/>
          </p:cNvPicPr>
          <p:nvPr>
            <p:ph idx="1"/>
          </p:nvPr>
        </p:nvPicPr>
        <p:blipFill>
          <a:blip r:embed="rId3" cstate="print">
            <a:extLst>
              <a:ext uri="{28A0092B-C50C-407E-A947-70E740481C1C}">
                <a14:useLocalDpi xmlns:a14="http://schemas.microsoft.com/office/drawing/2010/main" val="0"/>
              </a:ext>
            </a:extLst>
          </a:blip>
          <a:srcRect t="15243" b="15243"/>
          <a:stretch>
            <a:fillRect/>
          </a:stretch>
        </p:blipFill>
        <p:spPr/>
      </p:pic>
    </p:spTree>
    <p:extLst>
      <p:ext uri="{BB962C8B-B14F-4D97-AF65-F5344CB8AC3E}">
        <p14:creationId xmlns:p14="http://schemas.microsoft.com/office/powerpoint/2010/main" val="405287909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Drain Pipes Rotting</a:t>
            </a:r>
            <a:endParaRPr lang="en-US" dirty="0"/>
          </a:p>
        </p:txBody>
      </p:sp>
      <p:pic>
        <p:nvPicPr>
          <p:cNvPr id="5" name="Content Placeholder 4" descr="SDC10834.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6" name="Content Placeholder 5" descr="SDC10830.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5495" r="15495"/>
          <a:stretch>
            <a:fillRect/>
          </a:stretch>
        </p:blipFill>
        <p:spPr/>
      </p:pic>
    </p:spTree>
    <p:extLst>
      <p:ext uri="{BB962C8B-B14F-4D97-AF65-F5344CB8AC3E}">
        <p14:creationId xmlns:p14="http://schemas.microsoft.com/office/powerpoint/2010/main" val="394489683"/>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Rotting Foundation</a:t>
            </a:r>
            <a:endParaRPr lang="en-US" dirty="0"/>
          </a:p>
        </p:txBody>
      </p:sp>
      <p:pic>
        <p:nvPicPr>
          <p:cNvPr id="5" name="Content Placeholder 4" descr="SDC10840.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6" name="Content Placeholder 5" descr="SDC10855.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l="15495" r="15495"/>
          <a:stretch>
            <a:fillRect/>
          </a:stretch>
        </p:blipFill>
        <p:spPr/>
      </p:pic>
    </p:spTree>
    <p:extLst>
      <p:ext uri="{BB962C8B-B14F-4D97-AF65-F5344CB8AC3E}">
        <p14:creationId xmlns:p14="http://schemas.microsoft.com/office/powerpoint/2010/main" val="379687753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North Side of </a:t>
            </a:r>
            <a:r>
              <a:rPr lang="en-US" dirty="0" err="1" smtClean="0"/>
              <a:t>Washeteria</a:t>
            </a:r>
            <a:endParaRPr lang="en-US" dirty="0"/>
          </a:p>
        </p:txBody>
      </p:sp>
      <p:pic>
        <p:nvPicPr>
          <p:cNvPr id="4" name="Content Placeholder 3" descr="SDC10839.JPG"/>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5242" b="23172"/>
          <a:stretch/>
        </p:blipFill>
        <p:spPr>
          <a:xfrm>
            <a:off x="779462" y="1882588"/>
            <a:ext cx="7581901" cy="3502539"/>
          </a:xfrm>
        </p:spPr>
      </p:pic>
    </p:spTree>
    <p:extLst>
      <p:ext uri="{BB962C8B-B14F-4D97-AF65-F5344CB8AC3E}">
        <p14:creationId xmlns:p14="http://schemas.microsoft.com/office/powerpoint/2010/main" val="305925542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Bulk Fuel Tanks</a:t>
            </a:r>
            <a:endParaRPr lang="en-US" dirty="0"/>
          </a:p>
        </p:txBody>
      </p:sp>
      <p:pic>
        <p:nvPicPr>
          <p:cNvPr id="5" name="Content Placeholder 4" descr="SDC10836.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sp>
        <p:nvSpPr>
          <p:cNvPr id="4" name="Content Placeholder 3"/>
          <p:cNvSpPr>
            <a:spLocks noGrp="1"/>
          </p:cNvSpPr>
          <p:nvPr>
            <p:ph sz="half" idx="2"/>
          </p:nvPr>
        </p:nvSpPr>
        <p:spPr/>
        <p:txBody>
          <a:bodyPr/>
          <a:lstStyle/>
          <a:p>
            <a:r>
              <a:rPr lang="en-US" dirty="0" smtClean="0"/>
              <a:t>Single Walled</a:t>
            </a:r>
          </a:p>
          <a:p>
            <a:r>
              <a:rPr lang="en-US" dirty="0" smtClean="0"/>
              <a:t>Have to level the dykes every couple years</a:t>
            </a:r>
          </a:p>
          <a:p>
            <a:r>
              <a:rPr lang="en-US" dirty="0" smtClean="0"/>
              <a:t>The tank liner has many holes</a:t>
            </a:r>
          </a:p>
          <a:p>
            <a:pPr marL="0" indent="0">
              <a:buNone/>
            </a:pPr>
            <a:endParaRPr lang="en-US" dirty="0"/>
          </a:p>
        </p:txBody>
      </p:sp>
    </p:spTree>
    <p:extLst>
      <p:ext uri="{BB962C8B-B14F-4D97-AF65-F5344CB8AC3E}">
        <p14:creationId xmlns:p14="http://schemas.microsoft.com/office/powerpoint/2010/main" val="362910424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Improvements</a:t>
            </a:r>
            <a:endParaRPr lang="en-US" dirty="0"/>
          </a:p>
        </p:txBody>
      </p:sp>
      <p:sp>
        <p:nvSpPr>
          <p:cNvPr id="3" name="Content Placeholder 2"/>
          <p:cNvSpPr>
            <a:spLocks noGrp="1"/>
          </p:cNvSpPr>
          <p:nvPr>
            <p:ph idx="1"/>
          </p:nvPr>
        </p:nvSpPr>
        <p:spPr/>
        <p:txBody>
          <a:bodyPr>
            <a:normAutofit lnSpcReduction="10000"/>
          </a:bodyPr>
          <a:lstStyle/>
          <a:p>
            <a:r>
              <a:rPr lang="en-US" dirty="0" smtClean="0"/>
              <a:t>Larger washers and more dryers</a:t>
            </a:r>
          </a:p>
          <a:p>
            <a:r>
              <a:rPr lang="en-US" dirty="0" smtClean="0"/>
              <a:t>Sauna room away from backwashing pipe</a:t>
            </a:r>
          </a:p>
          <a:p>
            <a:r>
              <a:rPr lang="en-US" dirty="0" smtClean="0"/>
              <a:t>Water service panel moved outside the office</a:t>
            </a:r>
          </a:p>
          <a:p>
            <a:r>
              <a:rPr lang="en-US" dirty="0" smtClean="0"/>
              <a:t>Shelves for chemicals</a:t>
            </a:r>
          </a:p>
          <a:p>
            <a:r>
              <a:rPr lang="en-US" dirty="0" smtClean="0"/>
              <a:t>Double walled bulk fuel tanks</a:t>
            </a:r>
          </a:p>
          <a:p>
            <a:r>
              <a:rPr lang="en-US" dirty="0" smtClean="0"/>
              <a:t>Ramp for handicap access</a:t>
            </a:r>
          </a:p>
          <a:p>
            <a:r>
              <a:rPr lang="en-US" dirty="0" smtClean="0"/>
              <a:t>Outlet outside the building and better water access</a:t>
            </a:r>
            <a:endParaRPr lang="en-US" dirty="0"/>
          </a:p>
        </p:txBody>
      </p:sp>
    </p:spTree>
    <p:extLst>
      <p:ext uri="{BB962C8B-B14F-4D97-AF65-F5344CB8AC3E}">
        <p14:creationId xmlns:p14="http://schemas.microsoft.com/office/powerpoint/2010/main" val="28843140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Conclusion</a:t>
            </a:r>
            <a:endParaRPr lang="en-US" dirty="0"/>
          </a:p>
        </p:txBody>
      </p:sp>
      <p:sp>
        <p:nvSpPr>
          <p:cNvPr id="3" name="Content Placeholder 2"/>
          <p:cNvSpPr>
            <a:spLocks noGrp="1"/>
          </p:cNvSpPr>
          <p:nvPr>
            <p:ph idx="1"/>
          </p:nvPr>
        </p:nvSpPr>
        <p:spPr/>
        <p:txBody>
          <a:bodyPr/>
          <a:lstStyle/>
          <a:p>
            <a:r>
              <a:rPr lang="en-US" dirty="0" smtClean="0"/>
              <a:t>Many people rely on the </a:t>
            </a:r>
            <a:r>
              <a:rPr lang="en-US" dirty="0" err="1"/>
              <a:t>W</a:t>
            </a:r>
            <a:r>
              <a:rPr lang="en-US" dirty="0" err="1" smtClean="0"/>
              <a:t>asheteria</a:t>
            </a:r>
            <a:r>
              <a:rPr lang="en-US" dirty="0" smtClean="0"/>
              <a:t> for washers/dryers, sauna, and water</a:t>
            </a:r>
          </a:p>
          <a:p>
            <a:r>
              <a:rPr lang="en-US" dirty="0" smtClean="0"/>
              <a:t>Residents are not able to afford their own washers/dryers</a:t>
            </a:r>
          </a:p>
          <a:p>
            <a:r>
              <a:rPr lang="en-US" dirty="0" smtClean="0"/>
              <a:t>Some residents do not own a steam bath (sauna)</a:t>
            </a:r>
          </a:p>
          <a:p>
            <a:endParaRPr lang="en-US" dirty="0"/>
          </a:p>
        </p:txBody>
      </p:sp>
    </p:spTree>
    <p:extLst>
      <p:ext uri="{BB962C8B-B14F-4D97-AF65-F5344CB8AC3E}">
        <p14:creationId xmlns:p14="http://schemas.microsoft.com/office/powerpoint/2010/main" val="166332298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20738" y="4437381"/>
            <a:ext cx="7542212" cy="1013012"/>
          </a:xfrm>
        </p:spPr>
        <p:txBody>
          <a:bodyPr/>
          <a:lstStyle/>
          <a:p>
            <a:r>
              <a:rPr lang="en-US" dirty="0" smtClean="0"/>
              <a:t>Nunapitchuk </a:t>
            </a:r>
            <a:r>
              <a:rPr lang="en-US" dirty="0" err="1" smtClean="0"/>
              <a:t>Washeteria</a:t>
            </a:r>
            <a:endParaRPr lang="en-US" dirty="0"/>
          </a:p>
        </p:txBody>
      </p:sp>
      <p:sp>
        <p:nvSpPr>
          <p:cNvPr id="3" name="Subtitle 2"/>
          <p:cNvSpPr>
            <a:spLocks noGrp="1"/>
          </p:cNvSpPr>
          <p:nvPr>
            <p:ph type="subTitle" idx="1"/>
          </p:nvPr>
        </p:nvSpPr>
        <p:spPr>
          <a:xfrm>
            <a:off x="820738" y="5387706"/>
            <a:ext cx="7542212" cy="1030942"/>
          </a:xfrm>
        </p:spPr>
        <p:txBody>
          <a:bodyPr/>
          <a:lstStyle/>
          <a:p>
            <a:r>
              <a:rPr lang="en-US" dirty="0" smtClean="0"/>
              <a:t>By Juliana Wassillie</a:t>
            </a:r>
            <a:endParaRPr lang="en-US" dirty="0"/>
          </a:p>
        </p:txBody>
      </p:sp>
    </p:spTree>
    <p:extLst>
      <p:ext uri="{BB962C8B-B14F-4D97-AF65-F5344CB8AC3E}">
        <p14:creationId xmlns:p14="http://schemas.microsoft.com/office/powerpoint/2010/main" val="203628569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Washeteria</a:t>
            </a:r>
            <a:r>
              <a:rPr lang="en-US" dirty="0" smtClean="0"/>
              <a:t> Services</a:t>
            </a:r>
            <a:endParaRPr lang="en-US" dirty="0"/>
          </a:p>
        </p:txBody>
      </p:sp>
      <p:sp>
        <p:nvSpPr>
          <p:cNvPr id="8" name="Content Placeholder 7"/>
          <p:cNvSpPr>
            <a:spLocks noGrp="1"/>
          </p:cNvSpPr>
          <p:nvPr>
            <p:ph idx="1"/>
          </p:nvPr>
        </p:nvSpPr>
        <p:spPr/>
        <p:txBody>
          <a:bodyPr/>
          <a:lstStyle/>
          <a:p>
            <a:r>
              <a:rPr lang="en-US" dirty="0" smtClean="0"/>
              <a:t>Water for the whole community</a:t>
            </a:r>
          </a:p>
          <a:p>
            <a:r>
              <a:rPr lang="en-US" dirty="0" smtClean="0"/>
              <a:t>Washers and dryers</a:t>
            </a:r>
          </a:p>
          <a:p>
            <a:r>
              <a:rPr lang="en-US" dirty="0" smtClean="0"/>
              <a:t>Watering point for self service </a:t>
            </a:r>
          </a:p>
          <a:p>
            <a:r>
              <a:rPr lang="en-US" dirty="0" smtClean="0"/>
              <a:t>Sauna</a:t>
            </a:r>
          </a:p>
          <a:p>
            <a:r>
              <a:rPr lang="en-US" dirty="0" smtClean="0"/>
              <a:t>Showers</a:t>
            </a:r>
          </a:p>
          <a:p>
            <a:endParaRPr lang="en-US" dirty="0"/>
          </a:p>
        </p:txBody>
      </p:sp>
    </p:spTree>
    <p:extLst>
      <p:ext uri="{BB962C8B-B14F-4D97-AF65-F5344CB8AC3E}">
        <p14:creationId xmlns:p14="http://schemas.microsoft.com/office/powerpoint/2010/main" val="283358503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Chemical Mixing Area</a:t>
            </a:r>
            <a:endParaRPr lang="en-US" dirty="0"/>
          </a:p>
        </p:txBody>
      </p:sp>
      <p:pic>
        <p:nvPicPr>
          <p:cNvPr id="7" name="Content Placeholder 6" descr="SDC10828.JPG"/>
          <p:cNvPicPr>
            <a:picLocks noGrp="1" noChangeAspect="1"/>
          </p:cNvPicPr>
          <p:nvPr>
            <p:ph idx="1"/>
          </p:nvPr>
        </p:nvPicPr>
        <p:blipFill>
          <a:blip r:embed="rId3" cstate="print">
            <a:extLst>
              <a:ext uri="{28A0092B-C50C-407E-A947-70E740481C1C}">
                <a14:useLocalDpi xmlns:a14="http://schemas.microsoft.com/office/drawing/2010/main" val="0"/>
              </a:ext>
            </a:extLst>
          </a:blip>
          <a:srcRect t="15256" b="15256"/>
          <a:stretch>
            <a:fillRect/>
          </a:stretch>
        </p:blipFill>
        <p:spPr/>
      </p:pic>
    </p:spTree>
    <p:extLst>
      <p:ext uri="{BB962C8B-B14F-4D97-AF65-F5344CB8AC3E}">
        <p14:creationId xmlns:p14="http://schemas.microsoft.com/office/powerpoint/2010/main" val="38206610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Sauna Room</a:t>
            </a:r>
            <a:endParaRPr lang="en-US" dirty="0"/>
          </a:p>
        </p:txBody>
      </p:sp>
      <p:pic>
        <p:nvPicPr>
          <p:cNvPr id="5" name="Content Placeholder 4" descr="SDC10827.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sp>
        <p:nvSpPr>
          <p:cNvPr id="4" name="Content Placeholder 3"/>
          <p:cNvSpPr>
            <a:spLocks noGrp="1"/>
          </p:cNvSpPr>
          <p:nvPr>
            <p:ph sz="half" idx="2"/>
          </p:nvPr>
        </p:nvSpPr>
        <p:spPr/>
        <p:txBody>
          <a:bodyPr/>
          <a:lstStyle/>
          <a:p>
            <a:r>
              <a:rPr lang="en-US" dirty="0" smtClean="0"/>
              <a:t>Made of lumber</a:t>
            </a:r>
          </a:p>
          <a:p>
            <a:r>
              <a:rPr lang="en-US" dirty="0" smtClean="0"/>
              <a:t>Backwashed water enters through the pipe</a:t>
            </a:r>
          </a:p>
          <a:p>
            <a:r>
              <a:rPr lang="en-US" dirty="0" smtClean="0"/>
              <a:t>Has two entrances</a:t>
            </a:r>
            <a:endParaRPr lang="en-US" dirty="0"/>
          </a:p>
        </p:txBody>
      </p:sp>
    </p:spTree>
    <p:extLst>
      <p:ext uri="{BB962C8B-B14F-4D97-AF65-F5344CB8AC3E}">
        <p14:creationId xmlns:p14="http://schemas.microsoft.com/office/powerpoint/2010/main" val="321267329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Sauna Entryway</a:t>
            </a:r>
            <a:endParaRPr lang="en-US" dirty="0"/>
          </a:p>
        </p:txBody>
      </p:sp>
      <p:pic>
        <p:nvPicPr>
          <p:cNvPr id="7" name="Content Placeholder 6" descr="SDC10826.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8" name="Content Placeholder 7" descr="SDC10848.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9245" b="9245"/>
          <a:stretch>
            <a:fillRect/>
          </a:stretch>
        </p:blipFill>
        <p:spPr/>
      </p:pic>
    </p:spTree>
    <p:extLst>
      <p:ext uri="{BB962C8B-B14F-4D97-AF65-F5344CB8AC3E}">
        <p14:creationId xmlns:p14="http://schemas.microsoft.com/office/powerpoint/2010/main" val="416595374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Restrooms/Shower Room</a:t>
            </a:r>
            <a:endParaRPr lang="en-US" dirty="0"/>
          </a:p>
        </p:txBody>
      </p:sp>
      <p:pic>
        <p:nvPicPr>
          <p:cNvPr id="5" name="Content Placeholder 4" descr="SDC10822.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pic>
        <p:nvPicPr>
          <p:cNvPr id="6" name="Content Placeholder 5" descr="SDC10845.JPG"/>
          <p:cNvPicPr>
            <a:picLocks noGrp="1" noChangeAspect="1"/>
          </p:cNvPicPr>
          <p:nvPr>
            <p:ph sz="half" idx="2"/>
          </p:nvPr>
        </p:nvPicPr>
        <p:blipFill>
          <a:blip r:embed="rId4" cstate="print">
            <a:extLst>
              <a:ext uri="{28A0092B-C50C-407E-A947-70E740481C1C}">
                <a14:useLocalDpi xmlns:a14="http://schemas.microsoft.com/office/drawing/2010/main" val="0"/>
              </a:ext>
            </a:extLst>
          </a:blip>
          <a:srcRect t="9245" b="9245"/>
          <a:stretch>
            <a:fillRect/>
          </a:stretch>
        </p:blipFill>
        <p:spPr/>
      </p:pic>
    </p:spTree>
    <p:extLst>
      <p:ext uri="{BB962C8B-B14F-4D97-AF65-F5344CB8AC3E}">
        <p14:creationId xmlns:p14="http://schemas.microsoft.com/office/powerpoint/2010/main" val="38130431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Wall Cracks</a:t>
            </a:r>
            <a:endParaRPr lang="en-US" dirty="0"/>
          </a:p>
        </p:txBody>
      </p:sp>
      <p:pic>
        <p:nvPicPr>
          <p:cNvPr id="5" name="Content Placeholder 4" descr="SDC10823.JPG"/>
          <p:cNvPicPr>
            <a:picLocks noGrp="1" noChangeAspect="1"/>
          </p:cNvPicPr>
          <p:nvPr>
            <p:ph sz="half" idx="1"/>
          </p:nvPr>
        </p:nvPicPr>
        <p:blipFill>
          <a:blip r:embed="rId3" cstate="print">
            <a:extLst>
              <a:ext uri="{28A0092B-C50C-407E-A947-70E740481C1C}">
                <a14:useLocalDpi xmlns:a14="http://schemas.microsoft.com/office/drawing/2010/main" val="0"/>
              </a:ext>
            </a:extLst>
          </a:blip>
          <a:srcRect l="15495" r="15495"/>
          <a:stretch>
            <a:fillRect/>
          </a:stretch>
        </p:blipFill>
        <p:spPr/>
      </p:pic>
      <p:sp>
        <p:nvSpPr>
          <p:cNvPr id="4" name="Content Placeholder 3"/>
          <p:cNvSpPr>
            <a:spLocks noGrp="1"/>
          </p:cNvSpPr>
          <p:nvPr>
            <p:ph sz="half" idx="2"/>
          </p:nvPr>
        </p:nvSpPr>
        <p:spPr/>
        <p:txBody>
          <a:bodyPr/>
          <a:lstStyle/>
          <a:p>
            <a:r>
              <a:rPr lang="en-US" dirty="0" smtClean="0"/>
              <a:t>Cracks all around the building</a:t>
            </a:r>
          </a:p>
          <a:p>
            <a:r>
              <a:rPr lang="en-US" dirty="0" smtClean="0"/>
              <a:t>Cold wind seeps through</a:t>
            </a:r>
          </a:p>
          <a:p>
            <a:r>
              <a:rPr lang="en-US" dirty="0" smtClean="0"/>
              <a:t>Covered in goop </a:t>
            </a:r>
          </a:p>
          <a:p>
            <a:endParaRPr lang="en-US" dirty="0" smtClean="0"/>
          </a:p>
          <a:p>
            <a:endParaRPr lang="en-US" dirty="0"/>
          </a:p>
        </p:txBody>
      </p:sp>
    </p:spTree>
    <p:extLst>
      <p:ext uri="{BB962C8B-B14F-4D97-AF65-F5344CB8AC3E}">
        <p14:creationId xmlns:p14="http://schemas.microsoft.com/office/powerpoint/2010/main" val="242440887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Exit signs</a:t>
            </a:r>
            <a:endParaRPr lang="en-US" dirty="0"/>
          </a:p>
        </p:txBody>
      </p:sp>
      <p:pic>
        <p:nvPicPr>
          <p:cNvPr id="8" name="Content Placeholder 7" descr="SDC10829.JPG"/>
          <p:cNvPicPr>
            <a:picLocks noGrp="1" noChangeAspect="1"/>
          </p:cNvPicPr>
          <p:nvPr>
            <p:ph idx="1"/>
          </p:nvPr>
        </p:nvPicPr>
        <p:blipFill>
          <a:blip r:embed="rId3" cstate="print">
            <a:extLst>
              <a:ext uri="{28A0092B-C50C-407E-A947-70E740481C1C}">
                <a14:useLocalDpi xmlns:a14="http://schemas.microsoft.com/office/drawing/2010/main" val="0"/>
              </a:ext>
            </a:extLst>
          </a:blip>
          <a:srcRect t="15270" b="15270"/>
          <a:stretch>
            <a:fillRect/>
          </a:stretch>
        </p:blipFill>
        <p:spPr/>
      </p:pic>
    </p:spTree>
    <p:extLst>
      <p:ext uri="{BB962C8B-B14F-4D97-AF65-F5344CB8AC3E}">
        <p14:creationId xmlns:p14="http://schemas.microsoft.com/office/powerpoint/2010/main" val="3602542602"/>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bit">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rbit">
      <a:majorFont>
        <a:latin typeface="Candara"/>
        <a:ea typeface=""/>
        <a:cs typeface=""/>
        <a:font script="Jpan" typeface="ＭＳ Ｐゴシック"/>
      </a:majorFont>
      <a:minorFont>
        <a:latin typeface="Candara"/>
        <a:ea typeface=""/>
        <a:cs typeface=""/>
        <a:font script="Jpan" typeface="ＭＳ Ｐゴシック"/>
      </a:minorFont>
    </a:fontScheme>
    <a:fmtScheme name="Orbit">
      <a:fillStyleLst>
        <a:solidFill>
          <a:schemeClr val="phClr"/>
        </a:solidFill>
        <a:solidFill>
          <a:schemeClr val="phClr">
            <a:shade val="80000"/>
          </a:schemeClr>
        </a:solidFill>
        <a:gradFill rotWithShape="1">
          <a:gsLst>
            <a:gs pos="0">
              <a:schemeClr val="phClr">
                <a:shade val="30000"/>
                <a:satMod val="100000"/>
              </a:schemeClr>
            </a:gs>
            <a:gs pos="80000">
              <a:schemeClr val="phClr">
                <a:shade val="90000"/>
                <a:satMod val="100000"/>
              </a:schemeClr>
            </a:gs>
            <a:gs pos="100000">
              <a:schemeClr val="phClr">
                <a:tint val="90000"/>
                <a:shade val="100000"/>
                <a:satMod val="150000"/>
              </a:schemeClr>
            </a:gs>
          </a:gsLst>
          <a:lin ang="16200000" scaled="0"/>
        </a:gradFill>
      </a:fillStyleLst>
      <a:lnStyleLst>
        <a:ln w="12700" cap="flat" cmpd="sng" algn="ctr">
          <a:solidFill>
            <a:schemeClr val="phClr">
              <a:shade val="95000"/>
              <a:satMod val="105000"/>
            </a:schemeClr>
          </a:solidFill>
          <a:prstDash val="solid"/>
        </a:ln>
        <a:ln w="31750" cap="flat" cmpd="sng" algn="ctr">
          <a:solidFill>
            <a:schemeClr val="phClr">
              <a:shade val="90000"/>
            </a:schemeClr>
          </a:solidFill>
          <a:prstDash val="solid"/>
        </a:ln>
        <a:ln w="76200" cap="flat" cmpd="sng" algn="ctr">
          <a:solidFill>
            <a:schemeClr val="phClr"/>
          </a:solidFill>
          <a:prstDash val="solid"/>
        </a:ln>
      </a:lnStyleLst>
      <a:effectStyleLst>
        <a:effectStyle>
          <a:effectLst/>
        </a:effectStyle>
        <a:effectStyle>
          <a:effectLst>
            <a:outerShdw blurRad="228600" dist="38100" dir="5400000" sx="104000" sy="104000" algn="ctr" rotWithShape="0">
              <a:srgbClr val="000000">
                <a:alpha val="80000"/>
              </a:srgbClr>
            </a:outerShdw>
          </a:effectLst>
        </a:effectStyle>
        <a:effectStyle>
          <a:effectLst>
            <a:outerShdw blurRad="317500" dist="381000" dir="5400000" sx="90000" sy="20000" rotWithShape="0">
              <a:srgbClr val="000000">
                <a:alpha val="40000"/>
              </a:srgbClr>
            </a:outerShdw>
          </a:effectLst>
          <a:scene3d>
            <a:camera prst="orthographicFront">
              <a:rot lat="0" lon="0" rev="0"/>
            </a:camera>
            <a:lightRig rig="balanced" dir="t"/>
          </a:scene3d>
          <a:sp3d prstMaterial="metal">
            <a:bevelT w="254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lin ang="5400000" scaled="0"/>
        </a:gradFill>
        <a:blipFill rotWithShape="1">
          <a:blip xmlns:r="http://schemas.openxmlformats.org/officeDocument/2006/relationships" r:embed="rId1">
            <a:duotone>
              <a:schemeClr val="phClr">
                <a:shade val="1000"/>
                <a:lumMod val="80000"/>
              </a:schemeClr>
              <a:schemeClr val="phClr">
                <a:satMod val="360000"/>
                <a:lumMod val="14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Orbit.thmx</Template>
  <TotalTime>333</TotalTime>
  <Words>1761</Words>
  <Application>Microsoft Macintosh PowerPoint</Application>
  <PresentationFormat>On-screen Show (4:3)</PresentationFormat>
  <Paragraphs>100</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Orbit</vt:lpstr>
      <vt:lpstr>Nunapitchuk Washeteria</vt:lpstr>
      <vt:lpstr>North Side of Washeteria</vt:lpstr>
      <vt:lpstr>Washeteria Services</vt:lpstr>
      <vt:lpstr>Chemical Mixing Area</vt:lpstr>
      <vt:lpstr>Sauna Room</vt:lpstr>
      <vt:lpstr>Sauna Entryway</vt:lpstr>
      <vt:lpstr>Restrooms/Shower Room</vt:lpstr>
      <vt:lpstr>Wall Cracks</vt:lpstr>
      <vt:lpstr>Exit signs</vt:lpstr>
      <vt:lpstr>Maintenance Area</vt:lpstr>
      <vt:lpstr>Back Door</vt:lpstr>
      <vt:lpstr>Water Hose</vt:lpstr>
      <vt:lpstr>Water Service Control Panel</vt:lpstr>
      <vt:lpstr>Day Tank and No Outlet</vt:lpstr>
      <vt:lpstr>Ventilation</vt:lpstr>
      <vt:lpstr>Washer/Dryer Area</vt:lpstr>
      <vt:lpstr>Benches and Tables Gaps</vt:lpstr>
      <vt:lpstr>Drain Pipes Rotting</vt:lpstr>
      <vt:lpstr>Rotting Foundation</vt:lpstr>
      <vt:lpstr>Bulk Fuel Tanks</vt:lpstr>
      <vt:lpstr>Improvements</vt:lpstr>
      <vt:lpstr>In Conclusion</vt:lpstr>
      <vt:lpstr>Nunapitchuk Washeteria</vt:lpstr>
    </vt:vector>
  </TitlesOfParts>
  <Company>UAA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Nunapitchuk Washeteria</dc:title>
  <dc:creator>Juliana Wassillie</dc:creator>
  <cp:lastModifiedBy>Juliana Wassillie</cp:lastModifiedBy>
  <cp:revision>20</cp:revision>
  <dcterms:created xsi:type="dcterms:W3CDTF">2014-01-29T05:05:03Z</dcterms:created>
  <dcterms:modified xsi:type="dcterms:W3CDTF">2014-01-30T08:42:23Z</dcterms:modified>
</cp:coreProperties>
</file>