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handoutMasterIdLst>
    <p:handoutMasterId r:id="rId18"/>
  </p:handoutMasterIdLst>
  <p:sldIdLst>
    <p:sldId id="270" r:id="rId2"/>
    <p:sldId id="264" r:id="rId3"/>
    <p:sldId id="274" r:id="rId4"/>
    <p:sldId id="263" r:id="rId5"/>
    <p:sldId id="275" r:id="rId6"/>
    <p:sldId id="280" r:id="rId7"/>
    <p:sldId id="272" r:id="rId8"/>
    <p:sldId id="258" r:id="rId9"/>
    <p:sldId id="273" r:id="rId10"/>
    <p:sldId id="279" r:id="rId11"/>
    <p:sldId id="278" r:id="rId12"/>
    <p:sldId id="267" r:id="rId13"/>
    <p:sldId id="277" r:id="rId14"/>
    <p:sldId id="276" r:id="rId15"/>
    <p:sldId id="271" r:id="rId1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36" autoAdjust="0"/>
  </p:normalViewPr>
  <p:slideViewPr>
    <p:cSldViewPr>
      <p:cViewPr>
        <p:scale>
          <a:sx n="60" d="100"/>
          <a:sy n="60" d="100"/>
        </p:scale>
        <p:origin x="-16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AC7E4-1EF3-4ABE-B38C-5A6CA623117A}" type="doc">
      <dgm:prSet loTypeId="urn:microsoft.com/office/officeart/2005/8/layout/venn1" loCatId="relationship" qsTypeId="urn:microsoft.com/office/officeart/2005/8/quickstyle/simple1" qsCatId="simple" csTypeId="urn:microsoft.com/office/officeart/2005/8/colors/accent1_2" csCatId="accent1" phldr="1"/>
      <dgm:spPr/>
    </dgm:pt>
    <dgm:pt modelId="{8BF2CD23-A878-4427-9353-7300C0F0706C}">
      <dgm:prSet phldrT="[Text]"/>
      <dgm:spPr/>
      <dgm:t>
        <a:bodyPr/>
        <a:lstStyle/>
        <a:p>
          <a:r>
            <a:rPr lang="en-US" dirty="0" smtClean="0"/>
            <a:t>Consumers</a:t>
          </a:r>
          <a:endParaRPr lang="en-US" dirty="0"/>
        </a:p>
      </dgm:t>
    </dgm:pt>
    <dgm:pt modelId="{D345E584-B720-4C68-A7BA-B9DB00478EF2}" type="parTrans" cxnId="{B9299022-D87A-4FBF-9E20-33A5B8546AB6}">
      <dgm:prSet/>
      <dgm:spPr/>
      <dgm:t>
        <a:bodyPr/>
        <a:lstStyle/>
        <a:p>
          <a:endParaRPr lang="en-US"/>
        </a:p>
      </dgm:t>
    </dgm:pt>
    <dgm:pt modelId="{972B1414-4131-4FC9-A92D-242D52ECA41A}" type="sibTrans" cxnId="{B9299022-D87A-4FBF-9E20-33A5B8546AB6}">
      <dgm:prSet/>
      <dgm:spPr/>
      <dgm:t>
        <a:bodyPr/>
        <a:lstStyle/>
        <a:p>
          <a:endParaRPr lang="en-US"/>
        </a:p>
      </dgm:t>
    </dgm:pt>
    <dgm:pt modelId="{E0FD2332-CB65-477C-975F-C905692D60CC}">
      <dgm:prSet phldrT="[Text]"/>
      <dgm:spPr/>
      <dgm:t>
        <a:bodyPr/>
        <a:lstStyle/>
        <a:p>
          <a:r>
            <a:rPr lang="en-US" dirty="0" smtClean="0"/>
            <a:t>Operators</a:t>
          </a:r>
          <a:endParaRPr lang="en-US" dirty="0"/>
        </a:p>
      </dgm:t>
    </dgm:pt>
    <dgm:pt modelId="{F5363F07-C014-4A54-BE75-13AA49D43FA7}" type="parTrans" cxnId="{1328DD28-AAEF-4C64-A076-B62AF4360817}">
      <dgm:prSet/>
      <dgm:spPr/>
      <dgm:t>
        <a:bodyPr/>
        <a:lstStyle/>
        <a:p>
          <a:endParaRPr lang="en-US"/>
        </a:p>
      </dgm:t>
    </dgm:pt>
    <dgm:pt modelId="{7DF2A0F7-8AC0-41E4-A72B-4EE066947395}" type="sibTrans" cxnId="{1328DD28-AAEF-4C64-A076-B62AF4360817}">
      <dgm:prSet/>
      <dgm:spPr/>
      <dgm:t>
        <a:bodyPr/>
        <a:lstStyle/>
        <a:p>
          <a:endParaRPr lang="en-US"/>
        </a:p>
      </dgm:t>
    </dgm:pt>
    <dgm:pt modelId="{9F9A2AB4-626B-4E93-98DA-791CFD7A2BF2}">
      <dgm:prSet phldrT="[Text]"/>
      <dgm:spPr/>
      <dgm:t>
        <a:bodyPr/>
        <a:lstStyle/>
        <a:p>
          <a:r>
            <a:rPr lang="en-US" dirty="0" smtClean="0"/>
            <a:t>Utility Management</a:t>
          </a:r>
          <a:endParaRPr lang="en-US" dirty="0"/>
        </a:p>
      </dgm:t>
    </dgm:pt>
    <dgm:pt modelId="{6D4BB37F-2E72-4880-A043-13F399083DF9}" type="parTrans" cxnId="{C5286168-97C8-45AA-B9E1-7477EE617790}">
      <dgm:prSet/>
      <dgm:spPr/>
      <dgm:t>
        <a:bodyPr/>
        <a:lstStyle/>
        <a:p>
          <a:endParaRPr lang="en-US"/>
        </a:p>
      </dgm:t>
    </dgm:pt>
    <dgm:pt modelId="{40791682-C89C-4B7B-BB57-DA39CFD23EAC}" type="sibTrans" cxnId="{C5286168-97C8-45AA-B9E1-7477EE617790}">
      <dgm:prSet/>
      <dgm:spPr/>
      <dgm:t>
        <a:bodyPr/>
        <a:lstStyle/>
        <a:p>
          <a:endParaRPr lang="en-US"/>
        </a:p>
      </dgm:t>
    </dgm:pt>
    <dgm:pt modelId="{F9EB06BE-C64A-4475-9976-A88062C5A7CB}" type="pres">
      <dgm:prSet presAssocID="{869AC7E4-1EF3-4ABE-B38C-5A6CA623117A}" presName="compositeShape" presStyleCnt="0">
        <dgm:presLayoutVars>
          <dgm:chMax val="7"/>
          <dgm:dir/>
          <dgm:resizeHandles val="exact"/>
        </dgm:presLayoutVars>
      </dgm:prSet>
      <dgm:spPr/>
    </dgm:pt>
    <dgm:pt modelId="{6F690184-E8FA-44D5-A4C2-3B5A8EBD6902}" type="pres">
      <dgm:prSet presAssocID="{8BF2CD23-A878-4427-9353-7300C0F0706C}" presName="circ1" presStyleLbl="vennNode1" presStyleIdx="0" presStyleCnt="3"/>
      <dgm:spPr/>
      <dgm:t>
        <a:bodyPr/>
        <a:lstStyle/>
        <a:p>
          <a:endParaRPr lang="en-US"/>
        </a:p>
      </dgm:t>
    </dgm:pt>
    <dgm:pt modelId="{FACDD1D4-4D59-4770-8487-AABFB8D0A3FB}" type="pres">
      <dgm:prSet presAssocID="{8BF2CD23-A878-4427-9353-7300C0F0706C}" presName="circ1Tx" presStyleLbl="revTx" presStyleIdx="0" presStyleCnt="0">
        <dgm:presLayoutVars>
          <dgm:chMax val="0"/>
          <dgm:chPref val="0"/>
          <dgm:bulletEnabled val="1"/>
        </dgm:presLayoutVars>
      </dgm:prSet>
      <dgm:spPr/>
      <dgm:t>
        <a:bodyPr/>
        <a:lstStyle/>
        <a:p>
          <a:endParaRPr lang="en-US"/>
        </a:p>
      </dgm:t>
    </dgm:pt>
    <dgm:pt modelId="{87012BB3-558B-431D-9B4A-3BF1CD20669E}" type="pres">
      <dgm:prSet presAssocID="{E0FD2332-CB65-477C-975F-C905692D60CC}" presName="circ2" presStyleLbl="vennNode1" presStyleIdx="1" presStyleCnt="3"/>
      <dgm:spPr/>
      <dgm:t>
        <a:bodyPr/>
        <a:lstStyle/>
        <a:p>
          <a:endParaRPr lang="en-US"/>
        </a:p>
      </dgm:t>
    </dgm:pt>
    <dgm:pt modelId="{8B9EDE1D-666C-41A0-A8BC-5B9195A93468}" type="pres">
      <dgm:prSet presAssocID="{E0FD2332-CB65-477C-975F-C905692D60CC}" presName="circ2Tx" presStyleLbl="revTx" presStyleIdx="0" presStyleCnt="0">
        <dgm:presLayoutVars>
          <dgm:chMax val="0"/>
          <dgm:chPref val="0"/>
          <dgm:bulletEnabled val="1"/>
        </dgm:presLayoutVars>
      </dgm:prSet>
      <dgm:spPr/>
      <dgm:t>
        <a:bodyPr/>
        <a:lstStyle/>
        <a:p>
          <a:endParaRPr lang="en-US"/>
        </a:p>
      </dgm:t>
    </dgm:pt>
    <dgm:pt modelId="{8C256B68-0611-4246-8BB1-293D2486C8FC}" type="pres">
      <dgm:prSet presAssocID="{9F9A2AB4-626B-4E93-98DA-791CFD7A2BF2}" presName="circ3" presStyleLbl="vennNode1" presStyleIdx="2" presStyleCnt="3"/>
      <dgm:spPr/>
      <dgm:t>
        <a:bodyPr/>
        <a:lstStyle/>
        <a:p>
          <a:endParaRPr lang="en-US"/>
        </a:p>
      </dgm:t>
    </dgm:pt>
    <dgm:pt modelId="{BAFEE901-04B2-4752-8BE1-DDD1FD841884}" type="pres">
      <dgm:prSet presAssocID="{9F9A2AB4-626B-4E93-98DA-791CFD7A2BF2}" presName="circ3Tx" presStyleLbl="revTx" presStyleIdx="0" presStyleCnt="0">
        <dgm:presLayoutVars>
          <dgm:chMax val="0"/>
          <dgm:chPref val="0"/>
          <dgm:bulletEnabled val="1"/>
        </dgm:presLayoutVars>
      </dgm:prSet>
      <dgm:spPr/>
      <dgm:t>
        <a:bodyPr/>
        <a:lstStyle/>
        <a:p>
          <a:endParaRPr lang="en-US"/>
        </a:p>
      </dgm:t>
    </dgm:pt>
  </dgm:ptLst>
  <dgm:cxnLst>
    <dgm:cxn modelId="{558367C5-8E76-4693-AF36-D320A3C8BC52}" type="presOf" srcId="{869AC7E4-1EF3-4ABE-B38C-5A6CA623117A}" destId="{F9EB06BE-C64A-4475-9976-A88062C5A7CB}" srcOrd="0" destOrd="0" presId="urn:microsoft.com/office/officeart/2005/8/layout/venn1"/>
    <dgm:cxn modelId="{CE414982-1504-4B32-B26C-C9BE8CA989AC}" type="presOf" srcId="{8BF2CD23-A878-4427-9353-7300C0F0706C}" destId="{6F690184-E8FA-44D5-A4C2-3B5A8EBD6902}" srcOrd="0" destOrd="0" presId="urn:microsoft.com/office/officeart/2005/8/layout/venn1"/>
    <dgm:cxn modelId="{57EF21AA-12DE-44CD-9AE7-66735F1EBB70}" type="presOf" srcId="{8BF2CD23-A878-4427-9353-7300C0F0706C}" destId="{FACDD1D4-4D59-4770-8487-AABFB8D0A3FB}" srcOrd="1" destOrd="0" presId="urn:microsoft.com/office/officeart/2005/8/layout/venn1"/>
    <dgm:cxn modelId="{B9299022-D87A-4FBF-9E20-33A5B8546AB6}" srcId="{869AC7E4-1EF3-4ABE-B38C-5A6CA623117A}" destId="{8BF2CD23-A878-4427-9353-7300C0F0706C}" srcOrd="0" destOrd="0" parTransId="{D345E584-B720-4C68-A7BA-B9DB00478EF2}" sibTransId="{972B1414-4131-4FC9-A92D-242D52ECA41A}"/>
    <dgm:cxn modelId="{4B0B0E61-875A-4441-9969-C1B48925FC35}" type="presOf" srcId="{E0FD2332-CB65-477C-975F-C905692D60CC}" destId="{8B9EDE1D-666C-41A0-A8BC-5B9195A93468}" srcOrd="1" destOrd="0" presId="urn:microsoft.com/office/officeart/2005/8/layout/venn1"/>
    <dgm:cxn modelId="{662F22FE-653B-47D7-BE3B-39B146B8E253}" type="presOf" srcId="{9F9A2AB4-626B-4E93-98DA-791CFD7A2BF2}" destId="{8C256B68-0611-4246-8BB1-293D2486C8FC}" srcOrd="0" destOrd="0" presId="urn:microsoft.com/office/officeart/2005/8/layout/venn1"/>
    <dgm:cxn modelId="{BE55247C-3645-486A-9AC9-862AFC2FC5B4}" type="presOf" srcId="{E0FD2332-CB65-477C-975F-C905692D60CC}" destId="{87012BB3-558B-431D-9B4A-3BF1CD20669E}" srcOrd="0" destOrd="0" presId="urn:microsoft.com/office/officeart/2005/8/layout/venn1"/>
    <dgm:cxn modelId="{1328DD28-AAEF-4C64-A076-B62AF4360817}" srcId="{869AC7E4-1EF3-4ABE-B38C-5A6CA623117A}" destId="{E0FD2332-CB65-477C-975F-C905692D60CC}" srcOrd="1" destOrd="0" parTransId="{F5363F07-C014-4A54-BE75-13AA49D43FA7}" sibTransId="{7DF2A0F7-8AC0-41E4-A72B-4EE066947395}"/>
    <dgm:cxn modelId="{44A2806C-3E72-460A-AA8D-AAAA4A680373}" type="presOf" srcId="{9F9A2AB4-626B-4E93-98DA-791CFD7A2BF2}" destId="{BAFEE901-04B2-4752-8BE1-DDD1FD841884}" srcOrd="1" destOrd="0" presId="urn:microsoft.com/office/officeart/2005/8/layout/venn1"/>
    <dgm:cxn modelId="{C5286168-97C8-45AA-B9E1-7477EE617790}" srcId="{869AC7E4-1EF3-4ABE-B38C-5A6CA623117A}" destId="{9F9A2AB4-626B-4E93-98DA-791CFD7A2BF2}" srcOrd="2" destOrd="0" parTransId="{6D4BB37F-2E72-4880-A043-13F399083DF9}" sibTransId="{40791682-C89C-4B7B-BB57-DA39CFD23EAC}"/>
    <dgm:cxn modelId="{493482BE-2682-4F0F-A8D4-113F114D8C33}" type="presParOf" srcId="{F9EB06BE-C64A-4475-9976-A88062C5A7CB}" destId="{6F690184-E8FA-44D5-A4C2-3B5A8EBD6902}" srcOrd="0" destOrd="0" presId="urn:microsoft.com/office/officeart/2005/8/layout/venn1"/>
    <dgm:cxn modelId="{DE9B3C52-B5D1-47E5-97E6-9F445C00E668}" type="presParOf" srcId="{F9EB06BE-C64A-4475-9976-A88062C5A7CB}" destId="{FACDD1D4-4D59-4770-8487-AABFB8D0A3FB}" srcOrd="1" destOrd="0" presId="urn:microsoft.com/office/officeart/2005/8/layout/venn1"/>
    <dgm:cxn modelId="{4C6B8C6C-6B2F-4064-87A2-E296E5A27E44}" type="presParOf" srcId="{F9EB06BE-C64A-4475-9976-A88062C5A7CB}" destId="{87012BB3-558B-431D-9B4A-3BF1CD20669E}" srcOrd="2" destOrd="0" presId="urn:microsoft.com/office/officeart/2005/8/layout/venn1"/>
    <dgm:cxn modelId="{9C252282-7A47-4D6F-931F-DB41721EEA3A}" type="presParOf" srcId="{F9EB06BE-C64A-4475-9976-A88062C5A7CB}" destId="{8B9EDE1D-666C-41A0-A8BC-5B9195A93468}" srcOrd="3" destOrd="0" presId="urn:microsoft.com/office/officeart/2005/8/layout/venn1"/>
    <dgm:cxn modelId="{EBA8E107-A8B7-43D0-934A-A28FB52914E9}" type="presParOf" srcId="{F9EB06BE-C64A-4475-9976-A88062C5A7CB}" destId="{8C256B68-0611-4246-8BB1-293D2486C8FC}" srcOrd="4" destOrd="0" presId="urn:microsoft.com/office/officeart/2005/8/layout/venn1"/>
    <dgm:cxn modelId="{98F16D2E-300A-4376-9C94-AE95A66BFE93}" type="presParOf" srcId="{F9EB06BE-C64A-4475-9976-A88062C5A7CB}" destId="{BAFEE901-04B2-4752-8BE1-DDD1FD841884}"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90184-E8FA-44D5-A4C2-3B5A8EBD6902}">
      <dsp:nvSpPr>
        <dsp:cNvPr id="0" name=""/>
        <dsp:cNvSpPr/>
      </dsp:nvSpPr>
      <dsp:spPr>
        <a:xfrm>
          <a:off x="3063239" y="62864"/>
          <a:ext cx="3017520" cy="301752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Consumers</a:t>
          </a:r>
          <a:endParaRPr lang="en-US" sz="2400" kern="1200" dirty="0"/>
        </a:p>
      </dsp:txBody>
      <dsp:txXfrm>
        <a:off x="3465576" y="590930"/>
        <a:ext cx="2212848" cy="1357884"/>
      </dsp:txXfrm>
    </dsp:sp>
    <dsp:sp modelId="{87012BB3-558B-431D-9B4A-3BF1CD20669E}">
      <dsp:nvSpPr>
        <dsp:cNvPr id="0" name=""/>
        <dsp:cNvSpPr/>
      </dsp:nvSpPr>
      <dsp:spPr>
        <a:xfrm>
          <a:off x="4152061" y="1948814"/>
          <a:ext cx="3017520" cy="301752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Operators</a:t>
          </a:r>
          <a:endParaRPr lang="en-US" sz="2400" kern="1200" dirty="0"/>
        </a:p>
      </dsp:txBody>
      <dsp:txXfrm>
        <a:off x="5074920" y="2728340"/>
        <a:ext cx="1810512" cy="1659636"/>
      </dsp:txXfrm>
    </dsp:sp>
    <dsp:sp modelId="{8C256B68-0611-4246-8BB1-293D2486C8FC}">
      <dsp:nvSpPr>
        <dsp:cNvPr id="0" name=""/>
        <dsp:cNvSpPr/>
      </dsp:nvSpPr>
      <dsp:spPr>
        <a:xfrm>
          <a:off x="1974418" y="1948814"/>
          <a:ext cx="3017520" cy="3017520"/>
        </a:xfrm>
        <a:prstGeom prst="ellipse">
          <a:avLst/>
        </a:prstGeom>
        <a:solidFill>
          <a:schemeClr val="accent1">
            <a:alpha val="5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kern="1200" dirty="0" smtClean="0"/>
            <a:t>Utility Management</a:t>
          </a:r>
          <a:endParaRPr lang="en-US" sz="2400" kern="1200" dirty="0"/>
        </a:p>
      </dsp:txBody>
      <dsp:txXfrm>
        <a:off x="2258568" y="2728340"/>
        <a:ext cx="1810512" cy="165963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FE04769-EB02-4959-999A-3A35D6CB39DE}" type="datetimeFigureOut">
              <a:rPr lang="en-US" smtClean="0"/>
              <a:t>1/30/2014</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F2D8D22-F618-42E7-BAB0-21C0FF84871C}" type="slidenum">
              <a:rPr lang="en-US" smtClean="0"/>
              <a:t>‹#›</a:t>
            </a:fld>
            <a:endParaRPr lang="en-US"/>
          </a:p>
        </p:txBody>
      </p:sp>
    </p:spTree>
    <p:extLst>
      <p:ext uri="{BB962C8B-B14F-4D97-AF65-F5344CB8AC3E}">
        <p14:creationId xmlns:p14="http://schemas.microsoft.com/office/powerpoint/2010/main" val="40547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4CCDACD-4879-473B-9ACF-1BF83E8A61FD}" type="datetimeFigureOut">
              <a:rPr lang="en-US" smtClean="0"/>
              <a:t>1/30/2014</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62250AA-DDC1-4BFB-B5F0-AB8A46C8FA73}" type="slidenum">
              <a:rPr lang="en-US" smtClean="0"/>
              <a:t>‹#›</a:t>
            </a:fld>
            <a:endParaRPr lang="en-US"/>
          </a:p>
        </p:txBody>
      </p:sp>
    </p:spTree>
    <p:extLst>
      <p:ext uri="{BB962C8B-B14F-4D97-AF65-F5344CB8AC3E}">
        <p14:creationId xmlns:p14="http://schemas.microsoft.com/office/powerpoint/2010/main" val="379641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4</a:t>
            </a:fld>
            <a:endParaRPr lang="en-US"/>
          </a:p>
        </p:txBody>
      </p:sp>
    </p:spTree>
    <p:extLst>
      <p:ext uri="{BB962C8B-B14F-4D97-AF65-F5344CB8AC3E}">
        <p14:creationId xmlns:p14="http://schemas.microsoft.com/office/powerpoint/2010/main" val="809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One</a:t>
            </a:r>
            <a:r>
              <a:rPr lang="en-US" baseline="0" dirty="0" smtClean="0"/>
              <a:t> Conclusion: </a:t>
            </a:r>
            <a:r>
              <a:rPr lang="en-US" dirty="0" smtClean="0"/>
              <a:t>The significant decline</a:t>
            </a:r>
            <a:r>
              <a:rPr lang="en-US" baseline="0" dirty="0" smtClean="0"/>
              <a:t> in respiratory infections is of interest. This may be partially explained by the increased uptake of </a:t>
            </a:r>
            <a:r>
              <a:rPr lang="en-US" baseline="0" dirty="0" err="1" smtClean="0"/>
              <a:t>paediatric</a:t>
            </a:r>
            <a:r>
              <a:rPr lang="en-US" baseline="0" dirty="0" smtClean="0"/>
              <a:t> pneumococcal vaccine and possibly less opportunity for people to get infection because they are no longer congregating in the laundry facility.</a:t>
            </a:r>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6</a:t>
            </a:fld>
            <a:endParaRPr lang="en-US"/>
          </a:p>
        </p:txBody>
      </p:sp>
    </p:spTree>
    <p:extLst>
      <p:ext uri="{BB962C8B-B14F-4D97-AF65-F5344CB8AC3E}">
        <p14:creationId xmlns:p14="http://schemas.microsoft.com/office/powerpoint/2010/main" val="414239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identify the potential health concerns</a:t>
            </a:r>
          </a:p>
          <a:p>
            <a:pPr marL="171450" indent="-171450">
              <a:buFont typeface="Arial" pitchFamily="34" charset="0"/>
              <a:buChar char="•"/>
            </a:pPr>
            <a:r>
              <a:rPr lang="en-US" dirty="0" smtClean="0"/>
              <a:t>where pathogens might exist within a washeteria</a:t>
            </a:r>
          </a:p>
          <a:p>
            <a:pPr marL="171450" indent="-171450">
              <a:buFont typeface="Arial" pitchFamily="34" charset="0"/>
              <a:buChar char="•"/>
            </a:pPr>
            <a:r>
              <a:rPr lang="en-US" dirty="0" smtClean="0"/>
              <a:t>Knowledge</a:t>
            </a:r>
            <a:r>
              <a:rPr lang="en-US" baseline="0" dirty="0" smtClean="0"/>
              <a:t> gaps</a:t>
            </a:r>
            <a:endParaRPr lang="en-US" dirty="0" smtClean="0"/>
          </a:p>
          <a:p>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7</a:t>
            </a:fld>
            <a:endParaRPr lang="en-US"/>
          </a:p>
        </p:txBody>
      </p:sp>
    </p:spTree>
    <p:extLst>
      <p:ext uri="{BB962C8B-B14F-4D97-AF65-F5344CB8AC3E}">
        <p14:creationId xmlns:p14="http://schemas.microsoft.com/office/powerpoint/2010/main" val="324035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Don’t</a:t>
            </a:r>
            <a:r>
              <a:rPr lang="en-US" baseline="0" dirty="0" smtClean="0"/>
              <a:t> worry Troy, I’m not going to spend much time here.</a:t>
            </a:r>
            <a:endParaRPr lang="en-US" dirty="0" smtClean="0"/>
          </a:p>
          <a:p>
            <a:pPr marL="171450" indent="-171450">
              <a:buFontTx/>
              <a:buChar char="-"/>
            </a:pPr>
            <a:r>
              <a:rPr lang="en-US" dirty="0" err="1" smtClean="0"/>
              <a:t>Tinea</a:t>
            </a:r>
            <a:r>
              <a:rPr lang="en-US" dirty="0" smtClean="0"/>
              <a:t> is the name of a group of diseases caused by a fungus. Types of </a:t>
            </a:r>
            <a:r>
              <a:rPr lang="en-US" dirty="0" err="1" smtClean="0"/>
              <a:t>tinea</a:t>
            </a:r>
            <a:r>
              <a:rPr lang="en-US" dirty="0" smtClean="0"/>
              <a:t> include ringworm, athlete's foot and jock itch. These infections are usually not serious, but they can be uncomfortable. You can get them by touching an infected person, from damp surfaces such as shower floors, or even from a pet. </a:t>
            </a:r>
          </a:p>
          <a:p>
            <a:pPr marL="171450" indent="-171450">
              <a:buFontTx/>
              <a:buChar char="-"/>
            </a:pPr>
            <a:r>
              <a:rPr lang="en-US" dirty="0" smtClean="0"/>
              <a:t>Pneumococcal (S </a:t>
            </a:r>
            <a:r>
              <a:rPr lang="en-US" dirty="0" err="1" smtClean="0"/>
              <a:t>pneumoniae</a:t>
            </a:r>
            <a:r>
              <a:rPr lang="en-US" dirty="0" smtClean="0"/>
              <a:t>) is the most common cause of community-acquired pneumonia (CAP), bacterial meningitis, bacteremia, and otitis media, as well as an important cause of sinusitis, septic arthritis, osteomyelitis, peritonitis, and endocarditis and an infrequent cause of other less common diseases.</a:t>
            </a:r>
          </a:p>
          <a:p>
            <a:pPr marL="171450" indent="-171450">
              <a:buFontTx/>
              <a:buChar char="-"/>
            </a:pPr>
            <a:r>
              <a:rPr lang="en-US" dirty="0" smtClean="0"/>
              <a:t>The human </a:t>
            </a:r>
            <a:r>
              <a:rPr lang="en-US" dirty="0" err="1" smtClean="0"/>
              <a:t>enteroviruses</a:t>
            </a:r>
            <a:r>
              <a:rPr lang="en-US" dirty="0" smtClean="0"/>
              <a:t> are ubiquitous viruses that are transmitted from person to person via direct contact with virus shed from the gastrointestinal or upper respiratory tract. The </a:t>
            </a:r>
            <a:r>
              <a:rPr lang="en-US" dirty="0" err="1" smtClean="0"/>
              <a:t>enteroviruses</a:t>
            </a:r>
            <a:r>
              <a:rPr lang="en-US" dirty="0" smtClean="0"/>
              <a:t> belong to the </a:t>
            </a:r>
            <a:r>
              <a:rPr lang="en-US" dirty="0" err="1" smtClean="0"/>
              <a:t>Picornaviridae</a:t>
            </a:r>
            <a:r>
              <a:rPr lang="en-US" dirty="0" smtClean="0"/>
              <a:t> family of viruses and are traditionally divided into 5 subgenera based on differences in host range and pathogenic potential.</a:t>
            </a:r>
          </a:p>
          <a:p>
            <a:pPr marL="171450" indent="-171450">
              <a:buFontTx/>
              <a:buChar char="-"/>
            </a:pPr>
            <a:r>
              <a:rPr lang="en-US" dirty="0" smtClean="0"/>
              <a:t>Coronaviruses are common viruses that most people get some time in their life. Human coronaviruses usually cause mild to moderate upper-respiratory tract illnesses. </a:t>
            </a:r>
          </a:p>
          <a:p>
            <a:pPr marL="171450" indent="-171450">
              <a:buFontTx/>
              <a:buChar char="-"/>
            </a:pPr>
            <a:r>
              <a:rPr lang="en-US" dirty="0" smtClean="0"/>
              <a:t>C. diff, is a bacterium that can cause symptoms ranging from diarrhea to life-threatening inflammation of the colon.</a:t>
            </a:r>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8</a:t>
            </a:fld>
            <a:endParaRPr lang="en-US"/>
          </a:p>
        </p:txBody>
      </p:sp>
    </p:spTree>
    <p:extLst>
      <p:ext uri="{BB962C8B-B14F-4D97-AF65-F5344CB8AC3E}">
        <p14:creationId xmlns:p14="http://schemas.microsoft.com/office/powerpoint/2010/main" val="227378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9</a:t>
            </a:fld>
            <a:endParaRPr lang="en-US"/>
          </a:p>
        </p:txBody>
      </p:sp>
    </p:spTree>
    <p:extLst>
      <p:ext uri="{BB962C8B-B14F-4D97-AF65-F5344CB8AC3E}">
        <p14:creationId xmlns:p14="http://schemas.microsoft.com/office/powerpoint/2010/main" val="2273785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point here is</a:t>
            </a:r>
            <a:r>
              <a:rPr lang="en-US" baseline="0" dirty="0" smtClean="0"/>
              <a:t> that the guidelines are sparse and non-specific (historically and current). </a:t>
            </a:r>
          </a:p>
          <a:p>
            <a:endParaRPr lang="en-US" baseline="0" dirty="0" smtClean="0"/>
          </a:p>
          <a:p>
            <a:r>
              <a:rPr lang="en-US" baseline="0" dirty="0" smtClean="0"/>
              <a:t>What are utilities actually doing?</a:t>
            </a:r>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10</a:t>
            </a:fld>
            <a:endParaRPr lang="en-US"/>
          </a:p>
        </p:txBody>
      </p:sp>
    </p:spTree>
    <p:extLst>
      <p:ext uri="{BB962C8B-B14F-4D97-AF65-F5344CB8AC3E}">
        <p14:creationId xmlns:p14="http://schemas.microsoft.com/office/powerpoint/2010/main" val="2482818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2250AA-DDC1-4BFB-B5F0-AB8A46C8FA73}" type="slidenum">
              <a:rPr lang="en-US" smtClean="0"/>
              <a:t>11</a:t>
            </a:fld>
            <a:endParaRPr lang="en-US"/>
          </a:p>
        </p:txBody>
      </p:sp>
    </p:spTree>
    <p:extLst>
      <p:ext uri="{BB962C8B-B14F-4D97-AF65-F5344CB8AC3E}">
        <p14:creationId xmlns:p14="http://schemas.microsoft.com/office/powerpoint/2010/main" val="3289078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046D95E-7345-4FB9-8461-7308487CC6CB}" type="datetimeFigureOut">
              <a:rPr lang="en-US" smtClean="0"/>
              <a:t>1/30/2014</a:t>
            </a:fld>
            <a:endParaRPr lang="en-US"/>
          </a:p>
        </p:txBody>
      </p:sp>
      <p:sp>
        <p:nvSpPr>
          <p:cNvPr id="8" name="Slide Number Placeholder 7"/>
          <p:cNvSpPr>
            <a:spLocks noGrp="1"/>
          </p:cNvSpPr>
          <p:nvPr>
            <p:ph type="sldNum" sz="quarter" idx="11"/>
          </p:nvPr>
        </p:nvSpPr>
        <p:spPr/>
        <p:txBody>
          <a:bodyPr/>
          <a:lstStyle/>
          <a:p>
            <a:fld id="{226E9CB0-5FD3-457F-8A61-188399D07A4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6D95E-7345-4FB9-8461-7308487CC6CB}"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6D95E-7345-4FB9-8461-7308487CC6CB}"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046D95E-7345-4FB9-8461-7308487CC6CB}"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6D95E-7345-4FB9-8461-7308487CC6CB}" type="datetimeFigureOut">
              <a:rPr lang="en-US" smtClean="0"/>
              <a:t>1/30/2014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6E9CB0-5FD3-457F-8A61-188399D07A4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046D95E-7345-4FB9-8461-7308487CC6CB}"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9CB0-5FD3-457F-8A61-188399D07A4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046D95E-7345-4FB9-8461-7308487CC6CB}" type="datetimeFigureOut">
              <a:rPr lang="en-US" smtClean="0"/>
              <a:t>1/30/2014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6E9CB0-5FD3-457F-8A61-188399D07A4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046D95E-7345-4FB9-8461-7308487CC6CB}" type="datetimeFigureOut">
              <a:rPr lang="en-US" smtClean="0"/>
              <a:t>1/30/2014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6D95E-7345-4FB9-8461-7308487CC6CB}" type="datetimeFigureOut">
              <a:rPr lang="en-US" smtClean="0"/>
              <a:t>1/30/2014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6D95E-7345-4FB9-8461-7308487CC6CB}"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6D95E-7345-4FB9-8461-7308487CC6CB}" type="datetimeFigureOut">
              <a:rPr lang="en-US" smtClean="0"/>
              <a:t>1/30/2014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6E9CB0-5FD3-457F-8A61-188399D07A4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046D95E-7345-4FB9-8461-7308487CC6CB}" type="datetimeFigureOut">
              <a:rPr lang="en-US" smtClean="0"/>
              <a:t>1/30/2014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26E9CB0-5FD3-457F-8A61-188399D07A4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6442" y="914400"/>
            <a:ext cx="8229600" cy="1470025"/>
          </a:xfrm>
        </p:spPr>
        <p:txBody>
          <a:bodyPr>
            <a:noAutofit/>
          </a:bodyPr>
          <a:lstStyle/>
          <a:p>
            <a:r>
              <a:rPr lang="en-US" sz="3200" b="1" dirty="0" smtClean="0"/>
              <a:t>The Ideal Washeteria:</a:t>
            </a:r>
            <a:r>
              <a:rPr lang="en-US" sz="3200" dirty="0" smtClean="0"/>
              <a:t/>
            </a:r>
            <a:br>
              <a:rPr lang="en-US" sz="3200" dirty="0" smtClean="0"/>
            </a:br>
            <a:r>
              <a:rPr lang="en-US" sz="2800" dirty="0" smtClean="0"/>
              <a:t>How consumers</a:t>
            </a:r>
            <a:r>
              <a:rPr lang="en-US" sz="2800" dirty="0"/>
              <a:t>, </a:t>
            </a:r>
            <a:r>
              <a:rPr lang="en-US" sz="2800" dirty="0" smtClean="0"/>
              <a:t>operators </a:t>
            </a:r>
            <a:r>
              <a:rPr lang="en-US" sz="2800" dirty="0"/>
              <a:t>and </a:t>
            </a:r>
            <a:r>
              <a:rPr lang="en-US" sz="2800" dirty="0" smtClean="0"/>
              <a:t>utility managers work </a:t>
            </a:r>
            <a:r>
              <a:rPr lang="en-US" sz="2800" dirty="0"/>
              <a:t>together to </a:t>
            </a:r>
            <a:r>
              <a:rPr lang="en-US" sz="2800" dirty="0" smtClean="0"/>
              <a:t>maximize healthy communities</a:t>
            </a:r>
            <a:endParaRPr lang="en-US" sz="2800" dirty="0"/>
          </a:p>
        </p:txBody>
      </p:sp>
      <p:sp>
        <p:nvSpPr>
          <p:cNvPr id="4" name="Subtitle 3"/>
          <p:cNvSpPr>
            <a:spLocks noGrp="1"/>
          </p:cNvSpPr>
          <p:nvPr>
            <p:ph type="subTitle" idx="1"/>
          </p:nvPr>
        </p:nvSpPr>
        <p:spPr>
          <a:xfrm>
            <a:off x="990600" y="4648200"/>
            <a:ext cx="7315200" cy="1752600"/>
          </a:xfrm>
        </p:spPr>
        <p:txBody>
          <a:bodyPr>
            <a:normAutofit fontScale="85000" lnSpcReduction="20000"/>
          </a:bodyPr>
          <a:lstStyle/>
          <a:p>
            <a:pPr>
              <a:spcBef>
                <a:spcPts val="0"/>
              </a:spcBef>
            </a:pPr>
            <a:r>
              <a:rPr lang="en-US" sz="2800" dirty="0" smtClean="0">
                <a:solidFill>
                  <a:schemeClr val="tx1"/>
                </a:solidFill>
              </a:rPr>
              <a:t>Presentation by the National </a:t>
            </a:r>
            <a:r>
              <a:rPr lang="en-US" sz="2800" dirty="0">
                <a:solidFill>
                  <a:schemeClr val="tx1"/>
                </a:solidFill>
              </a:rPr>
              <a:t>Tribal Water Center</a:t>
            </a:r>
          </a:p>
          <a:p>
            <a:pPr>
              <a:spcBef>
                <a:spcPts val="0"/>
              </a:spcBef>
            </a:pPr>
            <a:r>
              <a:rPr lang="en-US" sz="2800" dirty="0" smtClean="0">
                <a:solidFill>
                  <a:schemeClr val="tx1"/>
                </a:solidFill>
              </a:rPr>
              <a:t>Troy Ritter, Director</a:t>
            </a:r>
          </a:p>
          <a:p>
            <a:pPr>
              <a:spcBef>
                <a:spcPts val="0"/>
              </a:spcBef>
            </a:pPr>
            <a:r>
              <a:rPr lang="en-US" sz="2800" dirty="0" smtClean="0">
                <a:solidFill>
                  <a:schemeClr val="tx1"/>
                </a:solidFill>
              </a:rPr>
              <a:t>Chris Dankmeyer, Program Specialist </a:t>
            </a:r>
          </a:p>
          <a:p>
            <a:endParaRPr lang="en-US" sz="1300" dirty="0" smtClean="0">
              <a:solidFill>
                <a:schemeClr val="tx1"/>
              </a:solidFill>
            </a:endParaRPr>
          </a:p>
          <a:p>
            <a:endParaRPr lang="en-US" sz="1300" dirty="0" smtClean="0">
              <a:solidFill>
                <a:schemeClr val="tx1"/>
              </a:solidFill>
            </a:endParaRPr>
          </a:p>
          <a:p>
            <a:r>
              <a:rPr lang="en-US" sz="1600" dirty="0" smtClean="0">
                <a:solidFill>
                  <a:schemeClr val="tx1"/>
                </a:solidFill>
              </a:rPr>
              <a:t>4th </a:t>
            </a:r>
            <a:r>
              <a:rPr lang="en-US" sz="1600" dirty="0">
                <a:solidFill>
                  <a:schemeClr val="tx1"/>
                </a:solidFill>
              </a:rPr>
              <a:t>Annual Water and Sanitation Innovations for the Arctic</a:t>
            </a:r>
          </a:p>
          <a:p>
            <a:r>
              <a:rPr lang="en-US" sz="1600" dirty="0">
                <a:solidFill>
                  <a:schemeClr val="tx1"/>
                </a:solidFill>
              </a:rPr>
              <a:t>Thursday, January 30th, </a:t>
            </a:r>
            <a:r>
              <a:rPr lang="en-US" sz="1600" dirty="0" smtClean="0">
                <a:solidFill>
                  <a:schemeClr val="tx1"/>
                </a:solidFill>
              </a:rPr>
              <a:t>2014</a:t>
            </a:r>
            <a:endParaRPr lang="en-US" sz="1600" dirty="0">
              <a:solidFill>
                <a:schemeClr val="tx1"/>
              </a:solidFill>
            </a:endParaRPr>
          </a:p>
          <a:p>
            <a:endParaRPr lang="en-US" dirty="0">
              <a:solidFill>
                <a:schemeClr val="tx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545" y="2819400"/>
            <a:ext cx="2523306"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809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O&amp;M Housekeeping Guidance</a:t>
            </a:r>
            <a:endParaRPr lang="en-US" dirty="0"/>
          </a:p>
        </p:txBody>
      </p:sp>
      <p:sp>
        <p:nvSpPr>
          <p:cNvPr id="3" name="Content Placeholder 2"/>
          <p:cNvSpPr>
            <a:spLocks noGrp="1"/>
          </p:cNvSpPr>
          <p:nvPr>
            <p:ph idx="1"/>
          </p:nvPr>
        </p:nvSpPr>
        <p:spPr/>
        <p:txBody>
          <a:bodyPr/>
          <a:lstStyle/>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192" y="1633606"/>
            <a:ext cx="5477904" cy="376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427" y="1633606"/>
            <a:ext cx="6933434" cy="403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8556" y="-11723"/>
            <a:ext cx="6353175" cy="679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22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fade">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Knowledge Gaps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9178099"/>
              </p:ext>
            </p:extLst>
          </p:nvPr>
        </p:nvGraphicFramePr>
        <p:xfrm>
          <a:off x="457200" y="1981200"/>
          <a:ext cx="8229600" cy="3571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dirty="0" smtClean="0"/>
                        <a:t>What we</a:t>
                      </a:r>
                      <a:r>
                        <a:rPr lang="en-US" baseline="0" dirty="0" smtClean="0"/>
                        <a:t> know</a:t>
                      </a:r>
                      <a:endParaRPr lang="en-US" dirty="0"/>
                    </a:p>
                  </a:txBody>
                  <a:tcPr/>
                </a:tc>
                <a:tc>
                  <a:txBody>
                    <a:bodyPr/>
                    <a:lstStyle/>
                    <a:p>
                      <a:pPr algn="ctr"/>
                      <a:r>
                        <a:rPr lang="en-US" dirty="0" smtClean="0"/>
                        <a:t>What we don’t know</a:t>
                      </a:r>
                      <a:endParaRPr lang="en-US" dirty="0"/>
                    </a:p>
                  </a:txBody>
                  <a:tcPr/>
                </a:tc>
                <a:tc>
                  <a:txBody>
                    <a:bodyPr/>
                    <a:lstStyle/>
                    <a:p>
                      <a:pPr algn="ctr"/>
                      <a:r>
                        <a:rPr lang="en-US" dirty="0" smtClean="0"/>
                        <a:t>Gap</a:t>
                      </a:r>
                      <a:endParaRPr lang="en-US" dirty="0"/>
                    </a:p>
                  </a:txBody>
                  <a:tcPr/>
                </a:tc>
              </a:tr>
              <a:tr h="370840">
                <a:tc>
                  <a:txBody>
                    <a:bodyPr/>
                    <a:lstStyle/>
                    <a:p>
                      <a:r>
                        <a:rPr lang="en-US" sz="1600" dirty="0" smtClean="0"/>
                        <a:t>Washeterias</a:t>
                      </a:r>
                      <a:r>
                        <a:rPr lang="en-US" sz="1600" baseline="0" dirty="0" smtClean="0"/>
                        <a:t> present an environment suitable for pathogen transmission</a:t>
                      </a:r>
                      <a:endParaRPr lang="en-US" sz="1600" dirty="0"/>
                    </a:p>
                  </a:txBody>
                  <a:tcPr/>
                </a:tc>
                <a:tc>
                  <a:txBody>
                    <a:bodyPr/>
                    <a:lstStyle/>
                    <a:p>
                      <a:r>
                        <a:rPr lang="en-US" sz="1600" dirty="0" smtClean="0"/>
                        <a:t>What pathogens are </a:t>
                      </a:r>
                      <a:r>
                        <a:rPr lang="en-US" sz="1600" baseline="0" dirty="0" smtClean="0"/>
                        <a:t>in Alaska’s washeterias? In what quantities?</a:t>
                      </a:r>
                      <a:endParaRPr lang="en-US" sz="1600" dirty="0"/>
                    </a:p>
                  </a:txBody>
                  <a:tcPr/>
                </a:tc>
                <a:tc>
                  <a:txBody>
                    <a:bodyPr/>
                    <a:lstStyle/>
                    <a:p>
                      <a:r>
                        <a:rPr lang="en-US" sz="1600" dirty="0" smtClean="0"/>
                        <a:t>Environmental Sampling</a:t>
                      </a:r>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There are a myriad</a:t>
                      </a:r>
                      <a:r>
                        <a:rPr lang="en-US" sz="1600" baseline="0" dirty="0" smtClean="0"/>
                        <a:t> of cleaning/ disinfecting protocols and research articles (4000+)</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What’s most appropriate for </a:t>
                      </a:r>
                      <a:r>
                        <a:rPr lang="en-US" sz="1600" baseline="0" dirty="0" err="1" smtClean="0"/>
                        <a:t>washeterias</a:t>
                      </a:r>
                      <a:r>
                        <a:rPr lang="en-US" sz="1600" baseline="0" dirty="0" smtClean="0"/>
                        <a:t> in Alaska</a:t>
                      </a:r>
                      <a:r>
                        <a:rPr lang="en-US" sz="1600" dirty="0" smtClean="0"/>
                        <a:t>?</a:t>
                      </a:r>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Washeteria</a:t>
                      </a:r>
                      <a:r>
                        <a:rPr lang="en-US" sz="1600" dirty="0" smtClean="0"/>
                        <a:t>  housekeeping best practices</a:t>
                      </a:r>
                    </a:p>
                    <a:p>
                      <a:endParaRPr lang="en-US" sz="16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Washeteria O&amp;M Manuals provide</a:t>
                      </a:r>
                      <a:r>
                        <a:rPr lang="en-US" sz="1600" baseline="0" dirty="0" smtClean="0"/>
                        <a:t> general housekeeping  recommendations</a:t>
                      </a:r>
                      <a:endParaRPr lang="en-US" sz="1600" dirty="0" smtClean="0"/>
                    </a:p>
                    <a:p>
                      <a:endParaRPr lang="en-US" sz="1600" dirty="0"/>
                    </a:p>
                  </a:txBody>
                  <a:tcPr/>
                </a:tc>
                <a:tc>
                  <a:txBody>
                    <a:bodyPr/>
                    <a:lstStyle/>
                    <a:p>
                      <a:r>
                        <a:rPr lang="en-US" sz="1600" dirty="0" smtClean="0"/>
                        <a:t>What’s actually being done? What frequency? Is it</a:t>
                      </a:r>
                      <a:r>
                        <a:rPr lang="en-US" sz="1600" baseline="0" dirty="0" smtClean="0"/>
                        <a:t> effective?</a:t>
                      </a:r>
                      <a:endParaRPr lang="en-US" sz="1600" dirty="0" smtClean="0"/>
                    </a:p>
                    <a:p>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Behavior</a:t>
                      </a:r>
                    </a:p>
                    <a:p>
                      <a:endParaRPr lang="en-US" sz="1600" dirty="0"/>
                    </a:p>
                  </a:txBody>
                  <a:tcPr/>
                </a:tc>
              </a:tr>
            </a:tbl>
          </a:graphicData>
        </a:graphic>
      </p:graphicFrame>
    </p:spTree>
    <p:extLst>
      <p:ext uri="{BB962C8B-B14F-4D97-AF65-F5344CB8AC3E}">
        <p14:creationId xmlns:p14="http://schemas.microsoft.com/office/powerpoint/2010/main" val="6165061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Maximizing Health Through Behaviors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1219901"/>
              </p:ext>
            </p:extLst>
          </p:nvPr>
        </p:nvGraphicFramePr>
        <p:xfrm>
          <a:off x="0" y="1600200"/>
          <a:ext cx="9144000"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60340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cddankmeyer\AppData\Local\Microsoft\Windows\Temporary Internet Files\Content.Outlook\XA7MWG87\Washeter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6688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098" name="Picture 2" descr="C:\Users\cddankmeyer\AppData\Local\Microsoft\Windows\Temporary Internet Files\Content.Outlook\XA7MWG87\Crimson Lounge.jpg"/>
          <p:cNvPicPr>
            <a:picLocks noChangeAspect="1" noChangeArrowheads="1"/>
          </p:cNvPicPr>
          <p:nvPr/>
        </p:nvPicPr>
        <p:blipFill rotWithShape="1">
          <a:blip r:embed="rId2">
            <a:extLst>
              <a:ext uri="{28A0092B-C50C-407E-A947-70E740481C1C}">
                <a14:useLocalDpi xmlns:a14="http://schemas.microsoft.com/office/drawing/2010/main" val="0"/>
              </a:ext>
            </a:extLst>
          </a:blip>
          <a:srcRect l="12097" t="2884" r="5969" b="12551"/>
          <a:stretch/>
        </p:blipFill>
        <p:spPr bwMode="auto">
          <a:xfrm>
            <a:off x="0" y="0"/>
            <a:ext cx="92290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12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858000" cy="3907020"/>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54041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00200"/>
          </a:xfrm>
        </p:spPr>
        <p:txBody>
          <a:bodyPr>
            <a:normAutofit/>
          </a:bodyPr>
          <a:lstStyle/>
          <a:p>
            <a:r>
              <a:rPr lang="en-US" dirty="0" smtClean="0"/>
              <a:t>2 Characteristics of the Ideal Washeteria</a:t>
            </a:r>
            <a:endParaRPr lang="en-US" dirty="0"/>
          </a:p>
        </p:txBody>
      </p:sp>
      <p:sp>
        <p:nvSpPr>
          <p:cNvPr id="3" name="Content Placeholder 2"/>
          <p:cNvSpPr>
            <a:spLocks noGrp="1"/>
          </p:cNvSpPr>
          <p:nvPr>
            <p:ph idx="1"/>
          </p:nvPr>
        </p:nvSpPr>
        <p:spPr>
          <a:xfrm>
            <a:off x="457200" y="1981201"/>
            <a:ext cx="8229600" cy="4114800"/>
          </a:xfrm>
        </p:spPr>
        <p:txBody>
          <a:bodyPr>
            <a:normAutofit/>
          </a:bodyPr>
          <a:lstStyle/>
          <a:p>
            <a:pPr marL="0" indent="0">
              <a:buNone/>
            </a:pPr>
            <a:endParaRPr lang="en-US" dirty="0" smtClean="0">
              <a:solidFill>
                <a:schemeClr val="tx1"/>
              </a:solidFill>
            </a:endParaRPr>
          </a:p>
          <a:p>
            <a:pPr marL="514350" indent="-514350">
              <a:buFont typeface="+mj-lt"/>
              <a:buAutoNum type="arabicPeriod"/>
            </a:pPr>
            <a:r>
              <a:rPr lang="en-US" dirty="0" smtClean="0">
                <a:solidFill>
                  <a:schemeClr val="tx1"/>
                </a:solidFill>
              </a:rPr>
              <a:t>Facilitates and encourages consumers to practice the six model healthy </a:t>
            </a:r>
            <a:r>
              <a:rPr lang="en-US" dirty="0">
                <a:solidFill>
                  <a:schemeClr val="tx1"/>
                </a:solidFill>
              </a:rPr>
              <a:t>water-use </a:t>
            </a:r>
            <a:r>
              <a:rPr lang="en-US" dirty="0" smtClean="0">
                <a:solidFill>
                  <a:schemeClr val="tx1"/>
                </a:solidFill>
              </a:rPr>
              <a:t>behaviors</a:t>
            </a:r>
          </a:p>
          <a:p>
            <a:pPr marL="514350" indent="-514350">
              <a:buFont typeface="+mj-lt"/>
              <a:buAutoNum type="arabicPeriod"/>
            </a:pPr>
            <a:endParaRPr lang="en-US" dirty="0">
              <a:solidFill>
                <a:schemeClr val="tx1"/>
              </a:solidFill>
            </a:endParaRPr>
          </a:p>
          <a:p>
            <a:pPr marL="514350" indent="-514350">
              <a:buFont typeface="+mj-lt"/>
              <a:buAutoNum type="arabicPeriod"/>
            </a:pPr>
            <a:r>
              <a:rPr lang="en-US" dirty="0" smtClean="0">
                <a:solidFill>
                  <a:schemeClr val="tx1"/>
                </a:solidFill>
              </a:rPr>
              <a:t>Limits opportunity for washeteria-acquired infections (nosocomial)</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3282880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71800"/>
            <a:ext cx="8229600" cy="1600200"/>
          </a:xfrm>
        </p:spPr>
        <p:txBody>
          <a:bodyPr/>
          <a:lstStyle/>
          <a:p>
            <a:r>
              <a:rPr lang="en-US" dirty="0" smtClean="0"/>
              <a:t>#1</a:t>
            </a:r>
            <a:br>
              <a:rPr lang="en-US" dirty="0" smtClean="0"/>
            </a:br>
            <a:r>
              <a:rPr lang="en-US" dirty="0"/>
              <a:t/>
            </a:r>
            <a:br>
              <a:rPr lang="en-US" dirty="0"/>
            </a:br>
            <a:r>
              <a:rPr lang="en-US" dirty="0" smtClean="0"/>
              <a:t>The </a:t>
            </a:r>
            <a:r>
              <a:rPr lang="en-US" dirty="0"/>
              <a:t>Six Model </a:t>
            </a:r>
            <a:r>
              <a:rPr lang="en-US" dirty="0" smtClean="0"/>
              <a:t>Healthy Water-Use Behaviors </a:t>
            </a:r>
            <a:endParaRPr lang="en-US" dirty="0"/>
          </a:p>
        </p:txBody>
      </p:sp>
    </p:spTree>
    <p:extLst>
      <p:ext uri="{BB962C8B-B14F-4D97-AF65-F5344CB8AC3E}">
        <p14:creationId xmlns:p14="http://schemas.microsoft.com/office/powerpoint/2010/main" val="2792346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dirty="0" smtClean="0"/>
              <a:t>The Six Model Water-Use Behaviors*</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3966821506"/>
              </p:ext>
            </p:extLst>
          </p:nvPr>
        </p:nvGraphicFramePr>
        <p:xfrm>
          <a:off x="914400" y="1600200"/>
          <a:ext cx="7162800" cy="4280775"/>
        </p:xfrm>
        <a:graphic>
          <a:graphicData uri="http://schemas.openxmlformats.org/drawingml/2006/table">
            <a:tbl>
              <a:tblPr firstRow="1" firstCol="1" bandRow="1">
                <a:tableStyleId>{5C22544A-7EE6-4342-B048-85BDC9FD1C3A}</a:tableStyleId>
              </a:tblPr>
              <a:tblGrid>
                <a:gridCol w="2209800"/>
                <a:gridCol w="1752600"/>
                <a:gridCol w="1371600"/>
                <a:gridCol w="1828800"/>
              </a:tblGrid>
              <a:tr h="533400">
                <a:tc>
                  <a:txBody>
                    <a:bodyPr/>
                    <a:lstStyle/>
                    <a:p>
                      <a:pPr marL="0" marR="0" algn="ctr">
                        <a:lnSpc>
                          <a:spcPct val="115000"/>
                        </a:lnSpc>
                        <a:spcBef>
                          <a:spcPts val="0"/>
                        </a:spcBef>
                        <a:spcAft>
                          <a:spcPts val="0"/>
                        </a:spcAft>
                      </a:pPr>
                      <a:r>
                        <a:rPr lang="en-US" sz="2000" dirty="0" smtClean="0">
                          <a:effectLst/>
                        </a:rPr>
                        <a:t>Model Behavior</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Respiratory</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Skin</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dirty="0">
                          <a:effectLst/>
                        </a:rPr>
                        <a:t>Diarrhea</a:t>
                      </a:r>
                      <a:endParaRPr lang="en-US" sz="2000" dirty="0">
                        <a:effectLst/>
                        <a:latin typeface="Calibri"/>
                        <a:ea typeface="Calibri"/>
                        <a:cs typeface="Times New Roman"/>
                      </a:endParaRPr>
                    </a:p>
                  </a:txBody>
                  <a:tcPr marL="68580" marR="68580" marT="0" marB="0"/>
                </a:tc>
              </a:tr>
              <a:tr h="424501">
                <a:tc>
                  <a:txBody>
                    <a:bodyPr/>
                    <a:lstStyle/>
                    <a:p>
                      <a:pPr marL="0" marR="0">
                        <a:lnSpc>
                          <a:spcPct val="115000"/>
                        </a:lnSpc>
                        <a:spcBef>
                          <a:spcPts val="0"/>
                        </a:spcBef>
                        <a:spcAft>
                          <a:spcPts val="0"/>
                        </a:spcAft>
                      </a:pPr>
                      <a:r>
                        <a:rPr lang="en-US" sz="2000" dirty="0" err="1">
                          <a:effectLst/>
                        </a:rPr>
                        <a:t>Handwashing</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r>
              <a:tr h="424501">
                <a:tc>
                  <a:txBody>
                    <a:bodyPr/>
                    <a:lstStyle/>
                    <a:p>
                      <a:pPr marL="0" marR="0">
                        <a:lnSpc>
                          <a:spcPct val="115000"/>
                        </a:lnSpc>
                        <a:spcBef>
                          <a:spcPts val="0"/>
                        </a:spcBef>
                        <a:spcAft>
                          <a:spcPts val="0"/>
                        </a:spcAft>
                      </a:pPr>
                      <a:r>
                        <a:rPr lang="en-US" sz="2000" dirty="0">
                          <a:effectLst/>
                        </a:rPr>
                        <a:t>Bathing</a:t>
                      </a:r>
                      <a:endParaRPr lang="en-US" sz="20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r>
              <a:tr h="824624">
                <a:tc>
                  <a:txBody>
                    <a:bodyPr/>
                    <a:lstStyle/>
                    <a:p>
                      <a:pPr marL="0" marR="0">
                        <a:lnSpc>
                          <a:spcPct val="115000"/>
                        </a:lnSpc>
                        <a:spcBef>
                          <a:spcPts val="0"/>
                        </a:spcBef>
                        <a:spcAft>
                          <a:spcPts val="0"/>
                        </a:spcAft>
                      </a:pPr>
                      <a:r>
                        <a:rPr lang="en-US" sz="2000">
                          <a:effectLst/>
                        </a:rPr>
                        <a:t>Household Cleaning</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r>
              <a:tr h="424501">
                <a:tc>
                  <a:txBody>
                    <a:bodyPr/>
                    <a:lstStyle/>
                    <a:p>
                      <a:pPr marL="0" marR="0">
                        <a:lnSpc>
                          <a:spcPct val="115000"/>
                        </a:lnSpc>
                        <a:spcBef>
                          <a:spcPts val="0"/>
                        </a:spcBef>
                        <a:spcAft>
                          <a:spcPts val="0"/>
                        </a:spcAft>
                      </a:pPr>
                      <a:r>
                        <a:rPr lang="en-US" sz="2000">
                          <a:effectLst/>
                        </a:rPr>
                        <a:t>Laundry</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x</a:t>
                      </a:r>
                      <a:endParaRPr lang="en-US" sz="2400" b="1">
                        <a:effectLst/>
                        <a:latin typeface="Calibri"/>
                        <a:ea typeface="Calibri"/>
                        <a:cs typeface="Times New Roman"/>
                      </a:endParaRPr>
                    </a:p>
                  </a:txBody>
                  <a:tcPr marL="68580" marR="68580" marT="0" marB="0"/>
                </a:tc>
              </a:tr>
              <a:tr h="824624">
                <a:tc>
                  <a:txBody>
                    <a:bodyPr/>
                    <a:lstStyle/>
                    <a:p>
                      <a:pPr marL="0" marR="0">
                        <a:lnSpc>
                          <a:spcPct val="115000"/>
                        </a:lnSpc>
                        <a:spcBef>
                          <a:spcPts val="0"/>
                        </a:spcBef>
                        <a:spcAft>
                          <a:spcPts val="0"/>
                        </a:spcAft>
                      </a:pPr>
                      <a:r>
                        <a:rPr lang="en-US" sz="2000">
                          <a:effectLst/>
                        </a:rPr>
                        <a:t>Drinking Treated Water</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r>
              <a:tr h="824624">
                <a:tc>
                  <a:txBody>
                    <a:bodyPr/>
                    <a:lstStyle/>
                    <a:p>
                      <a:pPr marL="0" marR="0">
                        <a:lnSpc>
                          <a:spcPct val="115000"/>
                        </a:lnSpc>
                        <a:spcBef>
                          <a:spcPts val="0"/>
                        </a:spcBef>
                        <a:spcAft>
                          <a:spcPts val="0"/>
                        </a:spcAft>
                      </a:pPr>
                      <a:r>
                        <a:rPr lang="en-US" sz="2000">
                          <a:effectLst/>
                        </a:rPr>
                        <a:t>Sewage Disposal</a:t>
                      </a:r>
                      <a:endParaRPr lang="en-US" sz="20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 </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x</a:t>
                      </a:r>
                      <a:endParaRPr lang="en-US" sz="2400" b="1" dirty="0">
                        <a:effectLst/>
                        <a:latin typeface="Calibri"/>
                        <a:ea typeface="Calibri"/>
                        <a:cs typeface="Times New Roman"/>
                      </a:endParaRPr>
                    </a:p>
                  </a:txBody>
                  <a:tcPr marL="68580" marR="68580" marT="0" marB="0"/>
                </a:tc>
              </a:tr>
            </a:tbl>
          </a:graphicData>
        </a:graphic>
      </p:graphicFrame>
      <p:sp>
        <p:nvSpPr>
          <p:cNvPr id="6" name="TextBox 5"/>
          <p:cNvSpPr txBox="1"/>
          <p:nvPr/>
        </p:nvSpPr>
        <p:spPr>
          <a:xfrm>
            <a:off x="1219200" y="6183868"/>
            <a:ext cx="6629400" cy="369332"/>
          </a:xfrm>
          <a:prstGeom prst="rect">
            <a:avLst/>
          </a:prstGeom>
          <a:noFill/>
        </p:spPr>
        <p:txBody>
          <a:bodyPr wrap="square" rtlCol="0">
            <a:spAutoFit/>
          </a:bodyPr>
          <a:lstStyle/>
          <a:p>
            <a:r>
              <a:rPr lang="en-US" dirty="0" smtClean="0"/>
              <a:t>*Supporting literature for this table is available upon request</a:t>
            </a:r>
            <a:endParaRPr lang="en-US" dirty="0"/>
          </a:p>
        </p:txBody>
      </p:sp>
    </p:spTree>
    <p:extLst>
      <p:ext uri="{BB962C8B-B14F-4D97-AF65-F5344CB8AC3E}">
        <p14:creationId xmlns:p14="http://schemas.microsoft.com/office/powerpoint/2010/main" val="4086583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4419600"/>
          </a:xfrm>
        </p:spPr>
        <p:txBody>
          <a:bodyPr/>
          <a:lstStyle/>
          <a:p>
            <a:r>
              <a:rPr lang="en-US" dirty="0" smtClean="0"/>
              <a:t>#2 </a:t>
            </a:r>
            <a:br>
              <a:rPr lang="en-US" dirty="0" smtClean="0"/>
            </a:br>
            <a:r>
              <a:rPr lang="en-US" dirty="0" smtClean="0"/>
              <a:t/>
            </a:r>
            <a:br>
              <a:rPr lang="en-US" dirty="0" smtClean="0"/>
            </a:br>
            <a:r>
              <a:rPr lang="en-US" dirty="0" smtClean="0"/>
              <a:t>Limit </a:t>
            </a:r>
            <a:r>
              <a:rPr lang="en-US" dirty="0"/>
              <a:t>opportunity for </a:t>
            </a:r>
            <a:r>
              <a:rPr lang="en-US" dirty="0" smtClean="0"/>
              <a:t>washeteria-acquired infections</a:t>
            </a:r>
            <a:endParaRPr lang="en-US" dirty="0"/>
          </a:p>
        </p:txBody>
      </p:sp>
    </p:spTree>
    <p:extLst>
      <p:ext uri="{BB962C8B-B14F-4D97-AF65-F5344CB8AC3E}">
        <p14:creationId xmlns:p14="http://schemas.microsoft.com/office/powerpoint/2010/main" val="211099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5181600"/>
            <a:ext cx="8229600" cy="944563"/>
          </a:xfrm>
        </p:spPr>
        <p:txBody>
          <a:bodyPr>
            <a:normAutofit/>
          </a:bodyPr>
          <a:lstStyle/>
          <a:p>
            <a:pPr marL="0" indent="0">
              <a:buNone/>
            </a:pPr>
            <a:r>
              <a:rPr lang="en-US" sz="1800" dirty="0">
                <a:solidFill>
                  <a:schemeClr val="tx1"/>
                </a:solidFill>
              </a:rPr>
              <a:t>Thomas, T. K., et al. (2013). "</a:t>
            </a:r>
            <a:r>
              <a:rPr lang="en-US" sz="1800" dirty="0" err="1">
                <a:solidFill>
                  <a:schemeClr val="tx1"/>
                </a:solidFill>
              </a:rPr>
              <a:t>Washeteria</a:t>
            </a:r>
            <a:r>
              <a:rPr lang="en-US" sz="1800" dirty="0">
                <a:solidFill>
                  <a:schemeClr val="tx1"/>
                </a:solidFill>
              </a:rPr>
              <a:t> closures, infectious disease and community health in rural Alaska: a review of clinical data in </a:t>
            </a:r>
            <a:r>
              <a:rPr lang="en-US" sz="1800" dirty="0" err="1">
                <a:solidFill>
                  <a:schemeClr val="tx1"/>
                </a:solidFill>
              </a:rPr>
              <a:t>Kivalina</a:t>
            </a:r>
            <a:r>
              <a:rPr lang="en-US" sz="1800" dirty="0">
                <a:solidFill>
                  <a:schemeClr val="tx1"/>
                </a:solidFill>
              </a:rPr>
              <a:t>, Alaska." </a:t>
            </a:r>
            <a:r>
              <a:rPr lang="en-US" sz="1800" dirty="0" err="1">
                <a:solidFill>
                  <a:schemeClr val="tx1"/>
                </a:solidFill>
              </a:rPr>
              <a:t>Int</a:t>
            </a:r>
            <a:r>
              <a:rPr lang="en-US" sz="1800" dirty="0">
                <a:solidFill>
                  <a:schemeClr val="tx1"/>
                </a:solidFill>
              </a:rPr>
              <a:t> J Circumpolar Health 72.</a:t>
            </a:r>
          </a:p>
          <a:p>
            <a:endParaRPr lang="en-US" sz="1800" dirty="0">
              <a:solidFill>
                <a:schemeClr val="tx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1000"/>
            <a:ext cx="5943600" cy="4655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0222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dirty="0" smtClean="0"/>
              <a:t>Data Sources</a:t>
            </a:r>
            <a:endParaRPr lang="en-US" dirty="0"/>
          </a:p>
        </p:txBody>
      </p:sp>
      <p:sp>
        <p:nvSpPr>
          <p:cNvPr id="3" name="Content Placeholder 2"/>
          <p:cNvSpPr>
            <a:spLocks noGrp="1"/>
          </p:cNvSpPr>
          <p:nvPr>
            <p:ph idx="1"/>
          </p:nvPr>
        </p:nvSpPr>
        <p:spPr/>
        <p:txBody>
          <a:bodyPr/>
          <a:lstStyle/>
          <a:p>
            <a:r>
              <a:rPr lang="en-US" dirty="0" smtClean="0">
                <a:solidFill>
                  <a:schemeClr val="tx1"/>
                </a:solidFill>
              </a:rPr>
              <a:t>Anecdotal evidence gathered from ANTHC/DEHE field work</a:t>
            </a:r>
          </a:p>
          <a:p>
            <a:r>
              <a:rPr lang="en-US" dirty="0" smtClean="0">
                <a:solidFill>
                  <a:schemeClr val="tx1"/>
                </a:solidFill>
              </a:rPr>
              <a:t>Lit search supported by CDC </a:t>
            </a:r>
            <a:r>
              <a:rPr lang="en-US" dirty="0">
                <a:solidFill>
                  <a:schemeClr val="tx1"/>
                </a:solidFill>
              </a:rPr>
              <a:t>Public Health Library and Information </a:t>
            </a:r>
            <a:r>
              <a:rPr lang="en-US" dirty="0" smtClean="0">
                <a:solidFill>
                  <a:schemeClr val="tx1"/>
                </a:solidFill>
              </a:rPr>
              <a:t>Center</a:t>
            </a:r>
          </a:p>
          <a:p>
            <a:pPr lvl="1"/>
            <a:r>
              <a:rPr lang="en-US" dirty="0">
                <a:solidFill>
                  <a:schemeClr val="tx1"/>
                </a:solidFill>
              </a:rPr>
              <a:t>Database(s</a:t>
            </a:r>
            <a:r>
              <a:rPr lang="en-US" dirty="0" smtClean="0">
                <a:solidFill>
                  <a:schemeClr val="tx1"/>
                </a:solidFill>
              </a:rPr>
              <a:t>):MEDLINE, </a:t>
            </a:r>
            <a:r>
              <a:rPr lang="en-US" dirty="0">
                <a:solidFill>
                  <a:schemeClr val="tx1"/>
                </a:solidFill>
              </a:rPr>
              <a:t>EMBASE, and Global </a:t>
            </a:r>
            <a:r>
              <a:rPr lang="en-US" dirty="0" smtClean="0">
                <a:solidFill>
                  <a:schemeClr val="tx1"/>
                </a:solidFill>
              </a:rPr>
              <a:t>Health:1946 </a:t>
            </a:r>
            <a:r>
              <a:rPr lang="en-US" dirty="0">
                <a:solidFill>
                  <a:schemeClr val="tx1"/>
                </a:solidFill>
              </a:rPr>
              <a:t>to </a:t>
            </a:r>
            <a:r>
              <a:rPr lang="en-US" dirty="0" smtClean="0">
                <a:solidFill>
                  <a:schemeClr val="tx1"/>
                </a:solidFill>
              </a:rPr>
              <a:t>2012</a:t>
            </a:r>
          </a:p>
          <a:p>
            <a:pPr lvl="1"/>
            <a:r>
              <a:rPr lang="en-US" dirty="0" smtClean="0">
                <a:solidFill>
                  <a:schemeClr val="tx1"/>
                </a:solidFill>
              </a:rPr>
              <a:t>58 lines of criteria included in the search strategy</a:t>
            </a:r>
          </a:p>
          <a:p>
            <a:pPr lvl="1"/>
            <a:r>
              <a:rPr lang="en-US" dirty="0" smtClean="0">
                <a:solidFill>
                  <a:schemeClr val="tx1"/>
                </a:solidFill>
              </a:rPr>
              <a:t>4219 “hits” being reviewed and categorized (ongoing)</a:t>
            </a:r>
          </a:p>
          <a:p>
            <a:r>
              <a:rPr lang="en-US" dirty="0" smtClean="0">
                <a:solidFill>
                  <a:schemeClr val="tx1"/>
                </a:solidFill>
              </a:rPr>
              <a:t>Personal communications with subject matter experts</a:t>
            </a:r>
          </a:p>
          <a:p>
            <a:endParaRPr lang="en-US" dirty="0" smtClean="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7009194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lstStyle/>
          <a:p>
            <a:r>
              <a:rPr lang="en-US" dirty="0" smtClean="0"/>
              <a:t>The Suspects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7849946"/>
              </p:ext>
            </p:extLst>
          </p:nvPr>
        </p:nvGraphicFramePr>
        <p:xfrm>
          <a:off x="457200" y="1752600"/>
          <a:ext cx="8077200" cy="3134360"/>
        </p:xfrm>
        <a:graphic>
          <a:graphicData uri="http://schemas.openxmlformats.org/drawingml/2006/table">
            <a:tbl>
              <a:tblPr firstRow="1" bandRow="1">
                <a:tableStyleId>{5C22544A-7EE6-4342-B048-85BDC9FD1C3A}</a:tableStyleId>
              </a:tblPr>
              <a:tblGrid>
                <a:gridCol w="2971800"/>
                <a:gridCol w="2674398"/>
                <a:gridCol w="2431002"/>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Skin Infections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Respiratory</a:t>
                      </a:r>
                    </a:p>
                  </a:txBody>
                  <a:tcPr/>
                </a:tc>
                <a:tc>
                  <a:txBody>
                    <a:bodyPr/>
                    <a:lstStyle/>
                    <a:p>
                      <a:pPr algn="ctr"/>
                      <a:r>
                        <a:rPr lang="en-US" dirty="0" smtClean="0"/>
                        <a:t>Diarrhea</a:t>
                      </a:r>
                      <a:endParaRPr lang="en-US" dirty="0"/>
                    </a:p>
                  </a:txBody>
                  <a:tcPr/>
                </a:tc>
              </a:tr>
              <a:tr h="370840">
                <a:tc>
                  <a:txBody>
                    <a:bodyPr/>
                    <a:lstStyle/>
                    <a:p>
                      <a:r>
                        <a:rPr lang="en-US" b="1" dirty="0" smtClean="0"/>
                        <a:t>Staphylococcus spp.</a:t>
                      </a:r>
                      <a:endParaRPr lang="en-US" b="1" dirty="0"/>
                    </a:p>
                  </a:txBody>
                  <a:tcPr/>
                </a:tc>
                <a:tc>
                  <a:txBody>
                    <a:bodyPr/>
                    <a:lstStyle/>
                    <a:p>
                      <a:r>
                        <a:rPr lang="en-US" dirty="0" smtClean="0"/>
                        <a:t>Influenza</a:t>
                      </a:r>
                      <a:endParaRPr lang="en-US" dirty="0"/>
                    </a:p>
                  </a:txBody>
                  <a:tcPr/>
                </a:tc>
                <a:tc>
                  <a:txBody>
                    <a:bodyPr/>
                    <a:lstStyle/>
                    <a:p>
                      <a:r>
                        <a:rPr lang="en-US" dirty="0" err="1" smtClean="0"/>
                        <a:t>Norovirus</a:t>
                      </a:r>
                      <a:endParaRPr lang="en-US" dirty="0"/>
                    </a:p>
                  </a:txBody>
                  <a:tcPr/>
                </a:tc>
              </a:tr>
              <a:tr h="370840">
                <a:tc>
                  <a:txBody>
                    <a:bodyPr/>
                    <a:lstStyle/>
                    <a:p>
                      <a:r>
                        <a:rPr lang="en-US" dirty="0" smtClean="0"/>
                        <a:t>Group A Streptococcal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Streptococcus </a:t>
                      </a:r>
                      <a:r>
                        <a:rPr lang="en-US" dirty="0" err="1" smtClean="0"/>
                        <a:t>pneumoniae</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Clostridium </a:t>
                      </a:r>
                      <a:r>
                        <a:rPr lang="en-US" dirty="0" err="1" smtClean="0"/>
                        <a:t>difficile</a:t>
                      </a:r>
                      <a:r>
                        <a:rPr lang="en-US" dirty="0" smtClean="0"/>
                        <a:t>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Scabies,</a:t>
                      </a:r>
                      <a:r>
                        <a:rPr lang="en-US" baseline="0" dirty="0" smtClean="0"/>
                        <a:t> Lice, Bedbugs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Enterovirus</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Pseudomonas </a:t>
                      </a:r>
                      <a:r>
                        <a:rPr lang="en-US" dirty="0" err="1" smtClean="0"/>
                        <a:t>aeruginosa</a:t>
                      </a: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RSV</a:t>
                      </a:r>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Biofilms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Coronavirus</a:t>
                      </a:r>
                    </a:p>
                  </a:txBody>
                  <a:tcPr/>
                </a:tc>
                <a:tc>
                  <a:txBody>
                    <a:bodyPr/>
                    <a:lstStyle/>
                    <a:p>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Fungal</a:t>
                      </a:r>
                      <a:r>
                        <a:rPr lang="en-US" baseline="0" dirty="0" smtClean="0"/>
                        <a:t> Infections  (</a:t>
                      </a:r>
                      <a:r>
                        <a:rPr lang="en-US" baseline="0" dirty="0" err="1" smtClean="0"/>
                        <a:t>Tinea</a:t>
                      </a:r>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67010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dirty="0" smtClean="0"/>
              <a:t>Where are they?</a:t>
            </a:r>
            <a:endParaRPr lang="en-US"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85335"/>
            <a:ext cx="6789821" cy="3486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13338" y="4782065"/>
            <a:ext cx="6019800" cy="1477328"/>
          </a:xfrm>
          <a:prstGeom prst="rect">
            <a:avLst/>
          </a:prstGeom>
          <a:noFill/>
        </p:spPr>
        <p:txBody>
          <a:bodyPr wrap="square" rtlCol="0">
            <a:spAutoFit/>
          </a:bodyPr>
          <a:lstStyle/>
          <a:p>
            <a:pPr marL="285750" indent="-285750">
              <a:buFont typeface="Arial" pitchFamily="34" charset="0"/>
              <a:buChar char="•"/>
            </a:pPr>
            <a:r>
              <a:rPr lang="en-US" dirty="0" smtClean="0"/>
              <a:t>High traffic areas </a:t>
            </a:r>
          </a:p>
          <a:p>
            <a:pPr marL="285750" indent="-285750">
              <a:buFont typeface="Arial" pitchFamily="34" charset="0"/>
              <a:buChar char="•"/>
            </a:pPr>
            <a:r>
              <a:rPr lang="en-US" dirty="0" smtClean="0"/>
              <a:t>Commonly touched surfaces</a:t>
            </a:r>
          </a:p>
          <a:p>
            <a:pPr marL="285750" indent="-285750">
              <a:buFont typeface="Arial" pitchFamily="34" charset="0"/>
              <a:buChar char="•"/>
            </a:pPr>
            <a:r>
              <a:rPr lang="en-US" dirty="0" smtClean="0"/>
              <a:t>Equipment contamination</a:t>
            </a:r>
          </a:p>
          <a:p>
            <a:pPr marL="285750" indent="-285750">
              <a:buFont typeface="Arial" pitchFamily="34" charset="0"/>
              <a:buChar char="•"/>
            </a:pPr>
            <a:r>
              <a:rPr lang="en-US" dirty="0" smtClean="0"/>
              <a:t>General </a:t>
            </a:r>
            <a:r>
              <a:rPr lang="en-US" dirty="0" err="1" smtClean="0"/>
              <a:t>cleanability</a:t>
            </a:r>
            <a:endParaRPr lang="en-US" dirty="0" smtClean="0"/>
          </a:p>
          <a:p>
            <a:pPr marL="285750" indent="-285750">
              <a:buFont typeface="Arial" pitchFamily="34" charset="0"/>
              <a:buChar char="•"/>
            </a:pPr>
            <a:r>
              <a:rPr lang="en-US" dirty="0" smtClean="0"/>
              <a:t>Fomites, fomites, fomites</a:t>
            </a:r>
          </a:p>
        </p:txBody>
      </p:sp>
    </p:spTree>
    <p:extLst>
      <p:ext uri="{BB962C8B-B14F-4D97-AF65-F5344CB8AC3E}">
        <p14:creationId xmlns:p14="http://schemas.microsoft.com/office/powerpoint/2010/main" val="20264984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1779</TotalTime>
  <Words>671</Words>
  <Application>Microsoft Office PowerPoint</Application>
  <PresentationFormat>On-screen Show (4:3)</PresentationFormat>
  <Paragraphs>115</Paragraphs>
  <Slides>15</Slides>
  <Notes>7</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Executive</vt:lpstr>
      <vt:lpstr>The Ideal Washeteria: How consumers, operators and utility managers work together to maximize healthy communities</vt:lpstr>
      <vt:lpstr>2 Characteristics of the Ideal Washeteria</vt:lpstr>
      <vt:lpstr>#1  The Six Model Healthy Water-Use Behaviors </vt:lpstr>
      <vt:lpstr>The Six Model Water-Use Behaviors*</vt:lpstr>
      <vt:lpstr>#2   Limit opportunity for washeteria-acquired infections</vt:lpstr>
      <vt:lpstr>PowerPoint Presentation</vt:lpstr>
      <vt:lpstr>Data Sources</vt:lpstr>
      <vt:lpstr>The Suspects</vt:lpstr>
      <vt:lpstr>Where are they?</vt:lpstr>
      <vt:lpstr>O&amp;M Housekeeping Guidance</vt:lpstr>
      <vt:lpstr>Some Knowledge Gaps</vt:lpstr>
      <vt:lpstr>Maximizing Health Through Behaviors</vt:lpstr>
      <vt:lpstr>PowerPoint Presentation</vt:lpstr>
      <vt:lpstr>PowerPoint Presentation</vt:lpstr>
      <vt:lpstr>Thank you</vt:lpstr>
    </vt:vector>
  </TitlesOfParts>
  <Company>ANTHC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Dankmeyer</dc:creator>
  <cp:lastModifiedBy>CDC User</cp:lastModifiedBy>
  <cp:revision>76</cp:revision>
  <cp:lastPrinted>2014-01-29T23:40:12Z</cp:lastPrinted>
  <dcterms:created xsi:type="dcterms:W3CDTF">2014-01-14T00:06:25Z</dcterms:created>
  <dcterms:modified xsi:type="dcterms:W3CDTF">2014-01-30T16:31:29Z</dcterms:modified>
</cp:coreProperties>
</file>