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60" r:id="rId1"/>
  </p:sldMasterIdLst>
  <p:notesMasterIdLst>
    <p:notesMasterId r:id="rId21"/>
  </p:notesMasterIdLst>
  <p:sldIdLst>
    <p:sldId id="256" r:id="rId2"/>
    <p:sldId id="257" r:id="rId3"/>
    <p:sldId id="258" r:id="rId4"/>
    <p:sldId id="268" r:id="rId5"/>
    <p:sldId id="270" r:id="rId6"/>
    <p:sldId id="271" r:id="rId7"/>
    <p:sldId id="272" r:id="rId8"/>
    <p:sldId id="259" r:id="rId9"/>
    <p:sldId id="274" r:id="rId10"/>
    <p:sldId id="273" r:id="rId11"/>
    <p:sldId id="281" r:id="rId12"/>
    <p:sldId id="282" r:id="rId13"/>
    <p:sldId id="283" r:id="rId14"/>
    <p:sldId id="276" r:id="rId15"/>
    <p:sldId id="261" r:id="rId16"/>
    <p:sldId id="278" r:id="rId17"/>
    <p:sldId id="279" r:id="rId18"/>
    <p:sldId id="280" r:id="rId19"/>
    <p:sldId id="267" r:id="rId2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77"/>
  </p:normalViewPr>
  <p:slideViewPr>
    <p:cSldViewPr showGuides="1">
      <p:cViewPr varScale="1">
        <p:scale>
          <a:sx n="210" d="100"/>
          <a:sy n="210" d="100"/>
        </p:scale>
        <p:origin x="240" y="176"/>
      </p:cViewPr>
      <p:guideLst>
        <p:guide orient="horz" pos="2160"/>
        <p:guide pos="2880"/>
      </p:guideLst>
    </p:cSldViewPr>
  </p:slideViewPr>
  <p:notesTextViewPr>
    <p:cViewPr>
      <p:scale>
        <a:sx n="1" d="1"/>
        <a:sy n="1" d="1"/>
      </p:scale>
      <p:origin x="0" y="0"/>
    </p:cViewPr>
  </p:notesTextViewPr>
  <p:notesViewPr>
    <p:cSldViewPr showGuides="1">
      <p:cViewPr>
        <p:scale>
          <a:sx n="100" d="100"/>
          <a:sy n="100" d="100"/>
        </p:scale>
        <p:origin x="-1512" y="106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dreitz\Documents\Energy\DEHE-_221686-v1-Energy_Audit_Retrofit_Table_v3.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latin typeface="Franklin Gothic Medium" pitchFamily="34" charset="0"/>
              </a:defRPr>
            </a:pPr>
            <a:r>
              <a:rPr lang="en-US">
                <a:latin typeface="Franklin Gothic Medium" pitchFamily="34" charset="0"/>
              </a:rPr>
              <a:t>Sum of Annual Savings of Implementing</a:t>
            </a:r>
          </a:p>
          <a:p>
            <a:pPr>
              <a:defRPr>
                <a:latin typeface="Franklin Gothic Medium" pitchFamily="34" charset="0"/>
              </a:defRPr>
            </a:pPr>
            <a:r>
              <a:rPr lang="en-US">
                <a:latin typeface="Franklin Gothic Medium" pitchFamily="34" charset="0"/>
              </a:rPr>
              <a:t>Energy</a:t>
            </a:r>
            <a:r>
              <a:rPr lang="en-US" baseline="0">
                <a:latin typeface="Franklin Gothic Medium" pitchFamily="34" charset="0"/>
              </a:rPr>
              <a:t> Conservation Measures</a:t>
            </a:r>
            <a:endParaRPr lang="en-US">
              <a:latin typeface="Franklin Gothic Medium" pitchFamily="34" charset="0"/>
            </a:endParaRPr>
          </a:p>
        </c:rich>
      </c:tx>
      <c:overlay val="0"/>
    </c:title>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1"/>
          <c:showSerName val="0"/>
          <c:showPercent val="1"/>
          <c:showBubbleSize val="0"/>
          <c:showLeaderLines val="0"/>
        </c:dLbls>
      </c:pie3DChart>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4C0092-CA61-3248-AC23-4782A1B1DD30}"/>
              </a:ext>
            </a:extLst>
          </p:cNvPr>
          <p:cNvSpPr>
            <a:spLocks noGrp="1"/>
          </p:cNvSpPr>
          <p:nvPr>
            <p:ph type="hdr" sz="quarter"/>
          </p:nvPr>
        </p:nvSpPr>
        <p:spPr>
          <a:xfrm>
            <a:off x="0" y="0"/>
            <a:ext cx="2971800" cy="465138"/>
          </a:xfrm>
          <a:prstGeom prst="rect">
            <a:avLst/>
          </a:prstGeom>
        </p:spPr>
        <p:txBody>
          <a:bodyPr vert="horz" lIns="92830" tIns="46415" rIns="92830" bIns="46415"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6C81E3EE-4BC5-3B4B-8472-4C67FF4201F1}"/>
              </a:ext>
            </a:extLst>
          </p:cNvPr>
          <p:cNvSpPr>
            <a:spLocks noGrp="1"/>
          </p:cNvSpPr>
          <p:nvPr>
            <p:ph type="dt" idx="1"/>
          </p:nvPr>
        </p:nvSpPr>
        <p:spPr>
          <a:xfrm>
            <a:off x="3884613" y="0"/>
            <a:ext cx="2971800" cy="465138"/>
          </a:xfrm>
          <a:prstGeom prst="rect">
            <a:avLst/>
          </a:prstGeom>
        </p:spPr>
        <p:txBody>
          <a:bodyPr vert="horz" wrap="square" lIns="92830" tIns="46415" rIns="92830" bIns="46415" numCol="1" anchor="t" anchorCtr="0" compatLnSpc="1">
            <a:prstTxWarp prst="textNoShape">
              <a:avLst/>
            </a:prstTxWarp>
          </a:bodyPr>
          <a:lstStyle>
            <a:lvl1pPr algn="r">
              <a:defRPr sz="1200"/>
            </a:lvl1pPr>
          </a:lstStyle>
          <a:p>
            <a:fld id="{A094ADD5-6415-C54F-B04E-854E5AE7A7F8}" type="datetimeFigureOut">
              <a:rPr lang="en-US" altLang="en-US"/>
              <a:pPr/>
              <a:t>10/26/20</a:t>
            </a:fld>
            <a:endParaRPr lang="en-US" altLang="en-US"/>
          </a:p>
        </p:txBody>
      </p:sp>
      <p:sp>
        <p:nvSpPr>
          <p:cNvPr id="4" name="Slide Image Placeholder 3">
            <a:extLst>
              <a:ext uri="{FF2B5EF4-FFF2-40B4-BE49-F238E27FC236}">
                <a16:creationId xmlns:a16="http://schemas.microsoft.com/office/drawing/2014/main" id="{E5BDE91D-8569-B54C-A5FA-BBCF0945172B}"/>
              </a:ext>
            </a:extLst>
          </p:cNvPr>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a:extLst>
              <a:ext uri="{FF2B5EF4-FFF2-40B4-BE49-F238E27FC236}">
                <a16:creationId xmlns:a16="http://schemas.microsoft.com/office/drawing/2014/main" id="{CCD60643-9945-604C-AF20-BCF4F71F63C6}"/>
              </a:ext>
            </a:extLst>
          </p:cNvPr>
          <p:cNvSpPr>
            <a:spLocks noGrp="1"/>
          </p:cNvSpPr>
          <p:nvPr>
            <p:ph type="body" sz="quarter" idx="3"/>
          </p:nvPr>
        </p:nvSpPr>
        <p:spPr>
          <a:xfrm>
            <a:off x="685800" y="4416425"/>
            <a:ext cx="5486400" cy="4183063"/>
          </a:xfrm>
          <a:prstGeom prst="rect">
            <a:avLst/>
          </a:prstGeom>
        </p:spPr>
        <p:txBody>
          <a:bodyPr vert="horz" lIns="92830" tIns="46415" rIns="92830" bIns="4641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E191B65-45F1-FA4B-B596-17DF491D148F}"/>
              </a:ext>
            </a:extLst>
          </p:cNvPr>
          <p:cNvSpPr>
            <a:spLocks noGrp="1"/>
          </p:cNvSpPr>
          <p:nvPr>
            <p:ph type="ftr" sz="quarter" idx="4"/>
          </p:nvPr>
        </p:nvSpPr>
        <p:spPr>
          <a:xfrm>
            <a:off x="0" y="8829675"/>
            <a:ext cx="2971800" cy="465138"/>
          </a:xfrm>
          <a:prstGeom prst="rect">
            <a:avLst/>
          </a:prstGeom>
        </p:spPr>
        <p:txBody>
          <a:bodyPr vert="horz" lIns="92830" tIns="46415" rIns="92830" bIns="46415"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0E33A80F-626F-4E43-A048-AAA9151EC831}"/>
              </a:ext>
            </a:extLst>
          </p:cNvPr>
          <p:cNvSpPr>
            <a:spLocks noGrp="1"/>
          </p:cNvSpPr>
          <p:nvPr>
            <p:ph type="sldNum" sz="quarter" idx="5"/>
          </p:nvPr>
        </p:nvSpPr>
        <p:spPr>
          <a:xfrm>
            <a:off x="3884613" y="8829675"/>
            <a:ext cx="2971800" cy="465138"/>
          </a:xfrm>
          <a:prstGeom prst="rect">
            <a:avLst/>
          </a:prstGeom>
        </p:spPr>
        <p:txBody>
          <a:bodyPr vert="horz" wrap="square" lIns="92830" tIns="46415" rIns="92830" bIns="46415" numCol="1" anchor="b" anchorCtr="0" compatLnSpc="1">
            <a:prstTxWarp prst="textNoShape">
              <a:avLst/>
            </a:prstTxWarp>
          </a:bodyPr>
          <a:lstStyle>
            <a:lvl1pPr algn="r">
              <a:defRPr sz="1200"/>
            </a:lvl1pPr>
          </a:lstStyle>
          <a:p>
            <a:fld id="{4A0C2811-D87A-CA45-895F-46E94A46170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A73559CB-5A12-D14F-B9CF-775CC40879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CE2233BA-AD77-244A-9443-7768225F43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Rural Alaska,  Energy and Health</a:t>
            </a:r>
          </a:p>
          <a:p>
            <a:pPr eaLnBrk="1" hangingPunct="1">
              <a:spcBef>
                <a:spcPct val="0"/>
              </a:spcBef>
            </a:pPr>
            <a:r>
              <a:rPr lang="en-US" altLang="en-US">
                <a:ea typeface="ＭＳ Ｐゴシック" panose="020B0600070205080204" pitchFamily="34" charset="-128"/>
              </a:rPr>
              <a:t>They are all interconnected which has been seen clearly, especially lately.	</a:t>
            </a:r>
          </a:p>
        </p:txBody>
      </p:sp>
      <p:sp>
        <p:nvSpPr>
          <p:cNvPr id="15363" name="Slide Number Placeholder 3">
            <a:extLst>
              <a:ext uri="{FF2B5EF4-FFF2-40B4-BE49-F238E27FC236}">
                <a16:creationId xmlns:a16="http://schemas.microsoft.com/office/drawing/2014/main" id="{C5B71AAD-3BA7-D948-B719-F4EB138B13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32B60611-821C-C24E-820F-89B6EB3854C1}" type="slidenum">
              <a:rPr lang="en-US" altLang="en-US" sz="1200"/>
              <a:pPr eaLnBrk="1" hangingPunct="1"/>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3E5C59A0-8236-454C-B21A-1C7581FA22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C13DAA21-CDB6-6A4E-88DD-4CAB074093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Audit findings by average per villages.  </a:t>
            </a:r>
          </a:p>
        </p:txBody>
      </p:sp>
      <p:sp>
        <p:nvSpPr>
          <p:cNvPr id="33795" name="Slide Number Placeholder 3">
            <a:extLst>
              <a:ext uri="{FF2B5EF4-FFF2-40B4-BE49-F238E27FC236}">
                <a16:creationId xmlns:a16="http://schemas.microsoft.com/office/drawing/2014/main" id="{18A0137F-0AE5-5648-8BAA-2995076478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CB02C2AB-F94C-FD41-ADCF-ACDEDBBE4573}" type="slidenum">
              <a:rPr lang="en-US" altLang="en-US" sz="1200"/>
              <a:pPr eaLnBrk="1" hangingPunct="1"/>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CC438A87-13A9-2342-A59E-38A6ED7479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D4C979D3-6EB7-EA41-8FAB-DEA98E7121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35843" name="Slide Number Placeholder 3">
            <a:extLst>
              <a:ext uri="{FF2B5EF4-FFF2-40B4-BE49-F238E27FC236}">
                <a16:creationId xmlns:a16="http://schemas.microsoft.com/office/drawing/2014/main" id="{3B693DE5-FE3C-6140-AD76-303ACE0B87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A53A2FFE-5001-3C46-8054-C9D3C931CF26}" type="slidenum">
              <a:rPr lang="en-US" altLang="en-US" sz="1200"/>
              <a:pPr eaLnBrk="1" hangingPunct="1"/>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3369929E-DEBC-D440-BEA9-4F9CA117E1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0AF78E80-4D73-5642-BBEC-3B66D768E3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37891" name="Slide Number Placeholder 3">
            <a:extLst>
              <a:ext uri="{FF2B5EF4-FFF2-40B4-BE49-F238E27FC236}">
                <a16:creationId xmlns:a16="http://schemas.microsoft.com/office/drawing/2014/main" id="{1D7D8A81-E6AC-BA4D-AF8B-6DADC9DEDD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1C7C607D-CEB5-0D48-96BA-2FFFB00A3A1C}" type="slidenum">
              <a:rPr lang="en-US" altLang="en-US" sz="1200"/>
              <a:pPr eaLnBrk="1" hangingPunct="1"/>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9806D52F-31E0-8645-9CA9-8F67DA9939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456B6B02-D84C-8C44-9373-F609B54E67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39939" name="Slide Number Placeholder 3">
            <a:extLst>
              <a:ext uri="{FF2B5EF4-FFF2-40B4-BE49-F238E27FC236}">
                <a16:creationId xmlns:a16="http://schemas.microsoft.com/office/drawing/2014/main" id="{59833F6A-7998-8C46-BFDA-682113414B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EFD08197-1D40-D945-9CE8-FBD999DDDDC0}" type="slidenum">
              <a:rPr lang="en-US" altLang="en-US" sz="1200"/>
              <a:pPr eaLnBrk="1" hangingPunct="1"/>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50EA6ADE-F5CF-3E4D-AC0B-80389F52FB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C21D59F8-6F93-4B4A-925B-83E6A41027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The findings were </a:t>
            </a:r>
            <a:r>
              <a:rPr lang="ja-JP" altLang="en-US">
                <a:ea typeface="ＭＳ Ｐゴシック" panose="020B0600070205080204" pitchFamily="34" charset="-128"/>
              </a:rPr>
              <a:t>“</a:t>
            </a:r>
            <a:r>
              <a:rPr lang="en-US" altLang="ja-JP">
                <a:ea typeface="ＭＳ Ｐゴシック" panose="020B0600070205080204" pitchFamily="34" charset="-128"/>
              </a:rPr>
              <a:t>categorized into these broad categories</a:t>
            </a:r>
            <a:r>
              <a:rPr lang="ja-JP" altLang="en-US">
                <a:ea typeface="ＭＳ Ｐゴシック" panose="020B0600070205080204" pitchFamily="34" charset="-128"/>
              </a:rPr>
              <a:t>”</a:t>
            </a:r>
            <a:r>
              <a:rPr lang="en-US" altLang="ja-JP">
                <a:ea typeface="ＭＳ Ｐゴシック" panose="020B0600070205080204" pitchFamily="34" charset="-128"/>
              </a:rPr>
              <a:t> and analyzed. </a:t>
            </a:r>
            <a:endParaRPr lang="en-US" altLang="en-US">
              <a:ea typeface="ＭＳ Ｐゴシック" panose="020B0600070205080204" pitchFamily="34" charset="-128"/>
            </a:endParaRPr>
          </a:p>
        </p:txBody>
      </p:sp>
      <p:sp>
        <p:nvSpPr>
          <p:cNvPr id="41987" name="Slide Number Placeholder 3">
            <a:extLst>
              <a:ext uri="{FF2B5EF4-FFF2-40B4-BE49-F238E27FC236}">
                <a16:creationId xmlns:a16="http://schemas.microsoft.com/office/drawing/2014/main" id="{7F36F241-1A14-EF48-8E53-1AE7E128B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8DDD4F69-A566-3344-809C-D23A37CA6473}" type="slidenum">
              <a:rPr lang="en-US" altLang="en-US" sz="1200"/>
              <a:pPr eaLnBrk="1" hangingPunct="1"/>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25B14AA4-168B-AB4A-9532-7D8300F3EB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B3EB40CF-F655-1748-822B-DB9083000E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So where were the savings found?</a:t>
            </a:r>
          </a:p>
          <a:p>
            <a:endParaRPr lang="en-US" altLang="en-US">
              <a:ea typeface="ＭＳ Ｐゴシック" panose="020B0600070205080204" pitchFamily="34" charset="-128"/>
            </a:endParaRPr>
          </a:p>
          <a:p>
            <a:r>
              <a:rPr lang="en-US" altLang="en-US">
                <a:ea typeface="ＭＳ Ｐゴシック" panose="020B0600070205080204" pitchFamily="34" charset="-128"/>
              </a:rPr>
              <a:t>As can be seen, minor projects and retrofits ( green area on the left)  is the largest followed by major projects.  As can be seen on the right chart, the cost for implementing minor projects is disproportionately low to the savings</a:t>
            </a:r>
            <a:r>
              <a:rPr lang="en-US" altLang="en-US" b="1">
                <a:ea typeface="ＭＳ Ｐゴシック" panose="020B0600070205080204" pitchFamily="34" charset="-128"/>
              </a:rPr>
              <a:t>.  Minor projects have the </a:t>
            </a:r>
            <a:r>
              <a:rPr lang="ja-JP" altLang="en-US" b="1">
                <a:ea typeface="ＭＳ Ｐゴシック" panose="020B0600070205080204" pitchFamily="34" charset="-128"/>
              </a:rPr>
              <a:t>“</a:t>
            </a:r>
            <a:r>
              <a:rPr lang="en-US" altLang="ja-JP" b="1">
                <a:ea typeface="ＭＳ Ｐゴシック" panose="020B0600070205080204" pitchFamily="34" charset="-128"/>
              </a:rPr>
              <a:t>biggest bang for the buck.</a:t>
            </a:r>
            <a:r>
              <a:rPr lang="ja-JP" altLang="en-US" b="1">
                <a:ea typeface="ＭＳ Ｐゴシック" panose="020B0600070205080204" pitchFamily="34" charset="-128"/>
              </a:rPr>
              <a:t>”</a:t>
            </a:r>
            <a:r>
              <a:rPr lang="en-US" altLang="ja-JP" b="1">
                <a:ea typeface="ＭＳ Ｐゴシック" panose="020B0600070205080204" pitchFamily="34" charset="-128"/>
              </a:rPr>
              <a:t>  </a:t>
            </a:r>
            <a:r>
              <a:rPr lang="en-US" altLang="ja-JP">
                <a:ea typeface="ＭＳ Ｐゴシック" panose="020B0600070205080204" pitchFamily="34" charset="-128"/>
              </a:rPr>
              <a:t>Large projects cost more, so they have a longer pay back.  </a:t>
            </a:r>
          </a:p>
          <a:p>
            <a:endParaRPr lang="en-US" altLang="en-US">
              <a:ea typeface="ＭＳ Ｐゴシック" panose="020B0600070205080204" pitchFamily="34" charset="-128"/>
            </a:endParaRPr>
          </a:p>
          <a:p>
            <a:r>
              <a:rPr lang="en-US" altLang="en-US">
                <a:ea typeface="ＭＳ Ｐゴシック" panose="020B0600070205080204" pitchFamily="34" charset="-128"/>
              </a:rPr>
              <a:t>For the most part, only the major projects are being implemented due to available funding of the SOA renewable energy fund.  </a:t>
            </a:r>
          </a:p>
          <a:p>
            <a:endParaRPr lang="en-US" altLang="en-US">
              <a:ea typeface="ＭＳ Ｐゴシック" panose="020B0600070205080204" pitchFamily="34" charset="-128"/>
            </a:endParaRPr>
          </a:p>
          <a:p>
            <a:r>
              <a:rPr lang="en-US" altLang="en-US">
                <a:ea typeface="ＭＳ Ｐゴシック" panose="020B0600070205080204" pitchFamily="34" charset="-128"/>
              </a:rPr>
              <a:t>However, look at the red sliver on the right.  Just basic operations changes, which cost very little, have fairly large return on the left.  </a:t>
            </a:r>
          </a:p>
          <a:p>
            <a:endParaRPr lang="en-US" altLang="en-US">
              <a:ea typeface="ＭＳ Ｐゴシック" panose="020B0600070205080204" pitchFamily="34" charset="-128"/>
            </a:endParaRPr>
          </a:p>
          <a:p>
            <a:r>
              <a:rPr lang="en-US" altLang="en-US">
                <a:ea typeface="ＭＳ Ｐゴシック" panose="020B0600070205080204" pitchFamily="34" charset="-128"/>
              </a:rPr>
              <a:t>Examples of different Project types:</a:t>
            </a:r>
          </a:p>
          <a:p>
            <a:r>
              <a:rPr lang="en-US" altLang="en-US" u="sng">
                <a:ea typeface="ＭＳ Ｐゴシック" panose="020B0600070205080204" pitchFamily="34" charset="-128"/>
              </a:rPr>
              <a:t>Minor</a:t>
            </a:r>
            <a:r>
              <a:rPr lang="en-US" altLang="en-US">
                <a:ea typeface="ＭＳ Ｐゴシック" panose="020B0600070205080204" pitchFamily="34" charset="-128"/>
              </a:rPr>
              <a:t>		</a:t>
            </a:r>
            <a:r>
              <a:rPr lang="en-US" altLang="en-US" u="sng">
                <a:ea typeface="ＭＳ Ｐゴシック" panose="020B0600070205080204" pitchFamily="34" charset="-128"/>
              </a:rPr>
              <a:t>Major</a:t>
            </a:r>
            <a:r>
              <a:rPr lang="en-US" altLang="en-US">
                <a:ea typeface="ＭＳ Ｐゴシック" panose="020B0600070205080204" pitchFamily="34" charset="-128"/>
              </a:rPr>
              <a:t>		</a:t>
            </a:r>
            <a:r>
              <a:rPr lang="en-US" altLang="en-US" u="sng">
                <a:ea typeface="ＭＳ Ｐゴシック" panose="020B0600070205080204" pitchFamily="34" charset="-128"/>
              </a:rPr>
              <a:t>Operations</a:t>
            </a:r>
          </a:p>
          <a:p>
            <a:r>
              <a:rPr lang="en-US" altLang="en-US">
                <a:ea typeface="ＭＳ Ｐゴシック" panose="020B0600070205080204" pitchFamily="34" charset="-128"/>
              </a:rPr>
              <a:t>Heat / Boiler controls	Heat recovery		Heat tape shut off</a:t>
            </a:r>
          </a:p>
          <a:p>
            <a:r>
              <a:rPr lang="en-US" altLang="en-US">
                <a:ea typeface="ＭＳ Ｐゴシック" panose="020B0600070205080204" pitchFamily="34" charset="-128"/>
              </a:rPr>
              <a:t>Lighting 		Biomass Heating	Temperature Optimization</a:t>
            </a:r>
          </a:p>
        </p:txBody>
      </p:sp>
      <p:sp>
        <p:nvSpPr>
          <p:cNvPr id="44035" name="Slide Number Placeholder 3">
            <a:extLst>
              <a:ext uri="{FF2B5EF4-FFF2-40B4-BE49-F238E27FC236}">
                <a16:creationId xmlns:a16="http://schemas.microsoft.com/office/drawing/2014/main" id="{3D8F0FA4-0769-6A45-A1D5-C81E799F2A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1D78F37F-1F08-E642-94F2-B1F1A026E2C5}" type="slidenum">
              <a:rPr lang="en-US" altLang="en-US" sz="1200"/>
              <a:pPr eaLnBrk="1" hangingPunct="1"/>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22233796-F113-F742-961D-AA513358B7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6E27F993-8745-3A46-8B46-C0D151C672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The theme here is operations and maintenance.  </a:t>
            </a:r>
          </a:p>
        </p:txBody>
      </p:sp>
      <p:sp>
        <p:nvSpPr>
          <p:cNvPr id="46083" name="Slide Number Placeholder 3">
            <a:extLst>
              <a:ext uri="{FF2B5EF4-FFF2-40B4-BE49-F238E27FC236}">
                <a16:creationId xmlns:a16="http://schemas.microsoft.com/office/drawing/2014/main" id="{E4A27BED-08C9-864F-B714-888D30B05D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6B0F595A-C337-3F41-A7C2-013107004B06}" type="slidenum">
              <a:rPr lang="en-US" altLang="en-US" sz="1200"/>
              <a:pPr eaLnBrk="1" hangingPunct="1"/>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2F9B2D0F-D09B-A847-9017-B7D2985EE8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FE8B9503-DC87-4B4F-A2E3-E07BFFB2C6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8131" name="Slide Number Placeholder 3">
            <a:extLst>
              <a:ext uri="{FF2B5EF4-FFF2-40B4-BE49-F238E27FC236}">
                <a16:creationId xmlns:a16="http://schemas.microsoft.com/office/drawing/2014/main" id="{567DCA8A-E875-104B-857A-79A990AC58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2FD97334-BD91-1943-88EB-B674F044DFCB}" type="slidenum">
              <a:rPr lang="en-US" altLang="en-US" sz="1200"/>
              <a:pPr eaLnBrk="1" hangingPunct="1"/>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0CD3DB6E-00DA-344F-8B6C-63C27A2938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3BBF5F40-2271-444F-8920-6FBA192A6F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50179" name="Slide Number Placeholder 3">
            <a:extLst>
              <a:ext uri="{FF2B5EF4-FFF2-40B4-BE49-F238E27FC236}">
                <a16:creationId xmlns:a16="http://schemas.microsoft.com/office/drawing/2014/main" id="{2682D27F-108E-B047-B4B3-6D197ACC48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48CE8D9A-5649-7145-9474-D194CD15202E}" type="slidenum">
              <a:rPr lang="en-US" altLang="en-US" sz="1200"/>
              <a:pPr eaLnBrk="1" hangingPunct="1"/>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41DAB167-0CB2-EE4C-BC91-6503198DD8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67E9585D-506D-B043-9C9C-232729B959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52227" name="Slide Number Placeholder 3">
            <a:extLst>
              <a:ext uri="{FF2B5EF4-FFF2-40B4-BE49-F238E27FC236}">
                <a16:creationId xmlns:a16="http://schemas.microsoft.com/office/drawing/2014/main" id="{AFAFE25D-F12B-DB43-9C61-54818A3313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0F9A6C83-C74A-DD43-BF09-66CB3AE9B327}" type="slidenum">
              <a:rPr lang="en-US" altLang="en-US" sz="1200"/>
              <a:pPr eaLnBrk="1" hangingPunct="1"/>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F8B4A9F7-386C-424E-B125-431AD6CC75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338123D0-3B87-2545-BEDC-A3F9E1B14A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Rural Alaska  households  spend their meager income on energy.  In part due to low incomes and in part due to high energy prices.  </a:t>
            </a:r>
          </a:p>
        </p:txBody>
      </p:sp>
      <p:sp>
        <p:nvSpPr>
          <p:cNvPr id="17411" name="Slide Number Placeholder 3">
            <a:extLst>
              <a:ext uri="{FF2B5EF4-FFF2-40B4-BE49-F238E27FC236}">
                <a16:creationId xmlns:a16="http://schemas.microsoft.com/office/drawing/2014/main" id="{DFC16F10-093D-3641-BF58-4494C92A14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7CEB3DBA-0E41-EB48-B707-F1A16FFE74B5}" type="slidenum">
              <a:rPr lang="en-US" altLang="en-US" sz="1200"/>
              <a:pPr eaLnBrk="1" hangingPunct="1"/>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FFE9C1F8-B9BB-A149-AE7E-38B54AFEB2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6C5222BE-7C0B-7B4B-924F-61FCBBA362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ANTHC recognized this and took action.</a:t>
            </a:r>
          </a:p>
          <a:p>
            <a:endParaRPr lang="en-US" altLang="en-US">
              <a:ea typeface="ＭＳ Ｐゴシック" panose="020B0600070205080204" pitchFamily="34" charset="-128"/>
            </a:endParaRPr>
          </a:p>
          <a:p>
            <a:r>
              <a:rPr lang="en-US" altLang="en-US">
                <a:ea typeface="ＭＳ Ｐゴシック" panose="020B0600070205080204" pitchFamily="34" charset="-128"/>
              </a:rPr>
              <a:t>We studied the problem and, at the same time, responded to it.</a:t>
            </a:r>
          </a:p>
          <a:p>
            <a:endParaRPr lang="en-US" altLang="en-US">
              <a:ea typeface="ＭＳ Ｐゴシック" panose="020B0600070205080204" pitchFamily="34" charset="-128"/>
            </a:endParaRPr>
          </a:p>
          <a:p>
            <a:r>
              <a:rPr lang="en-US" altLang="en-US">
                <a:ea typeface="ＭＳ Ｐゴシック" panose="020B0600070205080204" pitchFamily="34" charset="-128"/>
              </a:rPr>
              <a:t>We have started to quantify the problem and understand  it in much more detail.</a:t>
            </a:r>
          </a:p>
          <a:p>
            <a:endParaRPr lang="en-US" altLang="en-US">
              <a:ea typeface="ＭＳ Ｐゴシック" panose="020B0600070205080204" pitchFamily="34" charset="-128"/>
            </a:endParaRPr>
          </a:p>
          <a:p>
            <a:r>
              <a:rPr lang="en-US" altLang="en-US">
                <a:ea typeface="ＭＳ Ｐゴシック" panose="020B0600070205080204" pitchFamily="34" charset="-128"/>
              </a:rPr>
              <a:t>Responses have included: efforts in central facilities, in-home monitoring, and education.</a:t>
            </a:r>
          </a:p>
        </p:txBody>
      </p:sp>
      <p:sp>
        <p:nvSpPr>
          <p:cNvPr id="19459" name="Slide Number Placeholder 3">
            <a:extLst>
              <a:ext uri="{FF2B5EF4-FFF2-40B4-BE49-F238E27FC236}">
                <a16:creationId xmlns:a16="http://schemas.microsoft.com/office/drawing/2014/main" id="{AB854806-685C-B346-9C8F-2CECB77FF8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5D1EE8E4-47E2-1C4F-A109-23DBDDAB80B2}" type="slidenum">
              <a:rPr lang="en-US" altLang="en-US" sz="1200"/>
              <a:pPr eaLnBrk="1" hangingPunct="1"/>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C12F9D91-6B17-5A43-BEBC-C2290DDFCD95}"/>
              </a:ext>
            </a:extLst>
          </p:cNvPr>
          <p:cNvSpPr>
            <a:spLocks noGrp="1" noRot="1" noChangeAspect="1" noTextEdit="1"/>
          </p:cNvSpPr>
          <p:nvPr>
            <p:ph type="sldImg"/>
          </p:nvPr>
        </p:nvSpPr>
        <p:spPr bwMode="auto">
          <a:xfrm>
            <a:off x="1128713" y="660400"/>
            <a:ext cx="46466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443C73EE-AB8F-AF40-A6CC-59F671FC621D}"/>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dirty="0">
              <a:ea typeface="+mn-ea"/>
            </a:endParaRPr>
          </a:p>
          <a:p>
            <a:pPr marL="171450" indent="-171450">
              <a:buFont typeface="Arial" pitchFamily="34" charset="0"/>
              <a:buChar char="•"/>
              <a:defRPr/>
            </a:pPr>
            <a:r>
              <a:rPr lang="en-US" dirty="0">
                <a:ea typeface="+mn-ea"/>
              </a:rPr>
              <a:t>ARUC Records were used</a:t>
            </a:r>
          </a:p>
          <a:p>
            <a:pPr marL="171450" indent="-171450">
              <a:buFont typeface="Arial" pitchFamily="34" charset="0"/>
              <a:buChar char="•"/>
              <a:defRPr/>
            </a:pPr>
            <a:r>
              <a:rPr lang="en-US" dirty="0">
                <a:ea typeface="+mn-ea"/>
              </a:rPr>
              <a:t>We contacted villages in several manners to assess energy use in water systems</a:t>
            </a:r>
          </a:p>
          <a:p>
            <a:pPr marL="171450" indent="-171450">
              <a:buFont typeface="Arial" pitchFamily="34" charset="0"/>
              <a:buChar char="•"/>
              <a:defRPr/>
            </a:pPr>
            <a:r>
              <a:rPr lang="en-US" dirty="0">
                <a:ea typeface="+mn-ea"/>
              </a:rPr>
              <a:t>Records of actual use of fuel oil were very sketchy in most locations</a:t>
            </a:r>
          </a:p>
          <a:p>
            <a:pPr marL="171450" indent="-171450">
              <a:buFont typeface="Arial" pitchFamily="34" charset="0"/>
              <a:buChar char="•"/>
              <a:defRPr/>
            </a:pPr>
            <a:r>
              <a:rPr lang="en-US" dirty="0">
                <a:ea typeface="+mn-ea"/>
              </a:rPr>
              <a:t>Power company records were analyzed</a:t>
            </a:r>
          </a:p>
          <a:p>
            <a:pPr marL="171450" indent="-171450">
              <a:buFont typeface="Arial" pitchFamily="34" charset="0"/>
              <a:buChar char="•"/>
              <a:defRPr/>
            </a:pPr>
            <a:r>
              <a:rPr lang="en-US" dirty="0">
                <a:ea typeface="+mn-ea"/>
              </a:rPr>
              <a:t>A predictive model could not reliably be generated.  Data as all over the place and much of it was questionable.  However, it was the best in existence for now.</a:t>
            </a:r>
          </a:p>
          <a:p>
            <a:pPr>
              <a:defRPr/>
            </a:pPr>
            <a:endParaRPr lang="en-US" dirty="0">
              <a:ea typeface="+mn-ea"/>
            </a:endParaRPr>
          </a:p>
        </p:txBody>
      </p:sp>
      <p:sp>
        <p:nvSpPr>
          <p:cNvPr id="21507" name="Slide Number Placeholder 3">
            <a:extLst>
              <a:ext uri="{FF2B5EF4-FFF2-40B4-BE49-F238E27FC236}">
                <a16:creationId xmlns:a16="http://schemas.microsoft.com/office/drawing/2014/main" id="{531ED644-40FA-354F-BF69-0D7909E72F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3E11C94A-B0A6-384C-A868-AF3883C465D5}" type="slidenum">
              <a:rPr lang="en-US" altLang="en-US" sz="1200"/>
              <a:pPr eaLnBrk="1" hangingPunct="1"/>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BDA7091D-9CBF-3A40-A2C0-45DD2E93A1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81C64911-14F2-6847-AA21-AB38A44433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a:ea typeface="ＭＳ Ｐゴシック" panose="020B0600070205080204" pitchFamily="34" charset="-128"/>
              </a:rPr>
              <a:t>The survey did reveal some broad patterns.  </a:t>
            </a:r>
          </a:p>
          <a:p>
            <a:pPr marL="171450" indent="-171450">
              <a:buFontTx/>
              <a:buChar char="•"/>
            </a:pPr>
            <a:r>
              <a:rPr lang="en-US" altLang="en-US">
                <a:ea typeface="ＭＳ Ｐゴシック" panose="020B0600070205080204" pitchFamily="34" charset="-128"/>
              </a:rPr>
              <a:t>Clearly arctic systems with vacuum sewers were the most energy intensive – no surprise.</a:t>
            </a:r>
          </a:p>
          <a:p>
            <a:pPr marL="171450" indent="-171450">
              <a:buFontTx/>
              <a:buChar char="•"/>
            </a:pPr>
            <a:r>
              <a:rPr lang="en-US" altLang="en-US">
                <a:ea typeface="ＭＳ Ｐゴシック" panose="020B0600070205080204" pitchFamily="34" charset="-128"/>
              </a:rPr>
              <a:t>Energy use by washeterias was a little surprising</a:t>
            </a:r>
          </a:p>
        </p:txBody>
      </p:sp>
      <p:sp>
        <p:nvSpPr>
          <p:cNvPr id="23555" name="Slide Number Placeholder 3">
            <a:extLst>
              <a:ext uri="{FF2B5EF4-FFF2-40B4-BE49-F238E27FC236}">
                <a16:creationId xmlns:a16="http://schemas.microsoft.com/office/drawing/2014/main" id="{761D593A-DDF1-A24F-8411-0B9EDAB058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E25D99D2-F12A-944B-AA20-388C5AA04B03}" type="slidenum">
              <a:rPr lang="en-US" altLang="en-US" sz="1200"/>
              <a:pPr eaLnBrk="1" hangingPunct="1"/>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779726F6-5E09-5949-9BF1-38D3E20C79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C527C932-F8C5-A045-825E-1D44193A32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This is the same data broken down in a different manner, by type of energy use.</a:t>
            </a:r>
          </a:p>
        </p:txBody>
      </p:sp>
      <p:sp>
        <p:nvSpPr>
          <p:cNvPr id="25603" name="Slide Number Placeholder 3">
            <a:extLst>
              <a:ext uri="{FF2B5EF4-FFF2-40B4-BE49-F238E27FC236}">
                <a16:creationId xmlns:a16="http://schemas.microsoft.com/office/drawing/2014/main" id="{815663EC-1945-334F-8D85-65A431F193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0A04565D-D9C2-F847-906B-06BA04C69FAD}" type="slidenum">
              <a:rPr lang="en-US" altLang="en-US" sz="1200"/>
              <a:pPr eaLnBrk="1" hangingPunct="1"/>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453BA17A-2116-B048-A17D-5F108F2DE5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E90A1156-4CB6-684A-A3D1-1005879991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This is an ARUC analysis.  As can clearly be seen, energy is a large component of water system expenses.  </a:t>
            </a:r>
          </a:p>
        </p:txBody>
      </p:sp>
      <p:sp>
        <p:nvSpPr>
          <p:cNvPr id="27651" name="Slide Number Placeholder 3">
            <a:extLst>
              <a:ext uri="{FF2B5EF4-FFF2-40B4-BE49-F238E27FC236}">
                <a16:creationId xmlns:a16="http://schemas.microsoft.com/office/drawing/2014/main" id="{FB3AF5D4-F05A-5A41-BD74-58ABB92EFB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91080F0B-6EBA-144B-BD36-389B2EED0C05}" type="slidenum">
              <a:rPr lang="en-US" altLang="en-US" sz="1200"/>
              <a:pPr eaLnBrk="1" hangingPunct="1"/>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1FE343C5-B812-2E40-8F02-DF42ADE386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9CDAD066-F81B-054F-8F6B-375F0E8234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Our learning and study came from our initial survey of 80 villages in 2008  and our extensive energy audit program of public buildings and facilities over the past 4 years.  </a:t>
            </a:r>
          </a:p>
          <a:p>
            <a:endParaRPr lang="en-US" altLang="en-US">
              <a:ea typeface="ＭＳ Ｐゴシック" panose="020B0600070205080204" pitchFamily="34" charset="-128"/>
            </a:endParaRPr>
          </a:p>
          <a:p>
            <a:r>
              <a:rPr lang="en-US" altLang="en-US">
                <a:ea typeface="ＭＳ Ｐゴシック" panose="020B0600070205080204" pitchFamily="34" charset="-128"/>
              </a:rPr>
              <a:t>We found that the sanitation systems in Arctic areas are one of the largest energy users and are very ripe for  solutions.</a:t>
            </a:r>
          </a:p>
        </p:txBody>
      </p:sp>
      <p:sp>
        <p:nvSpPr>
          <p:cNvPr id="29699" name="Slide Number Placeholder 3">
            <a:extLst>
              <a:ext uri="{FF2B5EF4-FFF2-40B4-BE49-F238E27FC236}">
                <a16:creationId xmlns:a16="http://schemas.microsoft.com/office/drawing/2014/main" id="{1CA94243-2705-1449-BF39-F74A93708F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DAAF568F-3BB7-6149-83FE-953751B7A682}" type="slidenum">
              <a:rPr lang="en-US" altLang="en-US" sz="1200"/>
              <a:pPr eaLnBrk="1" hangingPunct="1"/>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84581B0C-0C00-DC47-AB89-27C8953E0F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BBC78982-2CA1-EC4E-ADEC-2158D6AF71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Audit findings presented similar to the 2008 survey.  The findings were fairly consistent with the original survey.  </a:t>
            </a:r>
          </a:p>
          <a:p>
            <a:endParaRPr lang="en-US" altLang="en-US">
              <a:ea typeface="ＭＳ Ｐゴシック" panose="020B0600070205080204" pitchFamily="34" charset="-128"/>
            </a:endParaRPr>
          </a:p>
        </p:txBody>
      </p:sp>
      <p:sp>
        <p:nvSpPr>
          <p:cNvPr id="31747" name="Slide Number Placeholder 3">
            <a:extLst>
              <a:ext uri="{FF2B5EF4-FFF2-40B4-BE49-F238E27FC236}">
                <a16:creationId xmlns:a16="http://schemas.microsoft.com/office/drawing/2014/main" id="{9B0E2B4D-B63A-DC47-98E1-48659D4F45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54BF391E-7D05-0944-B304-FD1FA1C2D185}" type="slidenum">
              <a:rPr lang="en-US" altLang="en-US" sz="1200"/>
              <a:pPr eaLnBrk="1" hangingPunct="1"/>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14EF7F0-8A0B-9544-9024-018CA2FCF3D1}"/>
              </a:ext>
            </a:extLst>
          </p:cNvPr>
          <p:cNvSpPr>
            <a:spLocks noGrp="1"/>
          </p:cNvSpPr>
          <p:nvPr>
            <p:ph type="dt" sz="half" idx="10"/>
          </p:nvPr>
        </p:nvSpPr>
        <p:spPr/>
        <p:txBody>
          <a:bodyPr/>
          <a:lstStyle>
            <a:lvl1pPr>
              <a:defRPr/>
            </a:lvl1pPr>
          </a:lstStyle>
          <a:p>
            <a:fld id="{60437F04-8BB7-0749-9A06-7D95B3B4E36C}" type="datetimeFigureOut">
              <a:rPr lang="en-US" altLang="en-US"/>
              <a:pPr/>
              <a:t>10/26/20</a:t>
            </a:fld>
            <a:endParaRPr lang="en-US" altLang="en-US"/>
          </a:p>
        </p:txBody>
      </p:sp>
      <p:sp>
        <p:nvSpPr>
          <p:cNvPr id="5" name="Footer Placeholder 4">
            <a:extLst>
              <a:ext uri="{FF2B5EF4-FFF2-40B4-BE49-F238E27FC236}">
                <a16:creationId xmlns:a16="http://schemas.microsoft.com/office/drawing/2014/main" id="{14756BED-9D74-B041-BBE7-08A85A2D408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CE66994-1252-7F4E-A1C0-23A3C6D842EC}"/>
              </a:ext>
            </a:extLst>
          </p:cNvPr>
          <p:cNvSpPr>
            <a:spLocks noGrp="1"/>
          </p:cNvSpPr>
          <p:nvPr>
            <p:ph type="sldNum" sz="quarter" idx="12"/>
          </p:nvPr>
        </p:nvSpPr>
        <p:spPr/>
        <p:txBody>
          <a:bodyPr/>
          <a:lstStyle>
            <a:lvl1pPr>
              <a:defRPr/>
            </a:lvl1pPr>
          </a:lstStyle>
          <a:p>
            <a:fld id="{98A296DF-E1D0-A046-9908-42E3B3399E94}" type="slidenum">
              <a:rPr lang="en-US" altLang="en-US"/>
              <a:pPr/>
              <a:t>‹#›</a:t>
            </a:fld>
            <a:endParaRPr lang="en-US" altLang="en-US"/>
          </a:p>
        </p:txBody>
      </p:sp>
    </p:spTree>
    <p:extLst>
      <p:ext uri="{BB962C8B-B14F-4D97-AF65-F5344CB8AC3E}">
        <p14:creationId xmlns:p14="http://schemas.microsoft.com/office/powerpoint/2010/main" val="1282996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F9F0AE-DDEA-2C44-81B2-CC71981AF052}"/>
              </a:ext>
            </a:extLst>
          </p:cNvPr>
          <p:cNvSpPr>
            <a:spLocks noGrp="1"/>
          </p:cNvSpPr>
          <p:nvPr>
            <p:ph type="dt" sz="half" idx="10"/>
          </p:nvPr>
        </p:nvSpPr>
        <p:spPr/>
        <p:txBody>
          <a:bodyPr/>
          <a:lstStyle>
            <a:lvl1pPr>
              <a:defRPr/>
            </a:lvl1pPr>
          </a:lstStyle>
          <a:p>
            <a:fld id="{2EBC4690-90E8-AA4D-A846-9A0AB891A2BF}" type="datetimeFigureOut">
              <a:rPr lang="en-US" altLang="en-US"/>
              <a:pPr/>
              <a:t>10/26/20</a:t>
            </a:fld>
            <a:endParaRPr lang="en-US" altLang="en-US"/>
          </a:p>
        </p:txBody>
      </p:sp>
      <p:sp>
        <p:nvSpPr>
          <p:cNvPr id="5" name="Footer Placeholder 4">
            <a:extLst>
              <a:ext uri="{FF2B5EF4-FFF2-40B4-BE49-F238E27FC236}">
                <a16:creationId xmlns:a16="http://schemas.microsoft.com/office/drawing/2014/main" id="{DFC834CB-CE84-064E-ACCF-45F9D416F74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91BDD4-2EB6-984F-8405-6C3FBC9E8B40}"/>
              </a:ext>
            </a:extLst>
          </p:cNvPr>
          <p:cNvSpPr>
            <a:spLocks noGrp="1"/>
          </p:cNvSpPr>
          <p:nvPr>
            <p:ph type="sldNum" sz="quarter" idx="12"/>
          </p:nvPr>
        </p:nvSpPr>
        <p:spPr/>
        <p:txBody>
          <a:bodyPr/>
          <a:lstStyle>
            <a:lvl1pPr>
              <a:defRPr/>
            </a:lvl1pPr>
          </a:lstStyle>
          <a:p>
            <a:fld id="{C1013DD2-F3BA-6045-8159-81361BD08687}" type="slidenum">
              <a:rPr lang="en-US" altLang="en-US"/>
              <a:pPr/>
              <a:t>‹#›</a:t>
            </a:fld>
            <a:endParaRPr lang="en-US" altLang="en-US"/>
          </a:p>
        </p:txBody>
      </p:sp>
    </p:spTree>
    <p:extLst>
      <p:ext uri="{BB962C8B-B14F-4D97-AF65-F5344CB8AC3E}">
        <p14:creationId xmlns:p14="http://schemas.microsoft.com/office/powerpoint/2010/main" val="4120176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1D6C7-423D-6B4A-8269-3FB3824A483D}"/>
              </a:ext>
            </a:extLst>
          </p:cNvPr>
          <p:cNvSpPr>
            <a:spLocks noGrp="1"/>
          </p:cNvSpPr>
          <p:nvPr>
            <p:ph type="dt" sz="half" idx="10"/>
          </p:nvPr>
        </p:nvSpPr>
        <p:spPr/>
        <p:txBody>
          <a:bodyPr/>
          <a:lstStyle>
            <a:lvl1pPr>
              <a:defRPr/>
            </a:lvl1pPr>
          </a:lstStyle>
          <a:p>
            <a:fld id="{8E5ED424-3E25-9E40-B8CB-8F9AC8772573}" type="datetimeFigureOut">
              <a:rPr lang="en-US" altLang="en-US"/>
              <a:pPr/>
              <a:t>10/26/20</a:t>
            </a:fld>
            <a:endParaRPr lang="en-US" altLang="en-US"/>
          </a:p>
        </p:txBody>
      </p:sp>
      <p:sp>
        <p:nvSpPr>
          <p:cNvPr id="5" name="Footer Placeholder 4">
            <a:extLst>
              <a:ext uri="{FF2B5EF4-FFF2-40B4-BE49-F238E27FC236}">
                <a16:creationId xmlns:a16="http://schemas.microsoft.com/office/drawing/2014/main" id="{57618117-37A8-FE4B-8B6D-87D7EB940F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36113C6-B3D5-9642-99FD-28E6AE0D7567}"/>
              </a:ext>
            </a:extLst>
          </p:cNvPr>
          <p:cNvSpPr>
            <a:spLocks noGrp="1"/>
          </p:cNvSpPr>
          <p:nvPr>
            <p:ph type="sldNum" sz="quarter" idx="12"/>
          </p:nvPr>
        </p:nvSpPr>
        <p:spPr/>
        <p:txBody>
          <a:bodyPr/>
          <a:lstStyle>
            <a:lvl1pPr>
              <a:defRPr/>
            </a:lvl1pPr>
          </a:lstStyle>
          <a:p>
            <a:fld id="{EDF889A5-FEBD-924E-B852-881C4311E03E}" type="slidenum">
              <a:rPr lang="en-US" altLang="en-US"/>
              <a:pPr/>
              <a:t>‹#›</a:t>
            </a:fld>
            <a:endParaRPr lang="en-US" altLang="en-US"/>
          </a:p>
        </p:txBody>
      </p:sp>
    </p:spTree>
    <p:extLst>
      <p:ext uri="{BB962C8B-B14F-4D97-AF65-F5344CB8AC3E}">
        <p14:creationId xmlns:p14="http://schemas.microsoft.com/office/powerpoint/2010/main" val="2556817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CC933A-234F-694F-BFFF-041A0C2BE858}"/>
              </a:ext>
            </a:extLst>
          </p:cNvPr>
          <p:cNvSpPr>
            <a:spLocks noGrp="1"/>
          </p:cNvSpPr>
          <p:nvPr>
            <p:ph type="dt" sz="half" idx="10"/>
          </p:nvPr>
        </p:nvSpPr>
        <p:spPr/>
        <p:txBody>
          <a:bodyPr/>
          <a:lstStyle>
            <a:lvl1pPr>
              <a:defRPr/>
            </a:lvl1pPr>
          </a:lstStyle>
          <a:p>
            <a:fld id="{0388342B-8954-5447-B4CF-6C7D1029008C}" type="datetimeFigureOut">
              <a:rPr lang="en-US" altLang="en-US"/>
              <a:pPr/>
              <a:t>10/26/20</a:t>
            </a:fld>
            <a:endParaRPr lang="en-US" altLang="en-US"/>
          </a:p>
        </p:txBody>
      </p:sp>
      <p:sp>
        <p:nvSpPr>
          <p:cNvPr id="5" name="Footer Placeholder 4">
            <a:extLst>
              <a:ext uri="{FF2B5EF4-FFF2-40B4-BE49-F238E27FC236}">
                <a16:creationId xmlns:a16="http://schemas.microsoft.com/office/drawing/2014/main" id="{8C0BBB3E-D1AD-B34A-97F9-96627848089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872CAB9-6A61-DA49-83E2-39F7D644A4EA}"/>
              </a:ext>
            </a:extLst>
          </p:cNvPr>
          <p:cNvSpPr>
            <a:spLocks noGrp="1"/>
          </p:cNvSpPr>
          <p:nvPr>
            <p:ph type="sldNum" sz="quarter" idx="12"/>
          </p:nvPr>
        </p:nvSpPr>
        <p:spPr/>
        <p:txBody>
          <a:bodyPr/>
          <a:lstStyle>
            <a:lvl1pPr>
              <a:defRPr/>
            </a:lvl1pPr>
          </a:lstStyle>
          <a:p>
            <a:fld id="{261440EE-8601-C342-8464-0EDCA6E18547}" type="slidenum">
              <a:rPr lang="en-US" altLang="en-US"/>
              <a:pPr/>
              <a:t>‹#›</a:t>
            </a:fld>
            <a:endParaRPr lang="en-US" altLang="en-US"/>
          </a:p>
        </p:txBody>
      </p:sp>
    </p:spTree>
    <p:extLst>
      <p:ext uri="{BB962C8B-B14F-4D97-AF65-F5344CB8AC3E}">
        <p14:creationId xmlns:p14="http://schemas.microsoft.com/office/powerpoint/2010/main" val="1963488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D76C81-0DF8-2C4F-BC4A-347AB4E3C455}"/>
              </a:ext>
            </a:extLst>
          </p:cNvPr>
          <p:cNvSpPr>
            <a:spLocks noGrp="1"/>
          </p:cNvSpPr>
          <p:nvPr>
            <p:ph type="dt" sz="half" idx="10"/>
          </p:nvPr>
        </p:nvSpPr>
        <p:spPr/>
        <p:txBody>
          <a:bodyPr/>
          <a:lstStyle>
            <a:lvl1pPr>
              <a:defRPr/>
            </a:lvl1pPr>
          </a:lstStyle>
          <a:p>
            <a:fld id="{9298992C-45F2-5B49-98F1-54AE42AB6BDF}" type="datetimeFigureOut">
              <a:rPr lang="en-US" altLang="en-US"/>
              <a:pPr/>
              <a:t>10/26/20</a:t>
            </a:fld>
            <a:endParaRPr lang="en-US" altLang="en-US"/>
          </a:p>
        </p:txBody>
      </p:sp>
      <p:sp>
        <p:nvSpPr>
          <p:cNvPr id="5" name="Footer Placeholder 4">
            <a:extLst>
              <a:ext uri="{FF2B5EF4-FFF2-40B4-BE49-F238E27FC236}">
                <a16:creationId xmlns:a16="http://schemas.microsoft.com/office/drawing/2014/main" id="{DC372227-0878-CD48-8666-761F7664528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521F945-C43C-7344-99A8-8D37D0DB70FE}"/>
              </a:ext>
            </a:extLst>
          </p:cNvPr>
          <p:cNvSpPr>
            <a:spLocks noGrp="1"/>
          </p:cNvSpPr>
          <p:nvPr>
            <p:ph type="sldNum" sz="quarter" idx="12"/>
          </p:nvPr>
        </p:nvSpPr>
        <p:spPr/>
        <p:txBody>
          <a:bodyPr/>
          <a:lstStyle>
            <a:lvl1pPr>
              <a:defRPr/>
            </a:lvl1pPr>
          </a:lstStyle>
          <a:p>
            <a:fld id="{4A800BE5-A450-6B4F-A48B-4FB1FA30ED26}" type="slidenum">
              <a:rPr lang="en-US" altLang="en-US"/>
              <a:pPr/>
              <a:t>‹#›</a:t>
            </a:fld>
            <a:endParaRPr lang="en-US" altLang="en-US"/>
          </a:p>
        </p:txBody>
      </p:sp>
    </p:spTree>
    <p:extLst>
      <p:ext uri="{BB962C8B-B14F-4D97-AF65-F5344CB8AC3E}">
        <p14:creationId xmlns:p14="http://schemas.microsoft.com/office/powerpoint/2010/main" val="2038269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D87E51B-B380-2146-826A-7242907E0945}"/>
              </a:ext>
            </a:extLst>
          </p:cNvPr>
          <p:cNvSpPr>
            <a:spLocks noGrp="1"/>
          </p:cNvSpPr>
          <p:nvPr>
            <p:ph type="dt" sz="half" idx="10"/>
          </p:nvPr>
        </p:nvSpPr>
        <p:spPr/>
        <p:txBody>
          <a:bodyPr/>
          <a:lstStyle>
            <a:lvl1pPr>
              <a:defRPr/>
            </a:lvl1pPr>
          </a:lstStyle>
          <a:p>
            <a:fld id="{55D1FA81-10E2-1A48-B425-92460C9A6B82}" type="datetimeFigureOut">
              <a:rPr lang="en-US" altLang="en-US"/>
              <a:pPr/>
              <a:t>10/26/20</a:t>
            </a:fld>
            <a:endParaRPr lang="en-US" altLang="en-US"/>
          </a:p>
        </p:txBody>
      </p:sp>
      <p:sp>
        <p:nvSpPr>
          <p:cNvPr id="6" name="Footer Placeholder 4">
            <a:extLst>
              <a:ext uri="{FF2B5EF4-FFF2-40B4-BE49-F238E27FC236}">
                <a16:creationId xmlns:a16="http://schemas.microsoft.com/office/drawing/2014/main" id="{DF9B5CB1-16BF-5E47-8066-689C35E7802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7C8D55F-06D1-A948-9852-D8C39DC62BF9}"/>
              </a:ext>
            </a:extLst>
          </p:cNvPr>
          <p:cNvSpPr>
            <a:spLocks noGrp="1"/>
          </p:cNvSpPr>
          <p:nvPr>
            <p:ph type="sldNum" sz="quarter" idx="12"/>
          </p:nvPr>
        </p:nvSpPr>
        <p:spPr/>
        <p:txBody>
          <a:bodyPr/>
          <a:lstStyle>
            <a:lvl1pPr>
              <a:defRPr/>
            </a:lvl1pPr>
          </a:lstStyle>
          <a:p>
            <a:fld id="{68CA4B97-AC21-454E-BF5B-193057604825}" type="slidenum">
              <a:rPr lang="en-US" altLang="en-US"/>
              <a:pPr/>
              <a:t>‹#›</a:t>
            </a:fld>
            <a:endParaRPr lang="en-US" altLang="en-US"/>
          </a:p>
        </p:txBody>
      </p:sp>
    </p:spTree>
    <p:extLst>
      <p:ext uri="{BB962C8B-B14F-4D97-AF65-F5344CB8AC3E}">
        <p14:creationId xmlns:p14="http://schemas.microsoft.com/office/powerpoint/2010/main" val="3028730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EF0FF85-3AC7-E940-8569-0F22ABEDE1C2}"/>
              </a:ext>
            </a:extLst>
          </p:cNvPr>
          <p:cNvSpPr>
            <a:spLocks noGrp="1"/>
          </p:cNvSpPr>
          <p:nvPr>
            <p:ph type="dt" sz="half" idx="10"/>
          </p:nvPr>
        </p:nvSpPr>
        <p:spPr/>
        <p:txBody>
          <a:bodyPr/>
          <a:lstStyle>
            <a:lvl1pPr>
              <a:defRPr/>
            </a:lvl1pPr>
          </a:lstStyle>
          <a:p>
            <a:fld id="{34601314-776A-5A47-A33F-0D9DEDDF8DD1}" type="datetimeFigureOut">
              <a:rPr lang="en-US" altLang="en-US"/>
              <a:pPr/>
              <a:t>10/26/20</a:t>
            </a:fld>
            <a:endParaRPr lang="en-US" altLang="en-US"/>
          </a:p>
        </p:txBody>
      </p:sp>
      <p:sp>
        <p:nvSpPr>
          <p:cNvPr id="8" name="Footer Placeholder 4">
            <a:extLst>
              <a:ext uri="{FF2B5EF4-FFF2-40B4-BE49-F238E27FC236}">
                <a16:creationId xmlns:a16="http://schemas.microsoft.com/office/drawing/2014/main" id="{2115D9A2-F8DD-CF41-A83E-C26799B1EE1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00830C7-1BB7-904A-B13A-62D33E92F824}"/>
              </a:ext>
            </a:extLst>
          </p:cNvPr>
          <p:cNvSpPr>
            <a:spLocks noGrp="1"/>
          </p:cNvSpPr>
          <p:nvPr>
            <p:ph type="sldNum" sz="quarter" idx="12"/>
          </p:nvPr>
        </p:nvSpPr>
        <p:spPr/>
        <p:txBody>
          <a:bodyPr/>
          <a:lstStyle>
            <a:lvl1pPr>
              <a:defRPr/>
            </a:lvl1pPr>
          </a:lstStyle>
          <a:p>
            <a:fld id="{77940E38-EBF5-3446-991F-5A849C5A75BA}" type="slidenum">
              <a:rPr lang="en-US" altLang="en-US"/>
              <a:pPr/>
              <a:t>‹#›</a:t>
            </a:fld>
            <a:endParaRPr lang="en-US" altLang="en-US"/>
          </a:p>
        </p:txBody>
      </p:sp>
    </p:spTree>
    <p:extLst>
      <p:ext uri="{BB962C8B-B14F-4D97-AF65-F5344CB8AC3E}">
        <p14:creationId xmlns:p14="http://schemas.microsoft.com/office/powerpoint/2010/main" val="381583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B8F6B90-B36A-234B-8262-125490B152C1}"/>
              </a:ext>
            </a:extLst>
          </p:cNvPr>
          <p:cNvSpPr>
            <a:spLocks noGrp="1"/>
          </p:cNvSpPr>
          <p:nvPr>
            <p:ph type="dt" sz="half" idx="10"/>
          </p:nvPr>
        </p:nvSpPr>
        <p:spPr/>
        <p:txBody>
          <a:bodyPr/>
          <a:lstStyle>
            <a:lvl1pPr>
              <a:defRPr/>
            </a:lvl1pPr>
          </a:lstStyle>
          <a:p>
            <a:fld id="{6DBCB537-8673-CC4B-8F06-C470D5940A97}" type="datetimeFigureOut">
              <a:rPr lang="en-US" altLang="en-US"/>
              <a:pPr/>
              <a:t>10/26/20</a:t>
            </a:fld>
            <a:endParaRPr lang="en-US" altLang="en-US"/>
          </a:p>
        </p:txBody>
      </p:sp>
      <p:sp>
        <p:nvSpPr>
          <p:cNvPr id="4" name="Footer Placeholder 4">
            <a:extLst>
              <a:ext uri="{FF2B5EF4-FFF2-40B4-BE49-F238E27FC236}">
                <a16:creationId xmlns:a16="http://schemas.microsoft.com/office/drawing/2014/main" id="{758E3049-F6FF-8C45-93EC-D59380F41D1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37A4F91-88AC-5548-929C-401AB3867ED3}"/>
              </a:ext>
            </a:extLst>
          </p:cNvPr>
          <p:cNvSpPr>
            <a:spLocks noGrp="1"/>
          </p:cNvSpPr>
          <p:nvPr>
            <p:ph type="sldNum" sz="quarter" idx="12"/>
          </p:nvPr>
        </p:nvSpPr>
        <p:spPr/>
        <p:txBody>
          <a:bodyPr/>
          <a:lstStyle>
            <a:lvl1pPr>
              <a:defRPr/>
            </a:lvl1pPr>
          </a:lstStyle>
          <a:p>
            <a:fld id="{0435E733-370D-184D-9800-976E0A80AB5D}" type="slidenum">
              <a:rPr lang="en-US" altLang="en-US"/>
              <a:pPr/>
              <a:t>‹#›</a:t>
            </a:fld>
            <a:endParaRPr lang="en-US" altLang="en-US"/>
          </a:p>
        </p:txBody>
      </p:sp>
    </p:spTree>
    <p:extLst>
      <p:ext uri="{BB962C8B-B14F-4D97-AF65-F5344CB8AC3E}">
        <p14:creationId xmlns:p14="http://schemas.microsoft.com/office/powerpoint/2010/main" val="1209378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22E9689-05A8-5642-BD53-61AEE636575B}"/>
              </a:ext>
            </a:extLst>
          </p:cNvPr>
          <p:cNvSpPr>
            <a:spLocks noGrp="1"/>
          </p:cNvSpPr>
          <p:nvPr>
            <p:ph type="dt" sz="half" idx="10"/>
          </p:nvPr>
        </p:nvSpPr>
        <p:spPr/>
        <p:txBody>
          <a:bodyPr/>
          <a:lstStyle>
            <a:lvl1pPr>
              <a:defRPr/>
            </a:lvl1pPr>
          </a:lstStyle>
          <a:p>
            <a:fld id="{81C57FDA-E62C-9046-AC91-6E93B536C89D}" type="datetimeFigureOut">
              <a:rPr lang="en-US" altLang="en-US"/>
              <a:pPr/>
              <a:t>10/26/20</a:t>
            </a:fld>
            <a:endParaRPr lang="en-US" altLang="en-US"/>
          </a:p>
        </p:txBody>
      </p:sp>
      <p:sp>
        <p:nvSpPr>
          <p:cNvPr id="3" name="Footer Placeholder 4">
            <a:extLst>
              <a:ext uri="{FF2B5EF4-FFF2-40B4-BE49-F238E27FC236}">
                <a16:creationId xmlns:a16="http://schemas.microsoft.com/office/drawing/2014/main" id="{86FF73F1-EC39-FD4C-A2AB-B562AC3C411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F4C089F-FC7A-A147-B2CA-C66EA89D85E0}"/>
              </a:ext>
            </a:extLst>
          </p:cNvPr>
          <p:cNvSpPr>
            <a:spLocks noGrp="1"/>
          </p:cNvSpPr>
          <p:nvPr>
            <p:ph type="sldNum" sz="quarter" idx="12"/>
          </p:nvPr>
        </p:nvSpPr>
        <p:spPr/>
        <p:txBody>
          <a:bodyPr/>
          <a:lstStyle>
            <a:lvl1pPr>
              <a:defRPr/>
            </a:lvl1pPr>
          </a:lstStyle>
          <a:p>
            <a:fld id="{E3210A46-1197-504B-AB1E-2CD1AD80480B}" type="slidenum">
              <a:rPr lang="en-US" altLang="en-US"/>
              <a:pPr/>
              <a:t>‹#›</a:t>
            </a:fld>
            <a:endParaRPr lang="en-US" altLang="en-US"/>
          </a:p>
        </p:txBody>
      </p:sp>
    </p:spTree>
    <p:extLst>
      <p:ext uri="{BB962C8B-B14F-4D97-AF65-F5344CB8AC3E}">
        <p14:creationId xmlns:p14="http://schemas.microsoft.com/office/powerpoint/2010/main" val="905372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8BFF0F1-4CB9-D645-86FE-D8B413EDEF59}"/>
              </a:ext>
            </a:extLst>
          </p:cNvPr>
          <p:cNvSpPr>
            <a:spLocks noGrp="1"/>
          </p:cNvSpPr>
          <p:nvPr>
            <p:ph type="dt" sz="half" idx="10"/>
          </p:nvPr>
        </p:nvSpPr>
        <p:spPr/>
        <p:txBody>
          <a:bodyPr/>
          <a:lstStyle>
            <a:lvl1pPr>
              <a:defRPr/>
            </a:lvl1pPr>
          </a:lstStyle>
          <a:p>
            <a:fld id="{21E93C66-6259-4347-9450-1CB7B3C19935}" type="datetimeFigureOut">
              <a:rPr lang="en-US" altLang="en-US"/>
              <a:pPr/>
              <a:t>10/26/20</a:t>
            </a:fld>
            <a:endParaRPr lang="en-US" altLang="en-US"/>
          </a:p>
        </p:txBody>
      </p:sp>
      <p:sp>
        <p:nvSpPr>
          <p:cNvPr id="6" name="Footer Placeholder 4">
            <a:extLst>
              <a:ext uri="{FF2B5EF4-FFF2-40B4-BE49-F238E27FC236}">
                <a16:creationId xmlns:a16="http://schemas.microsoft.com/office/drawing/2014/main" id="{978A6C0F-9B78-9545-92D7-28A31097FA5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0E8FC46-EF2B-C14C-A1EB-97E85E15D2AF}"/>
              </a:ext>
            </a:extLst>
          </p:cNvPr>
          <p:cNvSpPr>
            <a:spLocks noGrp="1"/>
          </p:cNvSpPr>
          <p:nvPr>
            <p:ph type="sldNum" sz="quarter" idx="12"/>
          </p:nvPr>
        </p:nvSpPr>
        <p:spPr/>
        <p:txBody>
          <a:bodyPr/>
          <a:lstStyle>
            <a:lvl1pPr>
              <a:defRPr/>
            </a:lvl1pPr>
          </a:lstStyle>
          <a:p>
            <a:fld id="{F377E478-3A35-E144-A9A9-98FA5F87BD7C}" type="slidenum">
              <a:rPr lang="en-US" altLang="en-US"/>
              <a:pPr/>
              <a:t>‹#›</a:t>
            </a:fld>
            <a:endParaRPr lang="en-US" altLang="en-US"/>
          </a:p>
        </p:txBody>
      </p:sp>
    </p:spTree>
    <p:extLst>
      <p:ext uri="{BB962C8B-B14F-4D97-AF65-F5344CB8AC3E}">
        <p14:creationId xmlns:p14="http://schemas.microsoft.com/office/powerpoint/2010/main" val="3729791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6BC7228-891A-E948-8E81-C2F27271A327}"/>
              </a:ext>
            </a:extLst>
          </p:cNvPr>
          <p:cNvSpPr>
            <a:spLocks noGrp="1"/>
          </p:cNvSpPr>
          <p:nvPr>
            <p:ph type="dt" sz="half" idx="10"/>
          </p:nvPr>
        </p:nvSpPr>
        <p:spPr/>
        <p:txBody>
          <a:bodyPr/>
          <a:lstStyle>
            <a:lvl1pPr>
              <a:defRPr/>
            </a:lvl1pPr>
          </a:lstStyle>
          <a:p>
            <a:fld id="{FBF4FFCB-B577-F44F-A5E5-36CAC593CBFF}" type="datetimeFigureOut">
              <a:rPr lang="en-US" altLang="en-US"/>
              <a:pPr/>
              <a:t>10/26/20</a:t>
            </a:fld>
            <a:endParaRPr lang="en-US" altLang="en-US"/>
          </a:p>
        </p:txBody>
      </p:sp>
      <p:sp>
        <p:nvSpPr>
          <p:cNvPr id="6" name="Footer Placeholder 4">
            <a:extLst>
              <a:ext uri="{FF2B5EF4-FFF2-40B4-BE49-F238E27FC236}">
                <a16:creationId xmlns:a16="http://schemas.microsoft.com/office/drawing/2014/main" id="{07AFBA68-89C0-E149-99D3-89F3C0A36F9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FBA9259-968A-4340-9F49-243C0BD99D1B}"/>
              </a:ext>
            </a:extLst>
          </p:cNvPr>
          <p:cNvSpPr>
            <a:spLocks noGrp="1"/>
          </p:cNvSpPr>
          <p:nvPr>
            <p:ph type="sldNum" sz="quarter" idx="12"/>
          </p:nvPr>
        </p:nvSpPr>
        <p:spPr/>
        <p:txBody>
          <a:bodyPr/>
          <a:lstStyle>
            <a:lvl1pPr>
              <a:defRPr/>
            </a:lvl1pPr>
          </a:lstStyle>
          <a:p>
            <a:fld id="{0FF4CAC2-E35E-A747-87C2-CCF92F007582}" type="slidenum">
              <a:rPr lang="en-US" altLang="en-US"/>
              <a:pPr/>
              <a:t>‹#›</a:t>
            </a:fld>
            <a:endParaRPr lang="en-US" altLang="en-US"/>
          </a:p>
        </p:txBody>
      </p:sp>
    </p:spTree>
    <p:extLst>
      <p:ext uri="{BB962C8B-B14F-4D97-AF65-F5344CB8AC3E}">
        <p14:creationId xmlns:p14="http://schemas.microsoft.com/office/powerpoint/2010/main" val="1685663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90F955B-113C-2B43-B894-ADCA08D5E6D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E578936-0563-9949-97DD-AF52159FE4A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8469829-5583-6642-B2C5-4D9549BA8B76}"/>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5F52C5E3-1E0D-2543-B7AE-E1BDDD1E7FE1}" type="datetimeFigureOut">
              <a:rPr lang="en-US" altLang="en-US"/>
              <a:pPr/>
              <a:t>10/26/20</a:t>
            </a:fld>
            <a:endParaRPr lang="en-US" altLang="en-US"/>
          </a:p>
        </p:txBody>
      </p:sp>
      <p:sp>
        <p:nvSpPr>
          <p:cNvPr id="5" name="Footer Placeholder 4">
            <a:extLst>
              <a:ext uri="{FF2B5EF4-FFF2-40B4-BE49-F238E27FC236}">
                <a16:creationId xmlns:a16="http://schemas.microsoft.com/office/drawing/2014/main" id="{324AEE49-CDB9-6348-9645-1F9BCFD5AEC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17D0B861-8873-5F48-ADFA-5D25CEA6602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C1B9504-6D46-8743-94A0-79C272C9B72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3.png"/><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4.png"/><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5.png"/><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5.xml"/><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6.png"/><Relationship Id="rId5" Type="http://schemas.openxmlformats.org/officeDocument/2006/relationships/oleObject" Target="../embeddings/oleObject8.bin"/><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2.png"/><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7" name="Group 3">
            <a:extLst>
              <a:ext uri="{FF2B5EF4-FFF2-40B4-BE49-F238E27FC236}">
                <a16:creationId xmlns:a16="http://schemas.microsoft.com/office/drawing/2014/main" id="{D9A4C908-7E9C-D440-89FC-BD6F6730063E}"/>
              </a:ext>
            </a:extLst>
          </p:cNvPr>
          <p:cNvGrpSpPr>
            <a:grpSpLocks/>
          </p:cNvGrpSpPr>
          <p:nvPr/>
        </p:nvGrpSpPr>
        <p:grpSpPr bwMode="auto">
          <a:xfrm>
            <a:off x="-12700" y="0"/>
            <a:ext cx="9169400" cy="6883400"/>
            <a:chOff x="-12700" y="0"/>
            <a:chExt cx="9169400" cy="6883400"/>
          </a:xfrm>
        </p:grpSpPr>
        <p:pic>
          <p:nvPicPr>
            <p:cNvPr id="2061" name="Picture 2">
              <a:extLst>
                <a:ext uri="{FF2B5EF4-FFF2-40B4-BE49-F238E27FC236}">
                  <a16:creationId xmlns:a16="http://schemas.microsoft.com/office/drawing/2014/main" id="{60441989-5644-FE4B-8D90-CEDAC8F1B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524625"/>
              <a:ext cx="9169400" cy="358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nvGrpSpPr>
            <p:cNvPr id="14349" name="Group 1">
              <a:extLst>
                <a:ext uri="{FF2B5EF4-FFF2-40B4-BE49-F238E27FC236}">
                  <a16:creationId xmlns:a16="http://schemas.microsoft.com/office/drawing/2014/main" id="{ABE4C9FD-D310-5843-8E64-53A68522A9A9}"/>
                </a:ext>
              </a:extLst>
            </p:cNvPr>
            <p:cNvGrpSpPr>
              <a:grpSpLocks/>
            </p:cNvGrpSpPr>
            <p:nvPr/>
          </p:nvGrpSpPr>
          <p:grpSpPr bwMode="auto">
            <a:xfrm>
              <a:off x="0" y="0"/>
              <a:ext cx="9144000" cy="781050"/>
              <a:chOff x="0" y="0"/>
              <a:chExt cx="9144000" cy="781050"/>
            </a:xfrm>
          </p:grpSpPr>
          <p:sp>
            <p:nvSpPr>
              <p:cNvPr id="7" name="Rectangle 6">
                <a:extLst>
                  <a:ext uri="{FF2B5EF4-FFF2-40B4-BE49-F238E27FC236}">
                    <a16:creationId xmlns:a16="http://schemas.microsoft.com/office/drawing/2014/main" id="{F7D875BF-6291-DA43-858B-7719FC75D169}"/>
                  </a:ext>
                </a:extLst>
              </p:cNvPr>
              <p:cNvSpPr/>
              <p:nvPr/>
            </p:nvSpPr>
            <p:spPr>
              <a:xfrm>
                <a:off x="0" y="0"/>
                <a:ext cx="9144000" cy="78105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53975" indent="522288" fontAlgn="auto">
                  <a:spcBef>
                    <a:spcPts val="0"/>
                  </a:spcBef>
                  <a:spcAft>
                    <a:spcPts val="0"/>
                  </a:spcAft>
                  <a:defRPr/>
                </a:pPr>
                <a:r>
                  <a:rPr lang="en-US" sz="4400" b="1" dirty="0">
                    <a:solidFill>
                      <a:schemeClr val="bg1"/>
                    </a:solidFill>
                    <a:latin typeface="Franklin Gothic Medium" pitchFamily="34" charset="0"/>
                  </a:rPr>
                  <a:t>ANTHC</a:t>
                </a:r>
                <a:endParaRPr lang="en-US" sz="1600" b="1" dirty="0">
                  <a:solidFill>
                    <a:schemeClr val="bg1"/>
                  </a:solidFill>
                  <a:latin typeface="Franklin Gothic Medium" pitchFamily="34" charset="0"/>
                </a:endParaRPr>
              </a:p>
            </p:txBody>
          </p:sp>
          <p:sp>
            <p:nvSpPr>
              <p:cNvPr id="11" name="TextBox 10">
                <a:extLst>
                  <a:ext uri="{FF2B5EF4-FFF2-40B4-BE49-F238E27FC236}">
                    <a16:creationId xmlns:a16="http://schemas.microsoft.com/office/drawing/2014/main" id="{240B21FE-6B52-C141-B76A-8CBE48B86477}"/>
                  </a:ext>
                </a:extLst>
              </p:cNvPr>
              <p:cNvSpPr txBox="1"/>
              <p:nvPr/>
            </p:nvSpPr>
            <p:spPr>
              <a:xfrm>
                <a:off x="2581275" y="96838"/>
                <a:ext cx="5486400" cy="585787"/>
              </a:xfrm>
              <a:prstGeom prst="rect">
                <a:avLst/>
              </a:prstGeom>
              <a:noFill/>
            </p:spPr>
            <p:txBody>
              <a:bodyPr>
                <a:spAutoFit/>
              </a:bodyPr>
              <a:lstStyle/>
              <a:p>
                <a:pPr marL="53975" indent="-53975" fontAlgn="auto">
                  <a:spcBef>
                    <a:spcPts val="0"/>
                  </a:spcBef>
                  <a:spcAft>
                    <a:spcPts val="0"/>
                  </a:spcAft>
                  <a:defRPr/>
                </a:pPr>
                <a:r>
                  <a:rPr lang="en-US" sz="1600" b="1" dirty="0">
                    <a:solidFill>
                      <a:schemeClr val="bg1"/>
                    </a:solidFill>
                    <a:latin typeface="Franklin Gothic Medium" pitchFamily="34" charset="0"/>
                    <a:ea typeface="+mn-ea"/>
                  </a:rPr>
                  <a:t>DIVISION OF ENVIRONMENTAL </a:t>
                </a:r>
              </a:p>
              <a:p>
                <a:pPr fontAlgn="auto">
                  <a:spcBef>
                    <a:spcPts val="0"/>
                  </a:spcBef>
                  <a:spcAft>
                    <a:spcPts val="0"/>
                  </a:spcAft>
                  <a:tabLst>
                    <a:tab pos="1314450" algn="l"/>
                    <a:tab pos="1376363" algn="l"/>
                  </a:tabLst>
                  <a:defRPr/>
                </a:pPr>
                <a:r>
                  <a:rPr lang="en-US" sz="1600" b="1" dirty="0">
                    <a:solidFill>
                      <a:schemeClr val="bg1"/>
                    </a:solidFill>
                    <a:latin typeface="Franklin Gothic Medium" pitchFamily="34" charset="0"/>
                    <a:ea typeface="+mn-ea"/>
                  </a:rPr>
                  <a:t>HEALTH &amp; ENGINEERING</a:t>
                </a:r>
              </a:p>
            </p:txBody>
          </p:sp>
          <p:pic>
            <p:nvPicPr>
              <p:cNvPr id="14352" name="Picture 7">
                <a:extLst>
                  <a:ext uri="{FF2B5EF4-FFF2-40B4-BE49-F238E27FC236}">
                    <a16:creationId xmlns:a16="http://schemas.microsoft.com/office/drawing/2014/main" id="{4A04053C-BB0F-444A-8DD7-95F9ED5C9A0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967" y="123825"/>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4338" name="Title 1">
            <a:extLst>
              <a:ext uri="{FF2B5EF4-FFF2-40B4-BE49-F238E27FC236}">
                <a16:creationId xmlns:a16="http://schemas.microsoft.com/office/drawing/2014/main" id="{C36B5741-4D33-6547-8353-AD697A54F4A1}"/>
              </a:ext>
            </a:extLst>
          </p:cNvPr>
          <p:cNvSpPr>
            <a:spLocks noGrp="1"/>
          </p:cNvSpPr>
          <p:nvPr>
            <p:ph type="ctrTitle"/>
          </p:nvPr>
        </p:nvSpPr>
        <p:spPr/>
        <p:txBody>
          <a:bodyPr/>
          <a:lstStyle/>
          <a:p>
            <a:pPr eaLnBrk="1" hangingPunct="1"/>
            <a:r>
              <a:rPr lang="en-US" altLang="en-US">
                <a:ea typeface="ＭＳ Ｐゴシック" panose="020B0600070205080204" pitchFamily="34" charset="-128"/>
              </a:rPr>
              <a:t>Wagner</a:t>
            </a:r>
          </a:p>
        </p:txBody>
      </p:sp>
      <p:sp>
        <p:nvSpPr>
          <p:cNvPr id="3" name="Subtitle 2">
            <a:extLst>
              <a:ext uri="{FF2B5EF4-FFF2-40B4-BE49-F238E27FC236}">
                <a16:creationId xmlns:a16="http://schemas.microsoft.com/office/drawing/2014/main" id="{DCC9A197-0ABB-8D47-9043-39B5465823EF}"/>
              </a:ext>
            </a:extLst>
          </p:cNvPr>
          <p:cNvSpPr>
            <a:spLocks noGrp="1"/>
          </p:cNvSpPr>
          <p:nvPr>
            <p:ph type="subTitle" idx="1"/>
          </p:nvPr>
        </p:nvSpPr>
        <p:spPr/>
        <p:txBody>
          <a:bodyPr rtlCol="0">
            <a:normAutofit/>
          </a:bodyPr>
          <a:lstStyle/>
          <a:p>
            <a:pPr eaLnBrk="1" fontAlgn="auto" hangingPunct="1">
              <a:spcAft>
                <a:spcPts val="0"/>
              </a:spcAft>
              <a:defRPr/>
            </a:pPr>
            <a:endParaRPr lang="en-US">
              <a:ea typeface="+mn-ea"/>
            </a:endParaRPr>
          </a:p>
        </p:txBody>
      </p:sp>
      <p:cxnSp>
        <p:nvCxnSpPr>
          <p:cNvPr id="10" name="Straight Connector 9">
            <a:extLst>
              <a:ext uri="{FF2B5EF4-FFF2-40B4-BE49-F238E27FC236}">
                <a16:creationId xmlns:a16="http://schemas.microsoft.com/office/drawing/2014/main" id="{1A20CFD9-8D97-F94F-BC97-E879EA10EF6E}"/>
              </a:ext>
            </a:extLst>
          </p:cNvPr>
          <p:cNvCxnSpPr/>
          <p:nvPr/>
        </p:nvCxnSpPr>
        <p:spPr>
          <a:xfrm>
            <a:off x="2581275" y="125413"/>
            <a:ext cx="0" cy="533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341" name="TextBox 11">
            <a:extLst>
              <a:ext uri="{FF2B5EF4-FFF2-40B4-BE49-F238E27FC236}">
                <a16:creationId xmlns:a16="http://schemas.microsoft.com/office/drawing/2014/main" id="{C99003F1-2285-B042-8792-E49838C1B713}"/>
              </a:ext>
            </a:extLst>
          </p:cNvPr>
          <p:cNvSpPr txBox="1">
            <a:spLocks noChangeArrowheads="1"/>
          </p:cNvSpPr>
          <p:nvPr/>
        </p:nvSpPr>
        <p:spPr bwMode="auto">
          <a:xfrm>
            <a:off x="304800" y="6559550"/>
            <a:ext cx="647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pic>
        <p:nvPicPr>
          <p:cNvPr id="14342" name="Picture 3">
            <a:extLst>
              <a:ext uri="{FF2B5EF4-FFF2-40B4-BE49-F238E27FC236}">
                <a16:creationId xmlns:a16="http://schemas.microsoft.com/office/drawing/2014/main" id="{FBCD2BD5-2033-4B47-AAD6-38F458EC99EB}"/>
              </a:ext>
            </a:extLst>
          </p:cNvPr>
          <p:cNvPicPr>
            <a:picLocks noChangeAspect="1"/>
          </p:cNvPicPr>
          <p:nvPr/>
        </p:nvPicPr>
        <p:blipFill>
          <a:blip r:embed="rId5">
            <a:extLst>
              <a:ext uri="{28A0092B-C50C-407E-A947-70E740481C1C}">
                <a14:useLocalDpi xmlns:a14="http://schemas.microsoft.com/office/drawing/2010/main" val="0"/>
              </a:ext>
            </a:extLst>
          </a:blip>
          <a:srcRect b="5463"/>
          <a:stretch>
            <a:fillRect/>
          </a:stretch>
        </p:blipFill>
        <p:spPr bwMode="auto">
          <a:xfrm>
            <a:off x="0" y="762000"/>
            <a:ext cx="9144000"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itle 1">
            <a:extLst>
              <a:ext uri="{FF2B5EF4-FFF2-40B4-BE49-F238E27FC236}">
                <a16:creationId xmlns:a16="http://schemas.microsoft.com/office/drawing/2014/main" id="{11F7867B-612C-3846-A2D9-6473554871D7}"/>
              </a:ext>
            </a:extLst>
          </p:cNvPr>
          <p:cNvSpPr txBox="1">
            <a:spLocks/>
          </p:cNvSpPr>
          <p:nvPr/>
        </p:nvSpPr>
        <p:spPr bwMode="auto">
          <a:xfrm>
            <a:off x="381000" y="1143000"/>
            <a:ext cx="74088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3600">
                <a:solidFill>
                  <a:schemeClr val="bg1"/>
                </a:solidFill>
                <a:latin typeface="Franklin Gothic Medium" panose="020B0603020102020204" pitchFamily="34" charset="0"/>
              </a:rPr>
              <a:t>ANTHC Rural Energy – Washeterias</a:t>
            </a:r>
          </a:p>
          <a:p>
            <a:pPr algn="ctr" eaLnBrk="1" hangingPunct="1"/>
            <a:r>
              <a:rPr lang="en-US" altLang="en-US" sz="3600">
                <a:solidFill>
                  <a:schemeClr val="bg1"/>
                </a:solidFill>
                <a:latin typeface="Franklin Gothic Medium" panose="020B0603020102020204" pitchFamily="34" charset="0"/>
              </a:rPr>
              <a:t>Briefing</a:t>
            </a:r>
          </a:p>
          <a:p>
            <a:pPr algn="ctr" eaLnBrk="1" hangingPunct="1"/>
            <a:r>
              <a:rPr lang="en-US" altLang="en-US" sz="3600">
                <a:solidFill>
                  <a:schemeClr val="bg1"/>
                </a:solidFill>
                <a:latin typeface="Franklin Gothic Medium" panose="020B0603020102020204" pitchFamily="34" charset="0"/>
              </a:rPr>
              <a:t>for the Arctic Research Commission </a:t>
            </a:r>
            <a:br>
              <a:rPr lang="en-US" altLang="en-US" sz="3600">
                <a:solidFill>
                  <a:schemeClr val="bg1"/>
                </a:solidFill>
                <a:latin typeface="Franklin Gothic Medium" panose="020B0603020102020204" pitchFamily="34" charset="0"/>
              </a:rPr>
            </a:br>
            <a:r>
              <a:rPr lang="en-US" altLang="en-US" sz="3600">
                <a:solidFill>
                  <a:srgbClr val="FFFFFF"/>
                </a:solidFill>
                <a:latin typeface="Franklin Gothic Medium" panose="020B0603020102020204" pitchFamily="34" charset="0"/>
              </a:rPr>
              <a:t>January 2014</a:t>
            </a:r>
            <a:endParaRPr lang="en-US" altLang="en-US" sz="3600">
              <a:solidFill>
                <a:schemeClr val="bg1"/>
              </a:solidFill>
              <a:latin typeface="Franklin Gothic Medium" panose="020B0603020102020204" pitchFamily="34" charset="0"/>
            </a:endParaRPr>
          </a:p>
        </p:txBody>
      </p:sp>
      <p:sp>
        <p:nvSpPr>
          <p:cNvPr id="14344" name="Subtitle 2">
            <a:extLst>
              <a:ext uri="{FF2B5EF4-FFF2-40B4-BE49-F238E27FC236}">
                <a16:creationId xmlns:a16="http://schemas.microsoft.com/office/drawing/2014/main" id="{D55BBF73-2722-AB45-890F-E9235933D2ED}"/>
              </a:ext>
            </a:extLst>
          </p:cNvPr>
          <p:cNvSpPr txBox="1">
            <a:spLocks/>
          </p:cNvSpPr>
          <p:nvPr/>
        </p:nvSpPr>
        <p:spPr bwMode="auto">
          <a:xfrm>
            <a:off x="1633538" y="4495800"/>
            <a:ext cx="51212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20000"/>
              </a:spcBef>
              <a:buFont typeface="Arial" panose="020B0604020202020204" pitchFamily="34" charset="0"/>
              <a:buNone/>
            </a:pPr>
            <a:r>
              <a:rPr lang="en-US" altLang="en-US" sz="2000">
                <a:solidFill>
                  <a:schemeClr val="bg1"/>
                </a:solidFill>
                <a:latin typeface="Franklin Gothic Medium" panose="020B0603020102020204" pitchFamily="34" charset="0"/>
              </a:rPr>
              <a:t>Daniel Reitz, P.E.</a:t>
            </a:r>
            <a:br>
              <a:rPr lang="en-US" altLang="en-US" sz="2000">
                <a:solidFill>
                  <a:schemeClr val="bg1"/>
                </a:solidFill>
                <a:latin typeface="Franklin Gothic Medium" panose="020B0603020102020204" pitchFamily="34" charset="0"/>
              </a:rPr>
            </a:br>
            <a:r>
              <a:rPr lang="en-US" altLang="en-US" sz="2000">
                <a:solidFill>
                  <a:schemeClr val="bg1"/>
                </a:solidFill>
                <a:latin typeface="Franklin Gothic Medium" panose="020B0603020102020204" pitchFamily="34" charset="0"/>
              </a:rPr>
              <a:t>Rural Energy Program Manager</a:t>
            </a:r>
            <a:br>
              <a:rPr lang="en-US" altLang="en-US" sz="2800">
                <a:solidFill>
                  <a:schemeClr val="bg1"/>
                </a:solidFill>
                <a:latin typeface="Franklin Gothic Medium" panose="020B0603020102020204" pitchFamily="34" charset="0"/>
              </a:rPr>
            </a:br>
            <a:endParaRPr lang="en-US" altLang="en-US" sz="2800">
              <a:solidFill>
                <a:schemeClr val="bg1"/>
              </a:solidFill>
              <a:latin typeface="Franklin Gothic Medium" panose="020B0603020102020204" pitchFamily="34" charset="0"/>
            </a:endParaRPr>
          </a:p>
        </p:txBody>
      </p:sp>
      <p:grpSp>
        <p:nvGrpSpPr>
          <p:cNvPr id="14345" name="Group 3">
            <a:extLst>
              <a:ext uri="{FF2B5EF4-FFF2-40B4-BE49-F238E27FC236}">
                <a16:creationId xmlns:a16="http://schemas.microsoft.com/office/drawing/2014/main" id="{BB58B488-4192-964A-9311-B3995B233DE5}"/>
              </a:ext>
            </a:extLst>
          </p:cNvPr>
          <p:cNvGrpSpPr>
            <a:grpSpLocks/>
          </p:cNvGrpSpPr>
          <p:nvPr/>
        </p:nvGrpSpPr>
        <p:grpSpPr bwMode="auto">
          <a:xfrm>
            <a:off x="5535613" y="7938"/>
            <a:ext cx="2254250" cy="763587"/>
            <a:chOff x="5535990" y="8731"/>
            <a:chExt cx="2254551" cy="762856"/>
          </a:xfrm>
        </p:grpSpPr>
        <p:pic>
          <p:nvPicPr>
            <p:cNvPr id="14346" name="Picture 14">
              <a:extLst>
                <a:ext uri="{FF2B5EF4-FFF2-40B4-BE49-F238E27FC236}">
                  <a16:creationId xmlns:a16="http://schemas.microsoft.com/office/drawing/2014/main" id="{1AA56F80-E79A-BC46-9A5E-A516B4C3704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35990" y="8731"/>
              <a:ext cx="1016000" cy="762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4347" name="Picture 1">
              <a:extLst>
                <a:ext uri="{FF2B5EF4-FFF2-40B4-BE49-F238E27FC236}">
                  <a16:creationId xmlns:a16="http://schemas.microsoft.com/office/drawing/2014/main" id="{844E6B3F-318D-A544-AE60-2DCFD8C1B1D9}"/>
                </a:ext>
              </a:extLst>
            </p:cNvPr>
            <p:cNvPicPr>
              <a:picLocks noChangeAspect="1"/>
            </p:cNvPicPr>
            <p:nvPr/>
          </p:nvPicPr>
          <p:blipFill>
            <a:blip r:embed="rId7">
              <a:extLst>
                <a:ext uri="{28A0092B-C50C-407E-A947-70E740481C1C}">
                  <a14:useLocalDpi xmlns:a14="http://schemas.microsoft.com/office/drawing/2010/main" val="0"/>
                </a:ext>
              </a:extLst>
            </a:blip>
            <a:srcRect l="-526" r="-1482"/>
            <a:stretch>
              <a:fillRect/>
            </a:stretch>
          </p:blipFill>
          <p:spPr bwMode="auto">
            <a:xfrm>
              <a:off x="6755190" y="12635"/>
              <a:ext cx="1035351" cy="75895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097B7768-A56C-9142-9D9C-BC57B0B4572D}"/>
              </a:ext>
            </a:extLst>
          </p:cNvPr>
          <p:cNvSpPr>
            <a:spLocks noGrp="1"/>
          </p:cNvSpPr>
          <p:nvPr>
            <p:ph type="title"/>
          </p:nvPr>
        </p:nvSpPr>
        <p:spPr>
          <a:xfrm>
            <a:off x="457200" y="914400"/>
            <a:ext cx="8229600" cy="1143000"/>
          </a:xfrm>
        </p:spPr>
        <p:txBody>
          <a:bodyPr rtlCol="0">
            <a:normAutofit fontScale="90000"/>
          </a:bodyPr>
          <a:lstStyle/>
          <a:p>
            <a:pPr eaLnBrk="1" fontAlgn="auto" hangingPunct="1">
              <a:spcAft>
                <a:spcPts val="0"/>
              </a:spcAft>
              <a:defRPr/>
            </a:pPr>
            <a:r>
              <a:rPr lang="en-US" dirty="0">
                <a:ea typeface="+mj-ea"/>
              </a:rPr>
              <a:t>Audit Finding - Averages </a:t>
            </a:r>
            <a:br>
              <a:rPr lang="en-US">
                <a:ea typeface="+mj-ea"/>
              </a:rPr>
            </a:br>
            <a:r>
              <a:rPr lang="en-US" sz="2800">
                <a:ea typeface="+mj-ea"/>
              </a:rPr>
              <a:t>(40 Villages)</a:t>
            </a:r>
            <a:endParaRPr lang="en-US" sz="2800" dirty="0">
              <a:ea typeface="+mj-ea"/>
            </a:endParaRPr>
          </a:p>
        </p:txBody>
      </p:sp>
      <p:graphicFrame>
        <p:nvGraphicFramePr>
          <p:cNvPr id="4" name="Content Placeholder 3">
            <a:extLst>
              <a:ext uri="{FF2B5EF4-FFF2-40B4-BE49-F238E27FC236}">
                <a16:creationId xmlns:a16="http://schemas.microsoft.com/office/drawing/2014/main" id="{CD30B6E1-2BE8-374B-AF79-70C17869BFA6}"/>
              </a:ext>
            </a:extLst>
          </p:cNvPr>
          <p:cNvGraphicFramePr>
            <a:graphicFrameLocks noGrp="1"/>
          </p:cNvGraphicFramePr>
          <p:nvPr>
            <p:ph idx="1"/>
          </p:nvPr>
        </p:nvGraphicFramePr>
        <p:xfrm>
          <a:off x="533400" y="2209800"/>
          <a:ext cx="8077200" cy="3887788"/>
        </p:xfrm>
        <a:graphic>
          <a:graphicData uri="http://schemas.openxmlformats.org/drawingml/2006/table">
            <a:tbl>
              <a:tblPr firstRow="1" firstCol="1" bandRow="1">
                <a:tableStyleId>{5C22544A-7EE6-4342-B048-85BDC9FD1C3A}</a:tableStyleId>
              </a:tblPr>
              <a:tblGrid>
                <a:gridCol w="17526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90599">
                  <a:extLst>
                    <a:ext uri="{9D8B030D-6E8A-4147-A177-3AD203B41FA5}">
                      <a16:colId xmlns:a16="http://schemas.microsoft.com/office/drawing/2014/main" val="20006"/>
                    </a:ext>
                  </a:extLst>
                </a:gridCol>
              </a:tblGrid>
              <a:tr h="1066764">
                <a:tc>
                  <a:txBody>
                    <a:bodyPr/>
                    <a:lstStyle/>
                    <a:p>
                      <a:pPr marL="0" marR="0" algn="r">
                        <a:lnSpc>
                          <a:spcPct val="115000"/>
                        </a:lnSpc>
                        <a:spcBef>
                          <a:spcPts val="0"/>
                        </a:spcBef>
                        <a:spcAft>
                          <a:spcPts val="0"/>
                        </a:spcAft>
                      </a:pPr>
                      <a:r>
                        <a:rPr lang="en-US" sz="1400" dirty="0">
                          <a:effectLst/>
                        </a:rPr>
                        <a:t>Average by Facility Type</a:t>
                      </a:r>
                      <a:endParaRPr lang="en-US" sz="1400" dirty="0">
                        <a:effectLst/>
                        <a:latin typeface="Calibri"/>
                        <a:ea typeface="Calibri"/>
                        <a:cs typeface="Times New Roman"/>
                      </a:endParaRPr>
                    </a:p>
                  </a:txBody>
                  <a:tcPr marL="68580" marR="68580" marT="0" marB="0" anchor="b">
                    <a:solidFill>
                      <a:schemeClr val="accent5">
                        <a:lumMod val="50000"/>
                      </a:schemeClr>
                    </a:solidFill>
                  </a:tcPr>
                </a:tc>
                <a:tc>
                  <a:txBody>
                    <a:bodyPr/>
                    <a:lstStyle/>
                    <a:p>
                      <a:pPr marL="0" marR="0" algn="r">
                        <a:lnSpc>
                          <a:spcPct val="115000"/>
                        </a:lnSpc>
                        <a:spcBef>
                          <a:spcPts val="0"/>
                        </a:spcBef>
                        <a:spcAft>
                          <a:spcPts val="0"/>
                        </a:spcAft>
                      </a:pPr>
                      <a:r>
                        <a:rPr lang="en-US" sz="1400" dirty="0">
                          <a:effectLst/>
                        </a:rPr>
                        <a:t> Potential Fuel Savings (gals) </a:t>
                      </a:r>
                      <a:endParaRPr lang="en-US" sz="1400" dirty="0">
                        <a:effectLst/>
                        <a:latin typeface="Calibri"/>
                        <a:ea typeface="Calibri"/>
                        <a:cs typeface="Times New Roman"/>
                      </a:endParaRPr>
                    </a:p>
                  </a:txBody>
                  <a:tcPr marL="68580" marR="68580" marT="0" marB="0" anchor="b">
                    <a:solidFill>
                      <a:schemeClr val="accent5">
                        <a:lumMod val="50000"/>
                      </a:schemeClr>
                    </a:solidFill>
                  </a:tcPr>
                </a:tc>
                <a:tc>
                  <a:txBody>
                    <a:bodyPr/>
                    <a:lstStyle/>
                    <a:p>
                      <a:pPr marL="0" marR="0" algn="r">
                        <a:lnSpc>
                          <a:spcPct val="115000"/>
                        </a:lnSpc>
                        <a:spcBef>
                          <a:spcPts val="0"/>
                        </a:spcBef>
                        <a:spcAft>
                          <a:spcPts val="0"/>
                        </a:spcAft>
                      </a:pPr>
                      <a:r>
                        <a:rPr lang="en-US" sz="1400" dirty="0">
                          <a:effectLst/>
                        </a:rPr>
                        <a:t> Potential Electrical Savings (kwh) </a:t>
                      </a:r>
                      <a:endParaRPr lang="en-US" sz="1400" dirty="0">
                        <a:effectLst/>
                        <a:latin typeface="Calibri"/>
                        <a:ea typeface="Calibri"/>
                        <a:cs typeface="Times New Roman"/>
                      </a:endParaRPr>
                    </a:p>
                  </a:txBody>
                  <a:tcPr marL="68580" marR="68580" marT="0" marB="0" anchor="b">
                    <a:solidFill>
                      <a:schemeClr val="accent5">
                        <a:lumMod val="50000"/>
                      </a:schemeClr>
                    </a:solidFill>
                  </a:tcPr>
                </a:tc>
                <a:tc>
                  <a:txBody>
                    <a:bodyPr/>
                    <a:lstStyle/>
                    <a:p>
                      <a:pPr marL="0" marR="0" algn="r">
                        <a:lnSpc>
                          <a:spcPct val="115000"/>
                        </a:lnSpc>
                        <a:spcBef>
                          <a:spcPts val="0"/>
                        </a:spcBef>
                        <a:spcAft>
                          <a:spcPts val="0"/>
                        </a:spcAft>
                      </a:pPr>
                      <a:r>
                        <a:rPr lang="en-US" sz="1400" dirty="0">
                          <a:effectLst/>
                        </a:rPr>
                        <a:t> Potential Cost Savings </a:t>
                      </a:r>
                      <a:endParaRPr lang="en-US" sz="1400" dirty="0">
                        <a:effectLst/>
                        <a:latin typeface="Calibri"/>
                        <a:ea typeface="Calibri"/>
                        <a:cs typeface="Times New Roman"/>
                      </a:endParaRPr>
                    </a:p>
                  </a:txBody>
                  <a:tcPr marL="68580" marR="68580" marT="0" marB="0" anchor="b">
                    <a:solidFill>
                      <a:schemeClr val="accent5">
                        <a:lumMod val="50000"/>
                      </a:schemeClr>
                    </a:solidFill>
                  </a:tcPr>
                </a:tc>
                <a:tc>
                  <a:txBody>
                    <a:bodyPr/>
                    <a:lstStyle/>
                    <a:p>
                      <a:pPr marL="0" marR="0" algn="r">
                        <a:lnSpc>
                          <a:spcPct val="115000"/>
                        </a:lnSpc>
                        <a:spcBef>
                          <a:spcPts val="0"/>
                        </a:spcBef>
                        <a:spcAft>
                          <a:spcPts val="0"/>
                        </a:spcAft>
                      </a:pPr>
                      <a:r>
                        <a:rPr lang="en-US" sz="1400" dirty="0">
                          <a:effectLst/>
                        </a:rPr>
                        <a:t> Retrofit Costs </a:t>
                      </a:r>
                      <a:endParaRPr lang="en-US" sz="1400" dirty="0">
                        <a:effectLst/>
                        <a:latin typeface="Calibri"/>
                        <a:ea typeface="Calibri"/>
                        <a:cs typeface="Times New Roman"/>
                      </a:endParaRPr>
                    </a:p>
                  </a:txBody>
                  <a:tcPr marL="68580" marR="68580" marT="0" marB="0" anchor="b">
                    <a:solidFill>
                      <a:schemeClr val="accent5">
                        <a:lumMod val="50000"/>
                      </a:schemeClr>
                    </a:solidFill>
                  </a:tcPr>
                </a:tc>
                <a:tc>
                  <a:txBody>
                    <a:bodyPr/>
                    <a:lstStyle/>
                    <a:p>
                      <a:pPr marL="0" marR="0" algn="r">
                        <a:lnSpc>
                          <a:spcPct val="115000"/>
                        </a:lnSpc>
                        <a:spcBef>
                          <a:spcPts val="0"/>
                        </a:spcBef>
                        <a:spcAft>
                          <a:spcPts val="0"/>
                        </a:spcAft>
                      </a:pPr>
                      <a:r>
                        <a:rPr lang="en-US" sz="1400" dirty="0">
                          <a:effectLst/>
                        </a:rPr>
                        <a:t> CO2 SAVINGS (lbs/yr) </a:t>
                      </a:r>
                      <a:endParaRPr lang="en-US" sz="1400" dirty="0">
                        <a:effectLst/>
                        <a:latin typeface="Calibri"/>
                        <a:ea typeface="Calibri"/>
                        <a:cs typeface="Times New Roman"/>
                      </a:endParaRPr>
                    </a:p>
                  </a:txBody>
                  <a:tcPr marL="68580" marR="68580" marT="0" marB="0" anchor="b">
                    <a:solidFill>
                      <a:schemeClr val="accent5">
                        <a:lumMod val="50000"/>
                      </a:schemeClr>
                    </a:solidFill>
                  </a:tcPr>
                </a:tc>
                <a:tc>
                  <a:txBody>
                    <a:bodyPr/>
                    <a:lstStyle/>
                    <a:p>
                      <a:pPr marL="0" marR="0" algn="r">
                        <a:lnSpc>
                          <a:spcPct val="115000"/>
                        </a:lnSpc>
                        <a:spcBef>
                          <a:spcPts val="0"/>
                        </a:spcBef>
                        <a:spcAft>
                          <a:spcPts val="0"/>
                        </a:spcAft>
                      </a:pPr>
                      <a:r>
                        <a:rPr lang="en-US" sz="1400" dirty="0">
                          <a:effectLst/>
                        </a:rPr>
                        <a:t> SIMPLE PAYBACK</a:t>
                      </a:r>
                    </a:p>
                    <a:p>
                      <a:pPr marL="0" marR="0" algn="r">
                        <a:lnSpc>
                          <a:spcPct val="115000"/>
                        </a:lnSpc>
                        <a:spcBef>
                          <a:spcPts val="0"/>
                        </a:spcBef>
                        <a:spcAft>
                          <a:spcPts val="0"/>
                        </a:spcAft>
                      </a:pPr>
                      <a:r>
                        <a:rPr lang="en-US" sz="1400" dirty="0">
                          <a:effectLst/>
                        </a:rPr>
                        <a:t>(Years) </a:t>
                      </a:r>
                      <a:endParaRPr lang="en-US" sz="1400" dirty="0">
                        <a:effectLst/>
                        <a:latin typeface="Calibri"/>
                        <a:ea typeface="Calibri"/>
                        <a:cs typeface="Times New Roman"/>
                      </a:endParaRPr>
                    </a:p>
                  </a:txBody>
                  <a:tcPr marL="68580" marR="68580" marT="0" marB="0" anchor="b">
                    <a:solidFill>
                      <a:schemeClr val="accent5">
                        <a:lumMod val="50000"/>
                      </a:schemeClr>
                    </a:solidFill>
                  </a:tcPr>
                </a:tc>
                <a:extLst>
                  <a:ext uri="{0D108BD9-81ED-4DB2-BD59-A6C34878D82A}">
                    <a16:rowId xmlns:a16="http://schemas.microsoft.com/office/drawing/2014/main" val="10000"/>
                  </a:ext>
                </a:extLst>
              </a:tr>
              <a:tr h="736092">
                <a:tc>
                  <a:txBody>
                    <a:bodyPr/>
                    <a:lstStyle/>
                    <a:p>
                      <a:pPr marL="0" marR="0" algn="r">
                        <a:lnSpc>
                          <a:spcPct val="115000"/>
                        </a:lnSpc>
                        <a:spcBef>
                          <a:spcPts val="0"/>
                        </a:spcBef>
                        <a:spcAft>
                          <a:spcPts val="0"/>
                        </a:spcAft>
                      </a:pPr>
                      <a:r>
                        <a:rPr lang="en-US" sz="1400" dirty="0">
                          <a:effectLst/>
                        </a:rPr>
                        <a:t>Water and Sewer Facilities </a:t>
                      </a:r>
                      <a:endParaRPr lang="en-US" sz="1400" dirty="0">
                        <a:effectLst/>
                        <a:latin typeface="Calibri"/>
                        <a:ea typeface="Calibri"/>
                        <a:cs typeface="Times New Roman"/>
                      </a:endParaRPr>
                    </a:p>
                  </a:txBody>
                  <a:tcPr marL="68580" marR="68580" marT="0" marB="0" anchor="b">
                    <a:solidFill>
                      <a:schemeClr val="accent5">
                        <a:lumMod val="50000"/>
                      </a:schemeClr>
                    </a:solidFill>
                  </a:tcPr>
                </a:tc>
                <a:tc>
                  <a:txBody>
                    <a:bodyPr/>
                    <a:lstStyle/>
                    <a:p>
                      <a:pPr marL="0" marR="0" algn="r">
                        <a:lnSpc>
                          <a:spcPct val="115000"/>
                        </a:lnSpc>
                        <a:spcBef>
                          <a:spcPts val="0"/>
                        </a:spcBef>
                        <a:spcAft>
                          <a:spcPts val="0"/>
                        </a:spcAft>
                      </a:pPr>
                      <a:r>
                        <a:rPr lang="en-US" sz="1400" dirty="0">
                          <a:effectLst/>
                        </a:rPr>
                        <a:t>1,890         </a:t>
                      </a:r>
                      <a:endParaRPr lang="en-US" sz="1400" dirty="0">
                        <a:effectLst/>
                        <a:latin typeface="Calibri"/>
                        <a:ea typeface="Calibri"/>
                        <a:cs typeface="Times New Roman"/>
                      </a:endParaRPr>
                    </a:p>
                  </a:txBody>
                  <a:tcPr marL="68580" marR="68580" marT="0" marB="0" anchor="b">
                    <a:solidFill>
                      <a:schemeClr val="accent5">
                        <a:lumMod val="50000"/>
                        <a:alpha val="25000"/>
                      </a:schemeClr>
                    </a:solidFill>
                  </a:tcPr>
                </a:tc>
                <a:tc>
                  <a:txBody>
                    <a:bodyPr/>
                    <a:lstStyle/>
                    <a:p>
                      <a:pPr marL="0" marR="0" algn="r">
                        <a:lnSpc>
                          <a:spcPct val="115000"/>
                        </a:lnSpc>
                        <a:spcBef>
                          <a:spcPts val="0"/>
                        </a:spcBef>
                        <a:spcAft>
                          <a:spcPts val="0"/>
                        </a:spcAft>
                      </a:pPr>
                      <a:r>
                        <a:rPr lang="en-US" sz="1400" dirty="0">
                          <a:effectLst/>
                        </a:rPr>
                        <a:t>24,400      </a:t>
                      </a:r>
                      <a:endParaRPr lang="en-US" sz="1400" dirty="0">
                        <a:effectLst/>
                        <a:latin typeface="Calibri"/>
                        <a:ea typeface="Calibri"/>
                        <a:cs typeface="Times New Roman"/>
                      </a:endParaRPr>
                    </a:p>
                  </a:txBody>
                  <a:tcPr marL="68580" marR="68580" marT="0" marB="0" anchor="b">
                    <a:solidFill>
                      <a:schemeClr val="accent5">
                        <a:lumMod val="50000"/>
                        <a:alpha val="25000"/>
                      </a:schemeClr>
                    </a:solidFill>
                  </a:tcPr>
                </a:tc>
                <a:tc>
                  <a:txBody>
                    <a:bodyPr/>
                    <a:lstStyle/>
                    <a:p>
                      <a:pPr marL="0" marR="0" algn="r">
                        <a:lnSpc>
                          <a:spcPct val="115000"/>
                        </a:lnSpc>
                        <a:spcBef>
                          <a:spcPts val="0"/>
                        </a:spcBef>
                        <a:spcAft>
                          <a:spcPts val="0"/>
                        </a:spcAft>
                      </a:pPr>
                      <a:r>
                        <a:rPr lang="en-US" sz="1400" dirty="0">
                          <a:effectLst/>
                        </a:rPr>
                        <a:t> $  14,575 </a:t>
                      </a:r>
                      <a:endParaRPr lang="en-US" sz="1400" dirty="0">
                        <a:effectLst/>
                        <a:latin typeface="Calibri"/>
                        <a:ea typeface="Calibri"/>
                        <a:cs typeface="Times New Roman"/>
                      </a:endParaRPr>
                    </a:p>
                  </a:txBody>
                  <a:tcPr marL="68580" marR="68580" marT="0" marB="0" anchor="b">
                    <a:solidFill>
                      <a:schemeClr val="accent5">
                        <a:lumMod val="50000"/>
                        <a:alpha val="25000"/>
                      </a:schemeClr>
                    </a:solidFill>
                  </a:tcPr>
                </a:tc>
                <a:tc>
                  <a:txBody>
                    <a:bodyPr/>
                    <a:lstStyle/>
                    <a:p>
                      <a:pPr marL="0" marR="0" algn="r">
                        <a:lnSpc>
                          <a:spcPct val="115000"/>
                        </a:lnSpc>
                        <a:spcBef>
                          <a:spcPts val="0"/>
                        </a:spcBef>
                        <a:spcAft>
                          <a:spcPts val="0"/>
                        </a:spcAft>
                      </a:pPr>
                      <a:r>
                        <a:rPr lang="en-US" sz="1400" dirty="0">
                          <a:effectLst/>
                        </a:rPr>
                        <a:t> $  65,447 </a:t>
                      </a:r>
                      <a:endParaRPr lang="en-US" sz="1400" dirty="0">
                        <a:effectLst/>
                        <a:latin typeface="Calibri"/>
                        <a:ea typeface="Calibri"/>
                        <a:cs typeface="Times New Roman"/>
                      </a:endParaRPr>
                    </a:p>
                  </a:txBody>
                  <a:tcPr marL="68580" marR="68580" marT="0" marB="0" anchor="b">
                    <a:solidFill>
                      <a:schemeClr val="accent5">
                        <a:lumMod val="50000"/>
                        <a:alpha val="25000"/>
                      </a:schemeClr>
                    </a:solidFill>
                  </a:tcPr>
                </a:tc>
                <a:tc>
                  <a:txBody>
                    <a:bodyPr/>
                    <a:lstStyle/>
                    <a:p>
                      <a:pPr marL="0" marR="0" algn="r">
                        <a:lnSpc>
                          <a:spcPct val="115000"/>
                        </a:lnSpc>
                        <a:spcBef>
                          <a:spcPts val="0"/>
                        </a:spcBef>
                        <a:spcAft>
                          <a:spcPts val="0"/>
                        </a:spcAft>
                      </a:pPr>
                      <a:r>
                        <a:rPr lang="en-US" sz="1400" dirty="0">
                          <a:effectLst/>
                        </a:rPr>
                        <a:t>61,098      </a:t>
                      </a:r>
                      <a:endParaRPr lang="en-US" sz="1400" dirty="0">
                        <a:effectLst/>
                        <a:latin typeface="Calibri"/>
                        <a:ea typeface="Calibri"/>
                        <a:cs typeface="Times New Roman"/>
                      </a:endParaRPr>
                    </a:p>
                  </a:txBody>
                  <a:tcPr marL="68580" marR="68580" marT="0" marB="0" anchor="b">
                    <a:solidFill>
                      <a:schemeClr val="accent5">
                        <a:lumMod val="50000"/>
                        <a:alpha val="25000"/>
                      </a:schemeClr>
                    </a:solidFill>
                  </a:tcPr>
                </a:tc>
                <a:tc>
                  <a:txBody>
                    <a:bodyPr/>
                    <a:lstStyle/>
                    <a:p>
                      <a:pPr marL="0" marR="0" algn="r">
                        <a:lnSpc>
                          <a:spcPct val="115000"/>
                        </a:lnSpc>
                        <a:spcBef>
                          <a:spcPts val="0"/>
                        </a:spcBef>
                        <a:spcAft>
                          <a:spcPts val="0"/>
                        </a:spcAft>
                      </a:pPr>
                      <a:r>
                        <a:rPr lang="en-US" sz="1400" dirty="0">
                          <a:effectLst/>
                        </a:rPr>
                        <a:t>          4.5 </a:t>
                      </a:r>
                      <a:endParaRPr lang="en-US" sz="1400" dirty="0">
                        <a:effectLst/>
                        <a:latin typeface="Calibri"/>
                        <a:ea typeface="Calibri"/>
                        <a:cs typeface="Times New Roman"/>
                      </a:endParaRPr>
                    </a:p>
                  </a:txBody>
                  <a:tcPr marL="68580" marR="68580" marT="0" marB="0" anchor="b">
                    <a:solidFill>
                      <a:schemeClr val="accent5">
                        <a:lumMod val="50000"/>
                        <a:alpha val="25000"/>
                      </a:schemeClr>
                    </a:solidFill>
                  </a:tcPr>
                </a:tc>
                <a:extLst>
                  <a:ext uri="{0D108BD9-81ED-4DB2-BD59-A6C34878D82A}">
                    <a16:rowId xmlns:a16="http://schemas.microsoft.com/office/drawing/2014/main" val="10001"/>
                  </a:ext>
                </a:extLst>
              </a:tr>
              <a:tr h="694977">
                <a:tc>
                  <a:txBody>
                    <a:bodyPr/>
                    <a:lstStyle/>
                    <a:p>
                      <a:pPr marL="0" marR="0" algn="r">
                        <a:lnSpc>
                          <a:spcPct val="115000"/>
                        </a:lnSpc>
                        <a:spcBef>
                          <a:spcPts val="0"/>
                        </a:spcBef>
                        <a:spcAft>
                          <a:spcPts val="0"/>
                        </a:spcAft>
                      </a:pPr>
                      <a:r>
                        <a:rPr lang="en-US" sz="1400" dirty="0">
                          <a:effectLst/>
                        </a:rPr>
                        <a:t>Health Clinics </a:t>
                      </a:r>
                    </a:p>
                    <a:p>
                      <a:pPr marL="0" marR="0" algn="r">
                        <a:lnSpc>
                          <a:spcPct val="115000"/>
                        </a:lnSpc>
                        <a:spcBef>
                          <a:spcPts val="0"/>
                        </a:spcBef>
                        <a:spcAft>
                          <a:spcPts val="0"/>
                        </a:spcAft>
                      </a:pPr>
                      <a:endParaRPr lang="en-US" sz="1400" dirty="0">
                        <a:effectLst/>
                        <a:latin typeface="Calibri"/>
                        <a:ea typeface="Calibri"/>
                        <a:cs typeface="Times New Roman"/>
                      </a:endParaRPr>
                    </a:p>
                  </a:txBody>
                  <a:tcPr marL="68580" marR="68580" marT="0" marB="0" anchor="b">
                    <a:solidFill>
                      <a:schemeClr val="accent5">
                        <a:lumMod val="50000"/>
                      </a:schemeClr>
                    </a:solidFill>
                  </a:tcPr>
                </a:tc>
                <a:tc>
                  <a:txBody>
                    <a:bodyPr/>
                    <a:lstStyle/>
                    <a:p>
                      <a:pPr marL="0" marR="0" algn="r">
                        <a:lnSpc>
                          <a:spcPct val="115000"/>
                        </a:lnSpc>
                        <a:spcBef>
                          <a:spcPts val="0"/>
                        </a:spcBef>
                        <a:spcAft>
                          <a:spcPts val="0"/>
                        </a:spcAft>
                      </a:pPr>
                      <a:r>
                        <a:rPr lang="en-US" sz="1400" dirty="0">
                          <a:effectLst/>
                        </a:rPr>
                        <a:t>417            </a:t>
                      </a:r>
                      <a:endParaRPr lang="en-US" sz="1400" dirty="0">
                        <a:effectLst/>
                        <a:latin typeface="Calibri"/>
                        <a:ea typeface="Calibri"/>
                        <a:cs typeface="Times New Roman"/>
                      </a:endParaRPr>
                    </a:p>
                  </a:txBody>
                  <a:tcPr marL="68580" marR="68580" marT="0" marB="0" anchor="b">
                    <a:solidFill>
                      <a:schemeClr val="accent5">
                        <a:lumMod val="50000"/>
                        <a:alpha val="5000"/>
                      </a:schemeClr>
                    </a:solidFill>
                  </a:tcPr>
                </a:tc>
                <a:tc>
                  <a:txBody>
                    <a:bodyPr/>
                    <a:lstStyle/>
                    <a:p>
                      <a:pPr marL="0" marR="0" algn="r">
                        <a:lnSpc>
                          <a:spcPct val="115000"/>
                        </a:lnSpc>
                        <a:spcBef>
                          <a:spcPts val="0"/>
                        </a:spcBef>
                        <a:spcAft>
                          <a:spcPts val="0"/>
                        </a:spcAft>
                      </a:pPr>
                      <a:r>
                        <a:rPr lang="en-US" sz="1400" dirty="0">
                          <a:effectLst/>
                        </a:rPr>
                        <a:t>4,974         </a:t>
                      </a:r>
                      <a:endParaRPr lang="en-US" sz="1400" dirty="0">
                        <a:effectLst/>
                        <a:latin typeface="Calibri"/>
                        <a:ea typeface="Calibri"/>
                        <a:cs typeface="Times New Roman"/>
                      </a:endParaRPr>
                    </a:p>
                  </a:txBody>
                  <a:tcPr marL="68580" marR="68580" marT="0" marB="0" anchor="b">
                    <a:solidFill>
                      <a:schemeClr val="accent5">
                        <a:lumMod val="50000"/>
                        <a:alpha val="5000"/>
                      </a:schemeClr>
                    </a:solidFill>
                  </a:tcPr>
                </a:tc>
                <a:tc>
                  <a:txBody>
                    <a:bodyPr/>
                    <a:lstStyle/>
                    <a:p>
                      <a:pPr marL="0" marR="0" algn="r">
                        <a:lnSpc>
                          <a:spcPct val="115000"/>
                        </a:lnSpc>
                        <a:spcBef>
                          <a:spcPts val="0"/>
                        </a:spcBef>
                        <a:spcAft>
                          <a:spcPts val="0"/>
                        </a:spcAft>
                      </a:pPr>
                      <a:r>
                        <a:rPr lang="en-US" sz="1400" dirty="0">
                          <a:effectLst/>
                        </a:rPr>
                        <a:t> $ 3,544    </a:t>
                      </a:r>
                      <a:endParaRPr lang="en-US" sz="1400" dirty="0">
                        <a:effectLst/>
                        <a:latin typeface="Calibri"/>
                        <a:ea typeface="Calibri"/>
                        <a:cs typeface="Times New Roman"/>
                      </a:endParaRPr>
                    </a:p>
                  </a:txBody>
                  <a:tcPr marL="68580" marR="68580" marT="0" marB="0" anchor="b">
                    <a:solidFill>
                      <a:schemeClr val="accent5">
                        <a:lumMod val="50000"/>
                        <a:alpha val="5000"/>
                      </a:schemeClr>
                    </a:solidFill>
                  </a:tcPr>
                </a:tc>
                <a:tc>
                  <a:txBody>
                    <a:bodyPr/>
                    <a:lstStyle/>
                    <a:p>
                      <a:pPr marL="0" marR="0" algn="r">
                        <a:lnSpc>
                          <a:spcPct val="115000"/>
                        </a:lnSpc>
                        <a:spcBef>
                          <a:spcPts val="0"/>
                        </a:spcBef>
                        <a:spcAft>
                          <a:spcPts val="0"/>
                        </a:spcAft>
                      </a:pPr>
                      <a:r>
                        <a:rPr lang="en-US" sz="1400" dirty="0">
                          <a:effectLst/>
                        </a:rPr>
                        <a:t> $  11,582 </a:t>
                      </a:r>
                      <a:endParaRPr lang="en-US" sz="1400" dirty="0">
                        <a:effectLst/>
                        <a:latin typeface="Calibri"/>
                        <a:ea typeface="Calibri"/>
                        <a:cs typeface="Times New Roman"/>
                      </a:endParaRPr>
                    </a:p>
                  </a:txBody>
                  <a:tcPr marL="68580" marR="68580" marT="0" marB="0" anchor="b">
                    <a:solidFill>
                      <a:schemeClr val="accent5">
                        <a:lumMod val="50000"/>
                        <a:alpha val="5000"/>
                      </a:schemeClr>
                    </a:solidFill>
                  </a:tcPr>
                </a:tc>
                <a:tc>
                  <a:txBody>
                    <a:bodyPr/>
                    <a:lstStyle/>
                    <a:p>
                      <a:pPr marL="0" marR="0" algn="r">
                        <a:lnSpc>
                          <a:spcPct val="115000"/>
                        </a:lnSpc>
                        <a:spcBef>
                          <a:spcPts val="0"/>
                        </a:spcBef>
                        <a:spcAft>
                          <a:spcPts val="0"/>
                        </a:spcAft>
                      </a:pPr>
                      <a:r>
                        <a:rPr lang="en-US" sz="1400" dirty="0">
                          <a:effectLst/>
                        </a:rPr>
                        <a:t>18,015      </a:t>
                      </a:r>
                      <a:endParaRPr lang="en-US" sz="1400" dirty="0">
                        <a:effectLst/>
                        <a:latin typeface="Calibri"/>
                        <a:ea typeface="Calibri"/>
                        <a:cs typeface="Times New Roman"/>
                      </a:endParaRPr>
                    </a:p>
                  </a:txBody>
                  <a:tcPr marL="68580" marR="68580" marT="0" marB="0" anchor="b">
                    <a:solidFill>
                      <a:schemeClr val="accent5">
                        <a:lumMod val="50000"/>
                        <a:alpha val="5000"/>
                      </a:schemeClr>
                    </a:solidFill>
                  </a:tcPr>
                </a:tc>
                <a:tc>
                  <a:txBody>
                    <a:bodyPr/>
                    <a:lstStyle/>
                    <a:p>
                      <a:pPr marL="0" marR="0" algn="r">
                        <a:lnSpc>
                          <a:spcPct val="115000"/>
                        </a:lnSpc>
                        <a:spcBef>
                          <a:spcPts val="0"/>
                        </a:spcBef>
                        <a:spcAft>
                          <a:spcPts val="0"/>
                        </a:spcAft>
                      </a:pPr>
                      <a:r>
                        <a:rPr lang="en-US" sz="1400" dirty="0">
                          <a:effectLst/>
                        </a:rPr>
                        <a:t>          3.2 </a:t>
                      </a:r>
                      <a:endParaRPr lang="en-US" sz="1400" dirty="0">
                        <a:effectLst/>
                        <a:latin typeface="Calibri"/>
                        <a:ea typeface="Calibri"/>
                        <a:cs typeface="Times New Roman"/>
                      </a:endParaRPr>
                    </a:p>
                  </a:txBody>
                  <a:tcPr marL="68580" marR="68580" marT="0" marB="0" anchor="b">
                    <a:solidFill>
                      <a:schemeClr val="accent5">
                        <a:lumMod val="50000"/>
                        <a:alpha val="5000"/>
                      </a:schemeClr>
                    </a:solidFill>
                  </a:tcPr>
                </a:tc>
                <a:extLst>
                  <a:ext uri="{0D108BD9-81ED-4DB2-BD59-A6C34878D82A}">
                    <a16:rowId xmlns:a16="http://schemas.microsoft.com/office/drawing/2014/main" val="10002"/>
                  </a:ext>
                </a:extLst>
              </a:tr>
              <a:tr h="694977">
                <a:tc>
                  <a:txBody>
                    <a:bodyPr/>
                    <a:lstStyle/>
                    <a:p>
                      <a:pPr marL="0" marR="0" algn="r">
                        <a:lnSpc>
                          <a:spcPct val="115000"/>
                        </a:lnSpc>
                        <a:spcBef>
                          <a:spcPts val="0"/>
                        </a:spcBef>
                        <a:spcAft>
                          <a:spcPts val="0"/>
                        </a:spcAft>
                      </a:pPr>
                      <a:r>
                        <a:rPr lang="en-US" sz="1400" dirty="0">
                          <a:effectLst/>
                        </a:rPr>
                        <a:t>Tribal Buildings </a:t>
                      </a:r>
                    </a:p>
                    <a:p>
                      <a:pPr marL="0" marR="0" algn="r">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nchor="b">
                    <a:solidFill>
                      <a:schemeClr val="accent5">
                        <a:lumMod val="50000"/>
                      </a:schemeClr>
                    </a:solidFill>
                  </a:tcPr>
                </a:tc>
                <a:tc>
                  <a:txBody>
                    <a:bodyPr/>
                    <a:lstStyle/>
                    <a:p>
                      <a:pPr marL="0" marR="0" algn="r">
                        <a:lnSpc>
                          <a:spcPct val="115000"/>
                        </a:lnSpc>
                        <a:spcBef>
                          <a:spcPts val="0"/>
                        </a:spcBef>
                        <a:spcAft>
                          <a:spcPts val="0"/>
                        </a:spcAft>
                      </a:pPr>
                      <a:r>
                        <a:rPr lang="en-US" sz="1400" dirty="0">
                          <a:effectLst/>
                        </a:rPr>
                        <a:t>387            </a:t>
                      </a:r>
                      <a:endParaRPr lang="en-US" sz="1400" dirty="0">
                        <a:effectLst/>
                        <a:latin typeface="Calibri"/>
                        <a:ea typeface="Calibri"/>
                        <a:cs typeface="Times New Roman"/>
                      </a:endParaRPr>
                    </a:p>
                  </a:txBody>
                  <a:tcPr marL="68580" marR="68580" marT="0" marB="0" anchor="b">
                    <a:solidFill>
                      <a:schemeClr val="accent5">
                        <a:lumMod val="50000"/>
                        <a:alpha val="25000"/>
                      </a:schemeClr>
                    </a:solidFill>
                  </a:tcPr>
                </a:tc>
                <a:tc>
                  <a:txBody>
                    <a:bodyPr/>
                    <a:lstStyle/>
                    <a:p>
                      <a:pPr marL="0" marR="0" algn="r">
                        <a:lnSpc>
                          <a:spcPct val="115000"/>
                        </a:lnSpc>
                        <a:spcBef>
                          <a:spcPts val="0"/>
                        </a:spcBef>
                        <a:spcAft>
                          <a:spcPts val="0"/>
                        </a:spcAft>
                      </a:pPr>
                      <a:r>
                        <a:rPr lang="en-US" sz="1400" dirty="0">
                          <a:effectLst/>
                        </a:rPr>
                        <a:t>        2,047 </a:t>
                      </a:r>
                      <a:endParaRPr lang="en-US" sz="1400" dirty="0">
                        <a:effectLst/>
                        <a:latin typeface="Calibri"/>
                        <a:ea typeface="Calibri"/>
                        <a:cs typeface="Times New Roman"/>
                      </a:endParaRPr>
                    </a:p>
                  </a:txBody>
                  <a:tcPr marL="68580" marR="68580" marT="0" marB="0" anchor="b">
                    <a:solidFill>
                      <a:schemeClr val="accent5">
                        <a:lumMod val="50000"/>
                        <a:alpha val="25000"/>
                      </a:schemeClr>
                    </a:solidFill>
                  </a:tcPr>
                </a:tc>
                <a:tc>
                  <a:txBody>
                    <a:bodyPr/>
                    <a:lstStyle/>
                    <a:p>
                      <a:pPr marL="0" marR="0" algn="r">
                        <a:lnSpc>
                          <a:spcPct val="115000"/>
                        </a:lnSpc>
                        <a:spcBef>
                          <a:spcPts val="0"/>
                        </a:spcBef>
                        <a:spcAft>
                          <a:spcPts val="0"/>
                        </a:spcAft>
                      </a:pPr>
                      <a:r>
                        <a:rPr lang="en-US" sz="1400" dirty="0">
                          <a:effectLst/>
                        </a:rPr>
                        <a:t> $    2,999 </a:t>
                      </a:r>
                      <a:endParaRPr lang="en-US" sz="1400" dirty="0">
                        <a:effectLst/>
                        <a:latin typeface="Calibri"/>
                        <a:ea typeface="Calibri"/>
                        <a:cs typeface="Times New Roman"/>
                      </a:endParaRPr>
                    </a:p>
                  </a:txBody>
                  <a:tcPr marL="68580" marR="68580" marT="0" marB="0" anchor="b">
                    <a:solidFill>
                      <a:schemeClr val="accent5">
                        <a:lumMod val="50000"/>
                        <a:alpha val="25000"/>
                      </a:schemeClr>
                    </a:solidFill>
                  </a:tcPr>
                </a:tc>
                <a:tc>
                  <a:txBody>
                    <a:bodyPr/>
                    <a:lstStyle/>
                    <a:p>
                      <a:pPr marL="0" marR="0" algn="r">
                        <a:lnSpc>
                          <a:spcPct val="115000"/>
                        </a:lnSpc>
                        <a:spcBef>
                          <a:spcPts val="0"/>
                        </a:spcBef>
                        <a:spcAft>
                          <a:spcPts val="0"/>
                        </a:spcAft>
                      </a:pPr>
                      <a:r>
                        <a:rPr lang="en-US" sz="1400" dirty="0">
                          <a:effectLst/>
                        </a:rPr>
                        <a:t> $  12,032 </a:t>
                      </a:r>
                      <a:endParaRPr lang="en-US" sz="1400" dirty="0">
                        <a:effectLst/>
                        <a:latin typeface="Calibri"/>
                        <a:ea typeface="Calibri"/>
                        <a:cs typeface="Times New Roman"/>
                      </a:endParaRPr>
                    </a:p>
                  </a:txBody>
                  <a:tcPr marL="68580" marR="68580" marT="0" marB="0" anchor="b">
                    <a:solidFill>
                      <a:schemeClr val="accent5">
                        <a:lumMod val="50000"/>
                        <a:alpha val="25000"/>
                      </a:schemeClr>
                    </a:solidFill>
                  </a:tcPr>
                </a:tc>
                <a:tc>
                  <a:txBody>
                    <a:bodyPr/>
                    <a:lstStyle/>
                    <a:p>
                      <a:pPr marL="0" marR="0" algn="r">
                        <a:lnSpc>
                          <a:spcPct val="115000"/>
                        </a:lnSpc>
                        <a:spcBef>
                          <a:spcPts val="0"/>
                        </a:spcBef>
                        <a:spcAft>
                          <a:spcPts val="0"/>
                        </a:spcAft>
                      </a:pPr>
                      <a:r>
                        <a:rPr lang="en-US" sz="1400" dirty="0">
                          <a:effectLst/>
                        </a:rPr>
                        <a:t>     11,826 </a:t>
                      </a:r>
                      <a:endParaRPr lang="en-US" sz="1400" dirty="0">
                        <a:effectLst/>
                        <a:latin typeface="Calibri"/>
                        <a:ea typeface="Calibri"/>
                        <a:cs typeface="Times New Roman"/>
                      </a:endParaRPr>
                    </a:p>
                  </a:txBody>
                  <a:tcPr marL="68580" marR="68580" marT="0" marB="0" anchor="b">
                    <a:solidFill>
                      <a:schemeClr val="accent5">
                        <a:lumMod val="50000"/>
                        <a:alpha val="25000"/>
                      </a:schemeClr>
                    </a:solidFill>
                  </a:tcPr>
                </a:tc>
                <a:tc>
                  <a:txBody>
                    <a:bodyPr/>
                    <a:lstStyle/>
                    <a:p>
                      <a:pPr marL="0" marR="0" algn="r">
                        <a:lnSpc>
                          <a:spcPct val="115000"/>
                        </a:lnSpc>
                        <a:spcBef>
                          <a:spcPts val="0"/>
                        </a:spcBef>
                        <a:spcAft>
                          <a:spcPts val="0"/>
                        </a:spcAft>
                      </a:pPr>
                      <a:r>
                        <a:rPr lang="en-US" sz="1400" dirty="0">
                          <a:effectLst/>
                        </a:rPr>
                        <a:t>          4.0 </a:t>
                      </a:r>
                      <a:endParaRPr lang="en-US" sz="1400" dirty="0">
                        <a:effectLst/>
                        <a:latin typeface="Calibri"/>
                        <a:ea typeface="Calibri"/>
                        <a:cs typeface="Times New Roman"/>
                      </a:endParaRPr>
                    </a:p>
                  </a:txBody>
                  <a:tcPr marL="68580" marR="68580" marT="0" marB="0" anchor="b">
                    <a:solidFill>
                      <a:schemeClr val="accent5">
                        <a:lumMod val="50000"/>
                        <a:alpha val="25000"/>
                      </a:schemeClr>
                    </a:solidFill>
                  </a:tcPr>
                </a:tc>
                <a:extLst>
                  <a:ext uri="{0D108BD9-81ED-4DB2-BD59-A6C34878D82A}">
                    <a16:rowId xmlns:a16="http://schemas.microsoft.com/office/drawing/2014/main" val="10003"/>
                  </a:ext>
                </a:extLst>
              </a:tr>
              <a:tr h="694977">
                <a:tc>
                  <a:txBody>
                    <a:bodyPr/>
                    <a:lstStyle/>
                    <a:p>
                      <a:pPr marL="0" marR="0" algn="r">
                        <a:lnSpc>
                          <a:spcPct val="115000"/>
                        </a:lnSpc>
                        <a:spcBef>
                          <a:spcPts val="0"/>
                        </a:spcBef>
                        <a:spcAft>
                          <a:spcPts val="0"/>
                        </a:spcAft>
                      </a:pPr>
                      <a:r>
                        <a:rPr lang="en-US" sz="1400" dirty="0">
                          <a:effectLst/>
                        </a:rPr>
                        <a:t>Average Per Village </a:t>
                      </a:r>
                      <a:endParaRPr lang="en-US" sz="1400" dirty="0">
                        <a:effectLst/>
                        <a:latin typeface="Calibri"/>
                        <a:cs typeface="Times New Roman"/>
                      </a:endParaRPr>
                    </a:p>
                    <a:p>
                      <a:pPr marL="0" marR="0" algn="r">
                        <a:lnSpc>
                          <a:spcPct val="115000"/>
                        </a:lnSpc>
                        <a:spcBef>
                          <a:spcPts val="0"/>
                        </a:spcBef>
                        <a:spcAft>
                          <a:spcPts val="0"/>
                        </a:spcAft>
                      </a:pPr>
                      <a:endParaRPr lang="en-US" sz="1400" dirty="0">
                        <a:effectLst/>
                      </a:endParaRPr>
                    </a:p>
                  </a:txBody>
                  <a:tcPr marL="68580" marR="68580" marT="0" marB="0" anchor="b">
                    <a:solidFill>
                      <a:schemeClr val="accent5">
                        <a:lumMod val="50000"/>
                      </a:schemeClr>
                    </a:solidFill>
                  </a:tcPr>
                </a:tc>
                <a:tc>
                  <a:txBody>
                    <a:bodyPr/>
                    <a:lstStyle/>
                    <a:p>
                      <a:pPr marL="0" marR="0" algn="r">
                        <a:lnSpc>
                          <a:spcPct val="115000"/>
                        </a:lnSpc>
                        <a:spcBef>
                          <a:spcPts val="0"/>
                        </a:spcBef>
                        <a:spcAft>
                          <a:spcPts val="0"/>
                        </a:spcAft>
                      </a:pPr>
                      <a:r>
                        <a:rPr lang="en-US" sz="1400" dirty="0">
                          <a:effectLst/>
                        </a:rPr>
                        <a:t>        2,694 </a:t>
                      </a:r>
                      <a:endParaRPr lang="en-US" sz="1400" dirty="0">
                        <a:effectLst/>
                        <a:latin typeface="Calibri"/>
                        <a:ea typeface="Calibri"/>
                        <a:cs typeface="Times New Roman"/>
                      </a:endParaRPr>
                    </a:p>
                  </a:txBody>
                  <a:tcPr marL="68580" marR="68580" marT="0" marB="0" anchor="b">
                    <a:solidFill>
                      <a:schemeClr val="accent5">
                        <a:lumMod val="50000"/>
                        <a:alpha val="5000"/>
                      </a:schemeClr>
                    </a:solidFill>
                  </a:tcPr>
                </a:tc>
                <a:tc>
                  <a:txBody>
                    <a:bodyPr/>
                    <a:lstStyle/>
                    <a:p>
                      <a:pPr marL="0" marR="0" algn="r">
                        <a:lnSpc>
                          <a:spcPct val="115000"/>
                        </a:lnSpc>
                        <a:spcBef>
                          <a:spcPts val="0"/>
                        </a:spcBef>
                        <a:spcAft>
                          <a:spcPts val="0"/>
                        </a:spcAft>
                      </a:pPr>
                      <a:r>
                        <a:rPr lang="en-US" sz="1400" dirty="0">
                          <a:effectLst/>
                        </a:rPr>
                        <a:t>     31,421 </a:t>
                      </a:r>
                      <a:endParaRPr lang="en-US" sz="1400" dirty="0">
                        <a:effectLst/>
                        <a:latin typeface="Calibri"/>
                        <a:ea typeface="Calibri"/>
                        <a:cs typeface="Times New Roman"/>
                      </a:endParaRPr>
                    </a:p>
                  </a:txBody>
                  <a:tcPr marL="68580" marR="68580" marT="0" marB="0" anchor="b">
                    <a:solidFill>
                      <a:schemeClr val="accent5">
                        <a:lumMod val="50000"/>
                        <a:alpha val="5000"/>
                      </a:schemeClr>
                    </a:solidFill>
                  </a:tcPr>
                </a:tc>
                <a:tc>
                  <a:txBody>
                    <a:bodyPr/>
                    <a:lstStyle/>
                    <a:p>
                      <a:pPr marL="0" marR="0" algn="r">
                        <a:lnSpc>
                          <a:spcPct val="115000"/>
                        </a:lnSpc>
                        <a:spcBef>
                          <a:spcPts val="0"/>
                        </a:spcBef>
                        <a:spcAft>
                          <a:spcPts val="0"/>
                        </a:spcAft>
                      </a:pPr>
                      <a:r>
                        <a:rPr lang="en-US" sz="1400" dirty="0">
                          <a:effectLst/>
                        </a:rPr>
                        <a:t> $  21,118 </a:t>
                      </a:r>
                      <a:endParaRPr lang="en-US" sz="1400" dirty="0">
                        <a:effectLst/>
                        <a:latin typeface="Calibri"/>
                        <a:ea typeface="Calibri"/>
                        <a:cs typeface="Times New Roman"/>
                      </a:endParaRPr>
                    </a:p>
                  </a:txBody>
                  <a:tcPr marL="68580" marR="68580" marT="0" marB="0" anchor="b">
                    <a:solidFill>
                      <a:schemeClr val="accent5">
                        <a:lumMod val="50000"/>
                        <a:alpha val="5000"/>
                      </a:schemeClr>
                    </a:solidFill>
                  </a:tcPr>
                </a:tc>
                <a:tc>
                  <a:txBody>
                    <a:bodyPr/>
                    <a:lstStyle/>
                    <a:p>
                      <a:pPr marL="0" marR="0" algn="r">
                        <a:lnSpc>
                          <a:spcPct val="115000"/>
                        </a:lnSpc>
                        <a:spcBef>
                          <a:spcPts val="0"/>
                        </a:spcBef>
                        <a:spcAft>
                          <a:spcPts val="0"/>
                        </a:spcAft>
                      </a:pPr>
                      <a:r>
                        <a:rPr lang="en-US" sz="1400" dirty="0">
                          <a:effectLst/>
                        </a:rPr>
                        <a:t> $  89,061 </a:t>
                      </a:r>
                      <a:endParaRPr lang="en-US" sz="1400" dirty="0">
                        <a:effectLst/>
                        <a:latin typeface="Calibri"/>
                        <a:ea typeface="Calibri"/>
                        <a:cs typeface="Times New Roman"/>
                      </a:endParaRPr>
                    </a:p>
                  </a:txBody>
                  <a:tcPr marL="68580" marR="68580" marT="0" marB="0" anchor="b">
                    <a:solidFill>
                      <a:schemeClr val="accent5">
                        <a:lumMod val="50000"/>
                        <a:alpha val="5000"/>
                      </a:schemeClr>
                    </a:solidFill>
                  </a:tcPr>
                </a:tc>
                <a:tc>
                  <a:txBody>
                    <a:bodyPr/>
                    <a:lstStyle/>
                    <a:p>
                      <a:pPr marL="0" marR="0" algn="r">
                        <a:lnSpc>
                          <a:spcPct val="115000"/>
                        </a:lnSpc>
                        <a:spcBef>
                          <a:spcPts val="0"/>
                        </a:spcBef>
                        <a:spcAft>
                          <a:spcPts val="0"/>
                        </a:spcAft>
                      </a:pPr>
                      <a:r>
                        <a:rPr lang="en-US" sz="1400" dirty="0">
                          <a:effectLst/>
                        </a:rPr>
                        <a:t>90,039      </a:t>
                      </a:r>
                      <a:endParaRPr lang="en-US" sz="1400" dirty="0">
                        <a:effectLst/>
                        <a:latin typeface="Calibri"/>
                        <a:ea typeface="Calibri"/>
                        <a:cs typeface="Times New Roman"/>
                      </a:endParaRPr>
                    </a:p>
                  </a:txBody>
                  <a:tcPr marL="68580" marR="68580" marT="0" marB="0" anchor="b">
                    <a:solidFill>
                      <a:schemeClr val="accent5">
                        <a:lumMod val="50000"/>
                        <a:alpha val="5000"/>
                      </a:schemeClr>
                    </a:solidFill>
                  </a:tcPr>
                </a:tc>
                <a:tc>
                  <a:txBody>
                    <a:bodyPr/>
                    <a:lstStyle/>
                    <a:p>
                      <a:pPr marL="0" marR="0" algn="r">
                        <a:lnSpc>
                          <a:spcPct val="115000"/>
                        </a:lnSpc>
                        <a:spcBef>
                          <a:spcPts val="0"/>
                        </a:spcBef>
                        <a:spcAft>
                          <a:spcPts val="0"/>
                        </a:spcAft>
                      </a:pPr>
                      <a:r>
                        <a:rPr lang="en-US" sz="1400" dirty="0">
                          <a:effectLst/>
                        </a:rPr>
                        <a:t>          4.2 </a:t>
                      </a:r>
                      <a:endParaRPr lang="en-US" sz="1400" dirty="0">
                        <a:effectLst/>
                        <a:latin typeface="Calibri"/>
                        <a:ea typeface="Calibri"/>
                        <a:cs typeface="Times New Roman"/>
                      </a:endParaRPr>
                    </a:p>
                  </a:txBody>
                  <a:tcPr marL="68580" marR="68580" marT="0" marB="0" anchor="b">
                    <a:solidFill>
                      <a:schemeClr val="accent5">
                        <a:lumMod val="50000"/>
                        <a:alpha val="5000"/>
                      </a:scheme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6EFDA722-8C99-4949-9A58-6EE269B4CC5D}"/>
              </a:ext>
            </a:extLst>
          </p:cNvPr>
          <p:cNvSpPr>
            <a:spLocks noGrp="1"/>
          </p:cNvSpPr>
          <p:nvPr>
            <p:ph type="title"/>
          </p:nvPr>
        </p:nvSpPr>
        <p:spPr>
          <a:xfrm>
            <a:off x="457200" y="685800"/>
            <a:ext cx="8229600" cy="1143000"/>
          </a:xfrm>
        </p:spPr>
        <p:txBody>
          <a:bodyPr/>
          <a:lstStyle/>
          <a:p>
            <a:r>
              <a:rPr lang="en-US" altLang="en-US" sz="2400" b="1">
                <a:ea typeface="ＭＳ Ｐゴシック" panose="020B0600070205080204" pitchFamily="34" charset="-128"/>
              </a:rPr>
              <a:t>Washeteria Fuel Oil Usage Profile (Gallons) </a:t>
            </a:r>
          </a:p>
        </p:txBody>
      </p:sp>
      <p:graphicFrame>
        <p:nvGraphicFramePr>
          <p:cNvPr id="34818" name="Content Placeholder 3">
            <a:extLst>
              <a:ext uri="{FF2B5EF4-FFF2-40B4-BE49-F238E27FC236}">
                <a16:creationId xmlns:a16="http://schemas.microsoft.com/office/drawing/2014/main" id="{67159FD0-17CE-B34A-9D09-F6F9DE36ABCA}"/>
              </a:ext>
            </a:extLst>
          </p:cNvPr>
          <p:cNvGraphicFramePr>
            <a:graphicFrameLocks noGrp="1"/>
          </p:cNvGraphicFramePr>
          <p:nvPr>
            <p:ph idx="1"/>
          </p:nvPr>
        </p:nvGraphicFramePr>
        <p:xfrm>
          <a:off x="482600" y="1854200"/>
          <a:ext cx="8255000" cy="4322763"/>
        </p:xfrm>
        <a:graphic>
          <a:graphicData uri="http://schemas.openxmlformats.org/presentationml/2006/ole">
            <mc:AlternateContent xmlns:mc="http://schemas.openxmlformats.org/markup-compatibility/2006">
              <mc:Choice xmlns:v="urn:schemas-microsoft-com:vml" Requires="v">
                <p:oleObj spid="_x0000_s34819" r:id="rId4" imgW="8597900" imgH="4502150" progId="Excel.Chart.8">
                  <p:embed/>
                </p:oleObj>
              </mc:Choice>
              <mc:Fallback>
                <p:oleObj r:id="rId4" imgW="8597900" imgH="4502150" progId="Excel.Char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 y="1854200"/>
                        <a:ext cx="8255000" cy="43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5AFBE260-EF48-5348-A73D-0F3183071D9D}"/>
              </a:ext>
            </a:extLst>
          </p:cNvPr>
          <p:cNvSpPr>
            <a:spLocks noGrp="1"/>
          </p:cNvSpPr>
          <p:nvPr>
            <p:ph type="title"/>
          </p:nvPr>
        </p:nvSpPr>
        <p:spPr>
          <a:xfrm>
            <a:off x="457200" y="685800"/>
            <a:ext cx="8229600" cy="1143000"/>
          </a:xfrm>
        </p:spPr>
        <p:txBody>
          <a:bodyPr/>
          <a:lstStyle/>
          <a:p>
            <a:r>
              <a:rPr lang="en-US" altLang="en-US" sz="2400" b="1">
                <a:ea typeface="ＭＳ Ｐゴシック" panose="020B0600070205080204" pitchFamily="34" charset="-128"/>
              </a:rPr>
              <a:t>Washeteria Electrical Usage Profile (Kwh) </a:t>
            </a:r>
          </a:p>
        </p:txBody>
      </p:sp>
      <p:graphicFrame>
        <p:nvGraphicFramePr>
          <p:cNvPr id="36866" name="Content Placeholder 4">
            <a:extLst>
              <a:ext uri="{FF2B5EF4-FFF2-40B4-BE49-F238E27FC236}">
                <a16:creationId xmlns:a16="http://schemas.microsoft.com/office/drawing/2014/main" id="{8068EDA3-8C80-DD42-8098-798E3B78AE35}"/>
              </a:ext>
            </a:extLst>
          </p:cNvPr>
          <p:cNvGraphicFramePr>
            <a:graphicFrameLocks noGrp="1"/>
          </p:cNvGraphicFramePr>
          <p:nvPr>
            <p:ph idx="1"/>
          </p:nvPr>
        </p:nvGraphicFramePr>
        <p:xfrm>
          <a:off x="406400" y="1549400"/>
          <a:ext cx="8331200" cy="4627563"/>
        </p:xfrm>
        <a:graphic>
          <a:graphicData uri="http://schemas.openxmlformats.org/presentationml/2006/ole">
            <mc:AlternateContent xmlns:mc="http://schemas.openxmlformats.org/markup-compatibility/2006">
              <mc:Choice xmlns:v="urn:schemas-microsoft-com:vml" Requires="v">
                <p:oleObj spid="_x0000_s36867" r:id="rId4" imgW="8674100" imgH="4819650" progId="Excel.Chart.8">
                  <p:embed/>
                </p:oleObj>
              </mc:Choice>
              <mc:Fallback>
                <p:oleObj r:id="rId4" imgW="8674100" imgH="4819650" progId="Excel.Chart.8">
                  <p:embed/>
                  <p:pic>
                    <p:nvPicPr>
                      <p:cNvPr id="0" name="Content Placeholder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549400"/>
                        <a:ext cx="83312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895D56B4-892E-254E-9117-D79D5E505883}"/>
              </a:ext>
            </a:extLst>
          </p:cNvPr>
          <p:cNvSpPr>
            <a:spLocks noGrp="1"/>
          </p:cNvSpPr>
          <p:nvPr>
            <p:ph type="title"/>
          </p:nvPr>
        </p:nvSpPr>
        <p:spPr>
          <a:xfrm>
            <a:off x="457200" y="685800"/>
            <a:ext cx="8229600" cy="1143000"/>
          </a:xfrm>
        </p:spPr>
        <p:txBody>
          <a:bodyPr/>
          <a:lstStyle/>
          <a:p>
            <a:r>
              <a:rPr lang="en-US" altLang="en-US" sz="2400" b="1">
                <a:ea typeface="ＭＳ Ｐゴシック" panose="020B0600070205080204" pitchFamily="34" charset="-128"/>
              </a:rPr>
              <a:t>Washeteria Energy Cost Profile (Annual Dollars) </a:t>
            </a:r>
          </a:p>
        </p:txBody>
      </p:sp>
      <p:graphicFrame>
        <p:nvGraphicFramePr>
          <p:cNvPr id="38914" name="Content Placeholder 5">
            <a:extLst>
              <a:ext uri="{FF2B5EF4-FFF2-40B4-BE49-F238E27FC236}">
                <a16:creationId xmlns:a16="http://schemas.microsoft.com/office/drawing/2014/main" id="{8DE5690E-8036-C94B-AD6D-533BB4806BC9}"/>
              </a:ext>
            </a:extLst>
          </p:cNvPr>
          <p:cNvGraphicFramePr>
            <a:graphicFrameLocks noGrp="1"/>
          </p:cNvGraphicFramePr>
          <p:nvPr>
            <p:ph idx="1"/>
          </p:nvPr>
        </p:nvGraphicFramePr>
        <p:xfrm>
          <a:off x="406400" y="1549400"/>
          <a:ext cx="8331200" cy="4627563"/>
        </p:xfrm>
        <a:graphic>
          <a:graphicData uri="http://schemas.openxmlformats.org/presentationml/2006/ole">
            <mc:AlternateContent xmlns:mc="http://schemas.openxmlformats.org/markup-compatibility/2006">
              <mc:Choice xmlns:v="urn:schemas-microsoft-com:vml" Requires="v">
                <p:oleObj spid="_x0000_s38915" r:id="rId4" imgW="8674100" imgH="4819650" progId="Excel.Chart.8">
                  <p:embed/>
                </p:oleObj>
              </mc:Choice>
              <mc:Fallback>
                <p:oleObj r:id="rId4" imgW="8674100" imgH="4819650" progId="Excel.Chart.8">
                  <p:embed/>
                  <p:pic>
                    <p:nvPicPr>
                      <p:cNvPr id="0" name="Content Placeholder 5"/>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549400"/>
                        <a:ext cx="83312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75E8B66-955D-574A-8872-903C489F9EF7}"/>
              </a:ext>
            </a:extLst>
          </p:cNvPr>
          <p:cNvGraphicFramePr>
            <a:graphicFrameLocks noGrp="1"/>
          </p:cNvGraphicFramePr>
          <p:nvPr>
            <p:ph idx="1"/>
          </p:nvPr>
        </p:nvGraphicFramePr>
        <p:xfrm>
          <a:off x="457200" y="1981200"/>
          <a:ext cx="8305800" cy="4021138"/>
        </p:xfrm>
        <a:graphic>
          <a:graphicData uri="http://schemas.openxmlformats.org/drawingml/2006/table">
            <a:tbl>
              <a:tblPr>
                <a:tableStyleId>{5C22544A-7EE6-4342-B048-85BDC9FD1C3A}</a:tableStyleId>
              </a:tblPr>
              <a:tblGrid>
                <a:gridCol w="2131703">
                  <a:extLst>
                    <a:ext uri="{9D8B030D-6E8A-4147-A177-3AD203B41FA5}">
                      <a16:colId xmlns:a16="http://schemas.microsoft.com/office/drawing/2014/main" val="20000"/>
                    </a:ext>
                  </a:extLst>
                </a:gridCol>
                <a:gridCol w="3087049">
                  <a:extLst>
                    <a:ext uri="{9D8B030D-6E8A-4147-A177-3AD203B41FA5}">
                      <a16:colId xmlns:a16="http://schemas.microsoft.com/office/drawing/2014/main" val="20001"/>
                    </a:ext>
                  </a:extLst>
                </a:gridCol>
                <a:gridCol w="3087049">
                  <a:extLst>
                    <a:ext uri="{9D8B030D-6E8A-4147-A177-3AD203B41FA5}">
                      <a16:colId xmlns:a16="http://schemas.microsoft.com/office/drawing/2014/main" val="20002"/>
                    </a:ext>
                  </a:extLst>
                </a:gridCol>
              </a:tblGrid>
              <a:tr h="353496">
                <a:tc>
                  <a:txBody>
                    <a:bodyPr/>
                    <a:lstStyle/>
                    <a:p>
                      <a:pPr algn="l" fontAlgn="b"/>
                      <a:r>
                        <a:rPr lang="en-US" sz="1200" u="none" strike="noStrike" baseline="0" dirty="0">
                          <a:effectLst/>
                        </a:rPr>
                        <a:t>Retrofit Types</a:t>
                      </a:r>
                      <a:endParaRPr lang="en-US" sz="1200" b="1" i="0" u="none" strike="noStrike" baseline="0" dirty="0">
                        <a:solidFill>
                          <a:srgbClr val="000000"/>
                        </a:solidFill>
                        <a:effectLst/>
                        <a:latin typeface="Calibri"/>
                      </a:endParaRPr>
                    </a:p>
                  </a:txBody>
                  <a:tcPr marL="7287" marR="7287" marT="7286" marB="0" anchor="b"/>
                </a:tc>
                <a:tc>
                  <a:txBody>
                    <a:bodyPr/>
                    <a:lstStyle/>
                    <a:p>
                      <a:pPr algn="l" fontAlgn="b"/>
                      <a:r>
                        <a:rPr lang="en-US" sz="1200" u="none" strike="noStrike" baseline="0">
                          <a:effectLst/>
                        </a:rPr>
                        <a:t>Description</a:t>
                      </a:r>
                      <a:endParaRPr lang="en-US" sz="1200" b="1" i="0" u="none" strike="noStrike" baseline="0">
                        <a:solidFill>
                          <a:srgbClr val="000000"/>
                        </a:solidFill>
                        <a:effectLst/>
                        <a:latin typeface="Calibri"/>
                      </a:endParaRPr>
                    </a:p>
                  </a:txBody>
                  <a:tcPr marL="7287" marR="7287" marT="7286" marB="0" anchor="b"/>
                </a:tc>
                <a:tc>
                  <a:txBody>
                    <a:bodyPr/>
                    <a:lstStyle/>
                    <a:p>
                      <a:pPr algn="l" fontAlgn="b"/>
                      <a:r>
                        <a:rPr lang="en-US" sz="1200" u="none" strike="noStrike" baseline="0">
                          <a:effectLst/>
                        </a:rPr>
                        <a:t>Example</a:t>
                      </a:r>
                      <a:endParaRPr lang="en-US" sz="1200" b="1" i="0" u="none" strike="noStrike" baseline="0">
                        <a:solidFill>
                          <a:srgbClr val="000000"/>
                        </a:solidFill>
                        <a:effectLst/>
                        <a:latin typeface="Calibri"/>
                      </a:endParaRPr>
                    </a:p>
                  </a:txBody>
                  <a:tcPr marL="7287" marR="7287" marT="7286" marB="0" anchor="b"/>
                </a:tc>
                <a:extLst>
                  <a:ext uri="{0D108BD9-81ED-4DB2-BD59-A6C34878D82A}">
                    <a16:rowId xmlns:a16="http://schemas.microsoft.com/office/drawing/2014/main" val="10000"/>
                  </a:ext>
                </a:extLst>
              </a:tr>
              <a:tr h="661744">
                <a:tc rowSpan="2">
                  <a:txBody>
                    <a:bodyPr/>
                    <a:lstStyle/>
                    <a:p>
                      <a:pPr algn="l" fontAlgn="b"/>
                      <a:r>
                        <a:rPr lang="en-US" sz="1200" u="none" strike="noStrike" baseline="0" dirty="0">
                          <a:effectLst/>
                        </a:rPr>
                        <a:t>Operations and Maintenance</a:t>
                      </a:r>
                      <a:endParaRPr lang="en-US" sz="1200" b="0" i="0" u="none" strike="noStrike" baseline="0" dirty="0">
                        <a:solidFill>
                          <a:srgbClr val="000000"/>
                        </a:solidFill>
                        <a:effectLst/>
                        <a:latin typeface="Calibri"/>
                      </a:endParaRPr>
                    </a:p>
                  </a:txBody>
                  <a:tcPr marL="7287" marR="7287" marT="7286" marB="0" anchor="b"/>
                </a:tc>
                <a:tc>
                  <a:txBody>
                    <a:bodyPr/>
                    <a:lstStyle/>
                    <a:p>
                      <a:pPr algn="l" fontAlgn="b"/>
                      <a:r>
                        <a:rPr lang="en-US" sz="1200" u="none" strike="noStrike" baseline="0">
                          <a:effectLst/>
                        </a:rPr>
                        <a:t>Simple projects that require little time or money to acomplish. Local village fully capable of doing.</a:t>
                      </a:r>
                      <a:endParaRPr lang="en-US" sz="1200" b="0" i="0" u="none" strike="noStrike" baseline="0">
                        <a:solidFill>
                          <a:srgbClr val="000000"/>
                        </a:solidFill>
                        <a:effectLst/>
                        <a:latin typeface="Calibri"/>
                      </a:endParaRPr>
                    </a:p>
                  </a:txBody>
                  <a:tcPr marL="7287" marR="7287" marT="7286" marB="0" anchor="b"/>
                </a:tc>
                <a:tc>
                  <a:txBody>
                    <a:bodyPr/>
                    <a:lstStyle/>
                    <a:p>
                      <a:pPr algn="l" fontAlgn="b"/>
                      <a:r>
                        <a:rPr lang="en-US" sz="1200" u="none" strike="noStrike" baseline="0" dirty="0">
                          <a:effectLst/>
                        </a:rPr>
                        <a:t>Shut off heat tape, setback thermostat, shut off pumps, Reduce temperature in loop</a:t>
                      </a:r>
                      <a:endParaRPr lang="en-US" sz="1200" b="0" i="0" u="none" strike="noStrike" baseline="0" dirty="0">
                        <a:solidFill>
                          <a:srgbClr val="000000"/>
                        </a:solidFill>
                        <a:effectLst/>
                        <a:latin typeface="Calibri"/>
                      </a:endParaRPr>
                    </a:p>
                  </a:txBody>
                  <a:tcPr marL="7287" marR="7287" marT="7286" marB="0" anchor="b"/>
                </a:tc>
                <a:extLst>
                  <a:ext uri="{0D108BD9-81ED-4DB2-BD59-A6C34878D82A}">
                    <a16:rowId xmlns:a16="http://schemas.microsoft.com/office/drawing/2014/main" val="10001"/>
                  </a:ext>
                </a:extLst>
              </a:tr>
              <a:tr h="661744">
                <a:tc vMerge="1">
                  <a:txBody>
                    <a:bodyPr/>
                    <a:lstStyle/>
                    <a:p>
                      <a:endParaRPr lang="en-US"/>
                    </a:p>
                  </a:txBody>
                  <a:tcPr/>
                </a:tc>
                <a:tc>
                  <a:txBody>
                    <a:bodyPr/>
                    <a:lstStyle/>
                    <a:p>
                      <a:pPr algn="l" fontAlgn="b"/>
                      <a:r>
                        <a:rPr lang="en-US" sz="1200" u="none" strike="noStrike" baseline="0">
                          <a:effectLst/>
                        </a:rPr>
                        <a:t>Projects that may require a specialized person from the village, but the village has most necessary supplies. May need some funding.</a:t>
                      </a:r>
                      <a:endParaRPr lang="en-US" sz="1200" b="0" i="0" u="none" strike="noStrike" baseline="0">
                        <a:solidFill>
                          <a:srgbClr val="000000"/>
                        </a:solidFill>
                        <a:effectLst/>
                        <a:latin typeface="Calibri"/>
                      </a:endParaRPr>
                    </a:p>
                  </a:txBody>
                  <a:tcPr marL="7287" marR="7287" marT="7286" marB="0" anchor="b"/>
                </a:tc>
                <a:tc>
                  <a:txBody>
                    <a:bodyPr/>
                    <a:lstStyle/>
                    <a:p>
                      <a:pPr algn="l" fontAlgn="b"/>
                      <a:r>
                        <a:rPr lang="en-US" sz="1200" u="none" strike="noStrike" baseline="0">
                          <a:effectLst/>
                        </a:rPr>
                        <a:t>Clean Boilers, Reduce air transfer, Clean and adjust floats in lift station</a:t>
                      </a:r>
                      <a:endParaRPr lang="en-US" sz="1200" b="0" i="0" u="none" strike="noStrike" baseline="0">
                        <a:solidFill>
                          <a:srgbClr val="000000"/>
                        </a:solidFill>
                        <a:effectLst/>
                        <a:latin typeface="Calibri"/>
                      </a:endParaRPr>
                    </a:p>
                  </a:txBody>
                  <a:tcPr marL="7287" marR="7287" marT="7286" marB="0" anchor="b"/>
                </a:tc>
                <a:extLst>
                  <a:ext uri="{0D108BD9-81ED-4DB2-BD59-A6C34878D82A}">
                    <a16:rowId xmlns:a16="http://schemas.microsoft.com/office/drawing/2014/main" val="10002"/>
                  </a:ext>
                </a:extLst>
              </a:tr>
              <a:tr h="760724">
                <a:tc>
                  <a:txBody>
                    <a:bodyPr/>
                    <a:lstStyle/>
                    <a:p>
                      <a:pPr algn="l" fontAlgn="b"/>
                      <a:r>
                        <a:rPr lang="en-US" sz="1200" u="none" strike="noStrike" baseline="0" dirty="0">
                          <a:effectLst/>
                        </a:rPr>
                        <a:t>Local Retrofit</a:t>
                      </a:r>
                      <a:endParaRPr lang="en-US" sz="1200" b="0" i="0" u="none" strike="noStrike" baseline="0" dirty="0">
                        <a:solidFill>
                          <a:srgbClr val="000000"/>
                        </a:solidFill>
                        <a:effectLst/>
                        <a:latin typeface="Calibri"/>
                      </a:endParaRPr>
                    </a:p>
                  </a:txBody>
                  <a:tcPr marL="7287" marR="7287" marT="7286" marB="0" anchor="b"/>
                </a:tc>
                <a:tc>
                  <a:txBody>
                    <a:bodyPr/>
                    <a:lstStyle/>
                    <a:p>
                      <a:pPr algn="l" fontAlgn="b"/>
                      <a:r>
                        <a:rPr lang="en-US" sz="1200" u="none" strike="noStrike" baseline="0">
                          <a:effectLst/>
                        </a:rPr>
                        <a:t>Projects that may require significant funding, but local village has all necessary skills and capabilities. Village may or may not have supplies for the job.</a:t>
                      </a:r>
                      <a:endParaRPr lang="en-US" sz="1200" b="0" i="0" u="none" strike="noStrike" baseline="0">
                        <a:solidFill>
                          <a:srgbClr val="000000"/>
                        </a:solidFill>
                        <a:effectLst/>
                        <a:latin typeface="Calibri"/>
                      </a:endParaRPr>
                    </a:p>
                  </a:txBody>
                  <a:tcPr marL="7287" marR="7287" marT="7286" marB="0" anchor="b"/>
                </a:tc>
                <a:tc>
                  <a:txBody>
                    <a:bodyPr/>
                    <a:lstStyle/>
                    <a:p>
                      <a:pPr algn="l" fontAlgn="b"/>
                      <a:r>
                        <a:rPr lang="en-US" sz="1200" u="none" strike="noStrike" baseline="0" dirty="0">
                          <a:effectLst/>
                        </a:rPr>
                        <a:t>New Thermostats, New lights, Replace </a:t>
                      </a:r>
                      <a:r>
                        <a:rPr lang="en-US" sz="1200" u="none" strike="noStrike" baseline="0" dirty="0" err="1">
                          <a:effectLst/>
                        </a:rPr>
                        <a:t>aquastats</a:t>
                      </a:r>
                      <a:r>
                        <a:rPr lang="en-US" sz="1200" u="none" strike="noStrike" baseline="0" dirty="0">
                          <a:effectLst/>
                        </a:rPr>
                        <a:t>, insulation additions</a:t>
                      </a:r>
                      <a:endParaRPr lang="en-US" sz="1200" b="0" i="0" u="none" strike="noStrike" baseline="0" dirty="0">
                        <a:solidFill>
                          <a:srgbClr val="000000"/>
                        </a:solidFill>
                        <a:effectLst/>
                        <a:latin typeface="Calibri"/>
                      </a:endParaRPr>
                    </a:p>
                  </a:txBody>
                  <a:tcPr marL="7287" marR="7287" marT="7286" marB="0" anchor="b"/>
                </a:tc>
                <a:extLst>
                  <a:ext uri="{0D108BD9-81ED-4DB2-BD59-A6C34878D82A}">
                    <a16:rowId xmlns:a16="http://schemas.microsoft.com/office/drawing/2014/main" val="10003"/>
                  </a:ext>
                </a:extLst>
              </a:tr>
              <a:tr h="661744">
                <a:tc>
                  <a:txBody>
                    <a:bodyPr/>
                    <a:lstStyle/>
                    <a:p>
                      <a:pPr algn="l" fontAlgn="b"/>
                      <a:r>
                        <a:rPr lang="en-US" sz="1200" u="none" strike="noStrike" baseline="0">
                          <a:effectLst/>
                        </a:rPr>
                        <a:t>Minor Project</a:t>
                      </a:r>
                      <a:endParaRPr lang="en-US" sz="1200" b="0" i="0" u="none" strike="noStrike" baseline="0">
                        <a:solidFill>
                          <a:srgbClr val="000000"/>
                        </a:solidFill>
                        <a:effectLst/>
                        <a:latin typeface="Calibri"/>
                      </a:endParaRPr>
                    </a:p>
                  </a:txBody>
                  <a:tcPr marL="7287" marR="7287" marT="7286" marB="0" anchor="b"/>
                </a:tc>
                <a:tc>
                  <a:txBody>
                    <a:bodyPr/>
                    <a:lstStyle/>
                    <a:p>
                      <a:pPr algn="l" fontAlgn="b"/>
                      <a:r>
                        <a:rPr lang="en-US" sz="1200" u="none" strike="noStrike" baseline="0">
                          <a:effectLst/>
                        </a:rPr>
                        <a:t>Larger scale projects that require outside assistant. Project may require technicians to assist and/or very significant funding.</a:t>
                      </a:r>
                      <a:endParaRPr lang="en-US" sz="1200" b="0" i="0" u="none" strike="noStrike" baseline="0">
                        <a:solidFill>
                          <a:srgbClr val="000000"/>
                        </a:solidFill>
                        <a:effectLst/>
                        <a:latin typeface="Calibri"/>
                      </a:endParaRPr>
                    </a:p>
                  </a:txBody>
                  <a:tcPr marL="7287" marR="7287" marT="7286" marB="0" anchor="b"/>
                </a:tc>
                <a:tc>
                  <a:txBody>
                    <a:bodyPr/>
                    <a:lstStyle/>
                    <a:p>
                      <a:pPr algn="l" fontAlgn="b"/>
                      <a:r>
                        <a:rPr lang="en-US" sz="1200" u="none" strike="noStrike" baseline="0">
                          <a:effectLst/>
                        </a:rPr>
                        <a:t>Controls retrofitting, new boiler installation, resizing and replacing pumps</a:t>
                      </a:r>
                      <a:endParaRPr lang="en-US" sz="1200" b="0" i="0" u="none" strike="noStrike" baseline="0">
                        <a:solidFill>
                          <a:srgbClr val="000000"/>
                        </a:solidFill>
                        <a:effectLst/>
                        <a:latin typeface="Calibri"/>
                      </a:endParaRPr>
                    </a:p>
                  </a:txBody>
                  <a:tcPr marL="7287" marR="7287" marT="7286" marB="0" anchor="b"/>
                </a:tc>
                <a:extLst>
                  <a:ext uri="{0D108BD9-81ED-4DB2-BD59-A6C34878D82A}">
                    <a16:rowId xmlns:a16="http://schemas.microsoft.com/office/drawing/2014/main" val="10004"/>
                  </a:ext>
                </a:extLst>
              </a:tr>
              <a:tr h="921686">
                <a:tc>
                  <a:txBody>
                    <a:bodyPr/>
                    <a:lstStyle/>
                    <a:p>
                      <a:pPr algn="l" fontAlgn="b"/>
                      <a:r>
                        <a:rPr lang="en-US" sz="1200" u="none" strike="noStrike" baseline="0">
                          <a:effectLst/>
                        </a:rPr>
                        <a:t>Major Project</a:t>
                      </a:r>
                      <a:endParaRPr lang="en-US" sz="1200" b="0" i="0" u="none" strike="noStrike" baseline="0">
                        <a:solidFill>
                          <a:srgbClr val="000000"/>
                        </a:solidFill>
                        <a:effectLst/>
                        <a:latin typeface="Calibri"/>
                      </a:endParaRPr>
                    </a:p>
                  </a:txBody>
                  <a:tcPr marL="7287" marR="7287" marT="7286" marB="0" anchor="b"/>
                </a:tc>
                <a:tc>
                  <a:txBody>
                    <a:bodyPr/>
                    <a:lstStyle/>
                    <a:p>
                      <a:pPr algn="l" fontAlgn="b"/>
                      <a:r>
                        <a:rPr lang="en-US" sz="1200" u="none" strike="noStrike" baseline="0">
                          <a:effectLst/>
                        </a:rPr>
                        <a:t>Largest scale projects that will require significant outside assistance. Projects may potentially need an Engineer, Superintendant, or other Professionals. Technical experts and very significant funding required.</a:t>
                      </a:r>
                      <a:endParaRPr lang="en-US" sz="1200" b="0" i="0" u="none" strike="noStrike" baseline="0">
                        <a:solidFill>
                          <a:srgbClr val="000000"/>
                        </a:solidFill>
                        <a:effectLst/>
                        <a:latin typeface="Calibri"/>
                      </a:endParaRPr>
                    </a:p>
                  </a:txBody>
                  <a:tcPr marL="7287" marR="7287" marT="7286" marB="0" anchor="b"/>
                </a:tc>
                <a:tc>
                  <a:txBody>
                    <a:bodyPr/>
                    <a:lstStyle/>
                    <a:p>
                      <a:pPr algn="l" fontAlgn="b"/>
                      <a:r>
                        <a:rPr lang="en-US" sz="1200" u="none" strike="noStrike" baseline="0" dirty="0">
                          <a:effectLst/>
                        </a:rPr>
                        <a:t>Waste Heat projects, Outfall Replacement, Excess Wind to Heat</a:t>
                      </a:r>
                      <a:endParaRPr lang="en-US" sz="1200" b="0" i="0" u="none" strike="noStrike" baseline="0" dirty="0">
                        <a:solidFill>
                          <a:srgbClr val="000000"/>
                        </a:solidFill>
                        <a:effectLst/>
                        <a:latin typeface="Calibri"/>
                      </a:endParaRPr>
                    </a:p>
                  </a:txBody>
                  <a:tcPr marL="7287" marR="7287" marT="7286" marB="0" anchor="b"/>
                </a:tc>
                <a:extLst>
                  <a:ext uri="{0D108BD9-81ED-4DB2-BD59-A6C34878D82A}">
                    <a16:rowId xmlns:a16="http://schemas.microsoft.com/office/drawing/2014/main" val="10005"/>
                  </a:ext>
                </a:extLst>
              </a:tr>
            </a:tbl>
          </a:graphicData>
        </a:graphic>
      </p:graphicFrame>
      <p:sp>
        <p:nvSpPr>
          <p:cNvPr id="40990" name="Title 1">
            <a:extLst>
              <a:ext uri="{FF2B5EF4-FFF2-40B4-BE49-F238E27FC236}">
                <a16:creationId xmlns:a16="http://schemas.microsoft.com/office/drawing/2014/main" id="{5BDD6884-13DA-1742-A6B7-0AD71BB93544}"/>
              </a:ext>
            </a:extLst>
          </p:cNvPr>
          <p:cNvSpPr>
            <a:spLocks noGrp="1"/>
          </p:cNvSpPr>
          <p:nvPr>
            <p:ph type="title"/>
          </p:nvPr>
        </p:nvSpPr>
        <p:spPr>
          <a:xfrm>
            <a:off x="609600" y="762000"/>
            <a:ext cx="8229600" cy="1096963"/>
          </a:xfrm>
        </p:spPr>
        <p:txBody>
          <a:bodyPr/>
          <a:lstStyle/>
          <a:p>
            <a:r>
              <a:rPr lang="en-US" altLang="en-US" sz="3200">
                <a:ea typeface="ＭＳ Ｐゴシック" panose="020B0600070205080204" pitchFamily="34" charset="-128"/>
              </a:rPr>
              <a:t>Retrofit Type Description and Examples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75CA4DF-F325-8946-A180-F88485225F75}"/>
              </a:ext>
            </a:extLst>
          </p:cNvPr>
          <p:cNvGraphicFramePr>
            <a:graphicFrameLocks/>
          </p:cNvGraphicFramePr>
          <p:nvPr/>
        </p:nvGraphicFramePr>
        <p:xfrm>
          <a:off x="-533400" y="1828800"/>
          <a:ext cx="5353050" cy="35766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010" name="Chart 5">
            <a:extLst>
              <a:ext uri="{FF2B5EF4-FFF2-40B4-BE49-F238E27FC236}">
                <a16:creationId xmlns:a16="http://schemas.microsoft.com/office/drawing/2014/main" id="{8605CDAA-C4D4-9F4B-A7ED-C04807DBAC0C}"/>
              </a:ext>
            </a:extLst>
          </p:cNvPr>
          <p:cNvGraphicFramePr>
            <a:graphicFrameLocks/>
          </p:cNvGraphicFramePr>
          <p:nvPr/>
        </p:nvGraphicFramePr>
        <p:xfrm>
          <a:off x="-152400" y="1828800"/>
          <a:ext cx="4902200" cy="4597400"/>
        </p:xfrm>
        <a:graphic>
          <a:graphicData uri="http://schemas.openxmlformats.org/presentationml/2006/ole">
            <mc:AlternateContent xmlns:mc="http://schemas.openxmlformats.org/markup-compatibility/2006">
              <mc:Choice xmlns:v="urn:schemas-microsoft-com:vml" Requires="v">
                <p:oleObj spid="_x0000_s43013" r:id="rId5" imgW="5105400" imgH="4787900" progId="Excel.Chart.8">
                  <p:embed/>
                </p:oleObj>
              </mc:Choice>
              <mc:Fallback>
                <p:oleObj r:id="rId5" imgW="5105400" imgH="4787900" progId="Excel.Chart.8">
                  <p:embed/>
                  <p:pic>
                    <p:nvPicPr>
                      <p:cNvPr id="0" name="Char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828800"/>
                        <a:ext cx="49022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1" name="Chart 7">
            <a:extLst>
              <a:ext uri="{FF2B5EF4-FFF2-40B4-BE49-F238E27FC236}">
                <a16:creationId xmlns:a16="http://schemas.microsoft.com/office/drawing/2014/main" id="{E8DD0B0C-C2FE-8645-A216-2CFBDFD01EC8}"/>
              </a:ext>
            </a:extLst>
          </p:cNvPr>
          <p:cNvGraphicFramePr>
            <a:graphicFrameLocks/>
          </p:cNvGraphicFramePr>
          <p:nvPr/>
        </p:nvGraphicFramePr>
        <p:xfrm>
          <a:off x="3505200" y="1981200"/>
          <a:ext cx="7340600" cy="4749800"/>
        </p:xfrm>
        <a:graphic>
          <a:graphicData uri="http://schemas.openxmlformats.org/presentationml/2006/ole">
            <mc:AlternateContent xmlns:mc="http://schemas.openxmlformats.org/markup-compatibility/2006">
              <mc:Choice xmlns:v="urn:schemas-microsoft-com:vml" Requires="v">
                <p:oleObj spid="_x0000_s43014" r:id="rId7" imgW="7645400" imgH="4946650" progId="Excel.Chart.8">
                  <p:embed/>
                </p:oleObj>
              </mc:Choice>
              <mc:Fallback>
                <p:oleObj r:id="rId7" imgW="7645400" imgH="4946650" progId="Excel.Chart.8">
                  <p:embed/>
                  <p:pic>
                    <p:nvPicPr>
                      <p:cNvPr id="0" name="Chart 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1981200"/>
                        <a:ext cx="73406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12" name="Title 1">
            <a:extLst>
              <a:ext uri="{FF2B5EF4-FFF2-40B4-BE49-F238E27FC236}">
                <a16:creationId xmlns:a16="http://schemas.microsoft.com/office/drawing/2014/main" id="{0BF3E3F0-5045-2847-8345-0416F50CE5B0}"/>
              </a:ext>
            </a:extLst>
          </p:cNvPr>
          <p:cNvSpPr>
            <a:spLocks noGrp="1"/>
          </p:cNvSpPr>
          <p:nvPr>
            <p:ph type="title"/>
          </p:nvPr>
        </p:nvSpPr>
        <p:spPr>
          <a:xfrm>
            <a:off x="381000" y="838200"/>
            <a:ext cx="8229600" cy="609600"/>
          </a:xfrm>
        </p:spPr>
        <p:txBody>
          <a:bodyPr/>
          <a:lstStyle/>
          <a:p>
            <a:pPr eaLnBrk="1" hangingPunct="1"/>
            <a:r>
              <a:rPr lang="en-US" altLang="en-US" sz="2400" b="1">
                <a:ea typeface="ＭＳ Ｐゴシック" panose="020B0600070205080204" pitchFamily="34" charset="-128"/>
              </a:rPr>
              <a:t>Operation and Maintenance Pays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8DA5DFD0-6092-5646-9BDA-E316E3BF8BAF}"/>
              </a:ext>
            </a:extLst>
          </p:cNvPr>
          <p:cNvSpPr>
            <a:spLocks noGrp="1"/>
          </p:cNvSpPr>
          <p:nvPr>
            <p:ph type="title"/>
          </p:nvPr>
        </p:nvSpPr>
        <p:spPr>
          <a:xfrm>
            <a:off x="533400" y="685800"/>
            <a:ext cx="8229600" cy="1143000"/>
          </a:xfrm>
        </p:spPr>
        <p:txBody>
          <a:bodyPr/>
          <a:lstStyle/>
          <a:p>
            <a:pPr eaLnBrk="1" hangingPunct="1"/>
            <a:r>
              <a:rPr lang="en-US" altLang="en-US" sz="2400" b="1">
                <a:ea typeface="ＭＳ Ｐゴシック" panose="020B0600070205080204" pitchFamily="34" charset="-128"/>
              </a:rPr>
              <a:t>Typical Minor Projects and Operational Issues Identified in the Audits of Washeterias</a:t>
            </a:r>
          </a:p>
        </p:txBody>
      </p:sp>
      <p:sp>
        <p:nvSpPr>
          <p:cNvPr id="45058" name="Content Placeholder 2">
            <a:extLst>
              <a:ext uri="{FF2B5EF4-FFF2-40B4-BE49-F238E27FC236}">
                <a16:creationId xmlns:a16="http://schemas.microsoft.com/office/drawing/2014/main" id="{0ECD0FBA-0F85-804F-AD2D-908A9482DEDA}"/>
              </a:ext>
            </a:extLst>
          </p:cNvPr>
          <p:cNvSpPr>
            <a:spLocks noGrp="1"/>
          </p:cNvSpPr>
          <p:nvPr>
            <p:ph sz="half" idx="1"/>
          </p:nvPr>
        </p:nvSpPr>
        <p:spPr>
          <a:xfrm>
            <a:off x="457200" y="2133600"/>
            <a:ext cx="8305800" cy="3733800"/>
          </a:xfrm>
        </p:spPr>
        <p:txBody>
          <a:bodyPr/>
          <a:lstStyle/>
          <a:p>
            <a:pPr eaLnBrk="1" hangingPunct="1"/>
            <a:r>
              <a:rPr lang="en-US" altLang="en-US" sz="2000">
                <a:ea typeface="ＭＳ Ｐゴシック" panose="020B0600070205080204" pitchFamily="34" charset="-128"/>
              </a:rPr>
              <a:t>Boilers need to be cleaned and tuned</a:t>
            </a:r>
          </a:p>
          <a:p>
            <a:pPr eaLnBrk="1" hangingPunct="1"/>
            <a:r>
              <a:rPr lang="en-US" altLang="en-US" sz="2000">
                <a:ea typeface="ＭＳ Ｐゴシック" panose="020B0600070205080204" pitchFamily="34" charset="-128"/>
              </a:rPr>
              <a:t>Boilers settings are too high and not properly staged</a:t>
            </a:r>
          </a:p>
          <a:p>
            <a:pPr eaLnBrk="1" hangingPunct="1"/>
            <a:r>
              <a:rPr lang="en-US" altLang="en-US" sz="2000">
                <a:ea typeface="ＭＳ Ｐゴシック" panose="020B0600070205080204" pitchFamily="34" charset="-128"/>
              </a:rPr>
              <a:t>Boilers are operated all summer when they are not needed</a:t>
            </a:r>
          </a:p>
          <a:p>
            <a:pPr eaLnBrk="1" hangingPunct="1"/>
            <a:r>
              <a:rPr lang="en-US" altLang="en-US" sz="2000">
                <a:ea typeface="ＭＳ Ｐゴシック" panose="020B0600070205080204" pitchFamily="34" charset="-128"/>
              </a:rPr>
              <a:t>Boiler optimization controls are bypassed</a:t>
            </a:r>
          </a:p>
          <a:p>
            <a:pPr eaLnBrk="1" hangingPunct="1"/>
            <a:r>
              <a:rPr lang="en-US" altLang="en-US" sz="2000">
                <a:ea typeface="ＭＳ Ｐゴシック" panose="020B0600070205080204" pitchFamily="34" charset="-128"/>
              </a:rPr>
              <a:t>Building temperature is not set back during unoccupied hours</a:t>
            </a:r>
          </a:p>
          <a:p>
            <a:pPr eaLnBrk="1" hangingPunct="1"/>
            <a:r>
              <a:rPr lang="en-US" altLang="en-US" sz="2000">
                <a:ea typeface="ＭＳ Ｐゴシック" panose="020B0600070205080204" pitchFamily="34" charset="-128"/>
              </a:rPr>
              <a:t>Water storage tank temperature set higher than needed</a:t>
            </a:r>
          </a:p>
          <a:p>
            <a:pPr eaLnBrk="1" hangingPunct="1"/>
            <a:r>
              <a:rPr lang="en-US" altLang="en-US" sz="2000">
                <a:ea typeface="ＭＳ Ｐゴシック" panose="020B0600070205080204" pitchFamily="34" charset="-128"/>
              </a:rPr>
              <a:t>Water storage tank heat add controls not operational</a:t>
            </a:r>
          </a:p>
          <a:p>
            <a:pPr eaLnBrk="1" hangingPunct="1"/>
            <a:r>
              <a:rPr lang="en-US" altLang="en-US" sz="2000">
                <a:ea typeface="ＭＳ Ｐゴシック" panose="020B0600070205080204" pitchFamily="34" charset="-128"/>
              </a:rPr>
              <a:t>Electric heat trace used all winter (or all year) when designed for emergency thaw only</a:t>
            </a:r>
          </a:p>
          <a:p>
            <a:pPr eaLnBrk="1" hangingPunct="1"/>
            <a:endParaRPr lang="en-US" altLang="en-US" sz="2000">
              <a:ea typeface="ＭＳ Ｐゴシック" panose="020B0600070205080204" pitchFamily="34" charset="-128"/>
            </a:endParaRPr>
          </a:p>
          <a:p>
            <a:pPr eaLnBrk="1" hangingPunct="1"/>
            <a:endParaRPr lang="en-US" altLang="en-US" sz="2000">
              <a:ea typeface="ＭＳ Ｐゴシック" panose="020B0600070205080204" pitchFamily="34" charset="-128"/>
            </a:endParaRPr>
          </a:p>
          <a:p>
            <a:pPr eaLnBrk="1" hangingPunct="1"/>
            <a:endParaRPr lang="en-US" altLang="en-US" sz="2400">
              <a:ea typeface="ＭＳ Ｐゴシック" panose="020B0600070205080204" pitchFamily="34" charset="-128"/>
            </a:endParaRPr>
          </a:p>
          <a:p>
            <a:pPr lvl="1" eaLnBrk="1" hangingPunct="1"/>
            <a:endParaRPr lang="en-US" altLang="en-US" sz="2000">
              <a:ea typeface="ＭＳ Ｐゴシック" panose="020B0600070205080204"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92A97442-37E9-4F48-81C5-2DCE3049ECCF}"/>
              </a:ext>
            </a:extLst>
          </p:cNvPr>
          <p:cNvSpPr>
            <a:spLocks noGrp="1"/>
          </p:cNvSpPr>
          <p:nvPr>
            <p:ph type="title"/>
          </p:nvPr>
        </p:nvSpPr>
        <p:spPr>
          <a:xfrm>
            <a:off x="457200" y="685800"/>
            <a:ext cx="8229600" cy="1143000"/>
          </a:xfrm>
        </p:spPr>
        <p:txBody>
          <a:bodyPr/>
          <a:lstStyle/>
          <a:p>
            <a:pPr eaLnBrk="1" hangingPunct="1"/>
            <a:r>
              <a:rPr lang="en-US" altLang="en-US" sz="2400" b="1">
                <a:ea typeface="ＭＳ Ｐゴシック" panose="020B0600070205080204" pitchFamily="34" charset="-128"/>
              </a:rPr>
              <a:t>Longer Term Energy Upgrades</a:t>
            </a:r>
          </a:p>
        </p:txBody>
      </p:sp>
      <p:sp>
        <p:nvSpPr>
          <p:cNvPr id="36867" name="Content Placeholder 2">
            <a:extLst>
              <a:ext uri="{FF2B5EF4-FFF2-40B4-BE49-F238E27FC236}">
                <a16:creationId xmlns:a16="http://schemas.microsoft.com/office/drawing/2014/main" id="{43C2A607-084F-AB47-B47D-B92B8EF79AAD}"/>
              </a:ext>
            </a:extLst>
          </p:cNvPr>
          <p:cNvSpPr>
            <a:spLocks noGrp="1"/>
          </p:cNvSpPr>
          <p:nvPr>
            <p:ph sz="half" idx="1"/>
          </p:nvPr>
        </p:nvSpPr>
        <p:spPr>
          <a:xfrm>
            <a:off x="457200" y="1752600"/>
            <a:ext cx="4038600" cy="4525963"/>
          </a:xfrm>
        </p:spPr>
        <p:txBody>
          <a:bodyPr rtlCol="0">
            <a:normAutofit lnSpcReduction="10000"/>
          </a:bodyPr>
          <a:lstStyle/>
          <a:p>
            <a:pPr eaLnBrk="1" fontAlgn="auto" hangingPunct="1">
              <a:spcAft>
                <a:spcPts val="0"/>
              </a:spcAft>
              <a:defRPr/>
            </a:pPr>
            <a:r>
              <a:rPr lang="en-US" sz="2000" dirty="0">
                <a:ea typeface="+mn-ea"/>
              </a:rPr>
              <a:t>Improve the building shell by adding insulation and replacing windows</a:t>
            </a:r>
          </a:p>
          <a:p>
            <a:pPr eaLnBrk="1" fontAlgn="auto" hangingPunct="1">
              <a:spcAft>
                <a:spcPts val="0"/>
              </a:spcAft>
              <a:defRPr/>
            </a:pPr>
            <a:r>
              <a:rPr lang="en-US" sz="2000" dirty="0">
                <a:ea typeface="+mn-ea"/>
              </a:rPr>
              <a:t>Replace old and tired boilers with new appropriately sized high efficiency cold start boilers</a:t>
            </a:r>
          </a:p>
          <a:p>
            <a:pPr eaLnBrk="1" fontAlgn="auto" hangingPunct="1">
              <a:spcAft>
                <a:spcPts val="0"/>
              </a:spcAft>
              <a:defRPr/>
            </a:pPr>
            <a:r>
              <a:rPr lang="en-US" sz="2000" dirty="0">
                <a:ea typeface="+mn-ea"/>
              </a:rPr>
              <a:t>Replace pumps with new high efficiency pumps and variable speed drives</a:t>
            </a:r>
          </a:p>
          <a:p>
            <a:pPr eaLnBrk="1" fontAlgn="auto" hangingPunct="1">
              <a:spcAft>
                <a:spcPts val="0"/>
              </a:spcAft>
              <a:defRPr/>
            </a:pPr>
            <a:r>
              <a:rPr lang="en-US" sz="2000" dirty="0">
                <a:ea typeface="+mn-ea"/>
              </a:rPr>
              <a:t>Repair and or replace process pipe insulation</a:t>
            </a:r>
          </a:p>
          <a:p>
            <a:pPr eaLnBrk="1" fontAlgn="auto" hangingPunct="1">
              <a:spcAft>
                <a:spcPts val="0"/>
              </a:spcAft>
              <a:defRPr/>
            </a:pPr>
            <a:r>
              <a:rPr lang="en-US" sz="2000" dirty="0">
                <a:ea typeface="+mn-ea"/>
              </a:rPr>
              <a:t>Add remote monitoring to identify energy waste</a:t>
            </a:r>
            <a:endParaRPr lang="en-US" sz="2400" dirty="0">
              <a:ea typeface="+mn-ea"/>
            </a:endParaRPr>
          </a:p>
          <a:p>
            <a:pPr lvl="1" eaLnBrk="1" fontAlgn="auto" hangingPunct="1">
              <a:spcAft>
                <a:spcPts val="0"/>
              </a:spcAft>
              <a:defRPr/>
            </a:pPr>
            <a:endParaRPr lang="en-US" sz="2000" dirty="0">
              <a:ea typeface="+mn-ea"/>
            </a:endParaRPr>
          </a:p>
        </p:txBody>
      </p:sp>
      <p:sp>
        <p:nvSpPr>
          <p:cNvPr id="36868" name="Content Placeholder 1">
            <a:extLst>
              <a:ext uri="{FF2B5EF4-FFF2-40B4-BE49-F238E27FC236}">
                <a16:creationId xmlns:a16="http://schemas.microsoft.com/office/drawing/2014/main" id="{00EA52EB-13C4-054A-916B-F113251C2095}"/>
              </a:ext>
            </a:extLst>
          </p:cNvPr>
          <p:cNvSpPr>
            <a:spLocks noGrp="1"/>
          </p:cNvSpPr>
          <p:nvPr>
            <p:ph sz="half" idx="2"/>
          </p:nvPr>
        </p:nvSpPr>
        <p:spPr>
          <a:xfrm>
            <a:off x="4648200" y="1752600"/>
            <a:ext cx="4038600" cy="4525963"/>
          </a:xfrm>
        </p:spPr>
        <p:txBody>
          <a:bodyPr rtlCol="0">
            <a:normAutofit lnSpcReduction="10000"/>
          </a:bodyPr>
          <a:lstStyle/>
          <a:p>
            <a:pPr eaLnBrk="1" fontAlgn="auto" hangingPunct="1">
              <a:spcAft>
                <a:spcPts val="0"/>
              </a:spcAft>
              <a:defRPr/>
            </a:pPr>
            <a:r>
              <a:rPr lang="en-US" sz="2000" dirty="0">
                <a:ea typeface="+mn-ea"/>
              </a:rPr>
              <a:t>Re-commission the building and all associated processes</a:t>
            </a:r>
          </a:p>
          <a:p>
            <a:pPr eaLnBrk="1" fontAlgn="auto" hangingPunct="1">
              <a:spcAft>
                <a:spcPts val="0"/>
              </a:spcAft>
              <a:defRPr/>
            </a:pPr>
            <a:r>
              <a:rPr lang="en-US" sz="2000" dirty="0">
                <a:ea typeface="+mn-ea"/>
              </a:rPr>
              <a:t>Upgrade both interior and exterior lighting</a:t>
            </a:r>
          </a:p>
          <a:p>
            <a:pPr eaLnBrk="1" fontAlgn="auto" hangingPunct="1">
              <a:spcAft>
                <a:spcPts val="0"/>
              </a:spcAft>
              <a:defRPr/>
            </a:pPr>
            <a:r>
              <a:rPr lang="en-US" sz="2000" dirty="0">
                <a:ea typeface="+mn-ea"/>
              </a:rPr>
              <a:t>Improved operator training</a:t>
            </a:r>
          </a:p>
          <a:p>
            <a:pPr eaLnBrk="1" fontAlgn="auto" hangingPunct="1">
              <a:spcAft>
                <a:spcPts val="0"/>
              </a:spcAft>
              <a:defRPr/>
            </a:pPr>
            <a:r>
              <a:rPr lang="en-US" sz="2000" dirty="0">
                <a:ea typeface="+mn-ea"/>
              </a:rPr>
              <a:t>Evaluate the cost effectiveness of all types of renewable energy including:</a:t>
            </a:r>
          </a:p>
          <a:p>
            <a:pPr lvl="1" eaLnBrk="1" fontAlgn="auto" hangingPunct="1">
              <a:spcAft>
                <a:spcPts val="0"/>
              </a:spcAft>
              <a:defRPr/>
            </a:pPr>
            <a:r>
              <a:rPr lang="en-US" sz="2000" dirty="0">
                <a:ea typeface="+mn-ea"/>
              </a:rPr>
              <a:t>Heat Recovery</a:t>
            </a:r>
          </a:p>
          <a:p>
            <a:pPr lvl="1" eaLnBrk="1" fontAlgn="auto" hangingPunct="1">
              <a:spcAft>
                <a:spcPts val="0"/>
              </a:spcAft>
              <a:defRPr/>
            </a:pPr>
            <a:r>
              <a:rPr lang="en-US" sz="2000" dirty="0">
                <a:ea typeface="+mn-ea"/>
              </a:rPr>
              <a:t>Biomass</a:t>
            </a:r>
          </a:p>
          <a:p>
            <a:pPr lvl="1" eaLnBrk="1" fontAlgn="auto" hangingPunct="1">
              <a:spcAft>
                <a:spcPts val="0"/>
              </a:spcAft>
              <a:defRPr/>
            </a:pPr>
            <a:r>
              <a:rPr lang="en-US" sz="2000" dirty="0">
                <a:ea typeface="+mn-ea"/>
              </a:rPr>
              <a:t>Wind to Heat</a:t>
            </a:r>
          </a:p>
          <a:p>
            <a:pPr lvl="1" eaLnBrk="1" fontAlgn="auto" hangingPunct="1">
              <a:spcAft>
                <a:spcPts val="0"/>
              </a:spcAft>
              <a:defRPr/>
            </a:pPr>
            <a:r>
              <a:rPr lang="en-US" sz="2000" dirty="0">
                <a:ea typeface="+mn-ea"/>
              </a:rPr>
              <a:t>Wind</a:t>
            </a:r>
          </a:p>
          <a:p>
            <a:pPr lvl="1" eaLnBrk="1" fontAlgn="auto" hangingPunct="1">
              <a:spcAft>
                <a:spcPts val="0"/>
              </a:spcAft>
              <a:defRPr/>
            </a:pPr>
            <a:r>
              <a:rPr lang="en-US" sz="2000" dirty="0">
                <a:ea typeface="+mn-ea"/>
              </a:rPr>
              <a:t>Solar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986BD2E8-D1F4-954A-8901-ADF003CE6565}"/>
              </a:ext>
            </a:extLst>
          </p:cNvPr>
          <p:cNvSpPr>
            <a:spLocks noGrp="1"/>
          </p:cNvSpPr>
          <p:nvPr>
            <p:ph type="title"/>
          </p:nvPr>
        </p:nvSpPr>
        <p:spPr>
          <a:xfrm>
            <a:off x="457200" y="685800"/>
            <a:ext cx="8077200" cy="808038"/>
          </a:xfrm>
        </p:spPr>
        <p:txBody>
          <a:bodyPr/>
          <a:lstStyle/>
          <a:p>
            <a:r>
              <a:rPr lang="en-US" altLang="en-US">
                <a:ea typeface="ＭＳ Ｐゴシック" panose="020B0600070205080204" pitchFamily="34" charset="-128"/>
              </a:rPr>
              <a:t>Barriers to Energy Efficiency</a:t>
            </a:r>
          </a:p>
        </p:txBody>
      </p:sp>
      <p:sp>
        <p:nvSpPr>
          <p:cNvPr id="49154" name="Content Placeholder 2">
            <a:extLst>
              <a:ext uri="{FF2B5EF4-FFF2-40B4-BE49-F238E27FC236}">
                <a16:creationId xmlns:a16="http://schemas.microsoft.com/office/drawing/2014/main" id="{CA3DB1EE-63AC-3D44-ABD7-64815BAAB34E}"/>
              </a:ext>
            </a:extLst>
          </p:cNvPr>
          <p:cNvSpPr>
            <a:spLocks noGrp="1"/>
          </p:cNvSpPr>
          <p:nvPr>
            <p:ph sz="half" idx="1"/>
          </p:nvPr>
        </p:nvSpPr>
        <p:spPr>
          <a:xfrm>
            <a:off x="457200" y="1905000"/>
            <a:ext cx="8153400" cy="4114800"/>
          </a:xfrm>
        </p:spPr>
        <p:txBody>
          <a:bodyPr/>
          <a:lstStyle/>
          <a:p>
            <a:r>
              <a:rPr lang="en-US" altLang="en-US">
                <a:ea typeface="ＭＳ Ｐゴシック" panose="020B0600070205080204" pitchFamily="34" charset="-128"/>
              </a:rPr>
              <a:t>Lack of Awareness  - Communication between operations and management</a:t>
            </a:r>
          </a:p>
          <a:p>
            <a:r>
              <a:rPr lang="en-US" altLang="en-US">
                <a:ea typeface="ＭＳ Ｐゴシック" panose="020B0600070205080204" pitchFamily="34" charset="-128"/>
              </a:rPr>
              <a:t>Aversion to Risk – (sometimes real)</a:t>
            </a:r>
          </a:p>
          <a:p>
            <a:r>
              <a:rPr lang="en-US" altLang="en-US">
                <a:ea typeface="ＭＳ Ｐゴシック" panose="020B0600070205080204" pitchFamily="34" charset="-128"/>
              </a:rPr>
              <a:t>Change May Imply Problem with the Status Quo – threatening</a:t>
            </a:r>
          </a:p>
          <a:p>
            <a:r>
              <a:rPr lang="en-US" altLang="en-US">
                <a:ea typeface="ＭＳ Ｐゴシック" panose="020B0600070205080204" pitchFamily="34" charset="-128"/>
              </a:rPr>
              <a:t>Subsidies – Unintended consequences</a:t>
            </a:r>
          </a:p>
          <a:p>
            <a:r>
              <a:rPr lang="en-US" altLang="en-US">
                <a:ea typeface="ＭＳ Ｐゴシック" panose="020B0600070205080204" pitchFamily="34" charset="-128"/>
              </a:rPr>
              <a:t>Poorly Financed Operations</a:t>
            </a:r>
          </a:p>
          <a:p>
            <a:r>
              <a:rPr lang="en-US" altLang="en-US">
                <a:ea typeface="ＭＳ Ｐゴシック" panose="020B0600070205080204" pitchFamily="34" charset="-128"/>
              </a:rPr>
              <a:t>Age – Inherent to the time period of development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2">
            <a:extLst>
              <a:ext uri="{FF2B5EF4-FFF2-40B4-BE49-F238E27FC236}">
                <a16:creationId xmlns:a16="http://schemas.microsoft.com/office/drawing/2014/main" id="{9A93C829-BC89-D049-BE58-AEBF75C6FEAE}"/>
              </a:ext>
            </a:extLst>
          </p:cNvPr>
          <p:cNvSpPr>
            <a:spLocks noGrp="1"/>
          </p:cNvSpPr>
          <p:nvPr>
            <p:ph sz="half" idx="1"/>
          </p:nvPr>
        </p:nvSpPr>
        <p:spPr>
          <a:xfrm>
            <a:off x="685800" y="1752600"/>
            <a:ext cx="7848600" cy="4525963"/>
          </a:xfrm>
        </p:spPr>
        <p:txBody>
          <a:bodyPr/>
          <a:lstStyle/>
          <a:p>
            <a:pPr marL="0" indent="0" algn="ctr">
              <a:buFont typeface="Arial" panose="020B0604020202020204" pitchFamily="34" charset="0"/>
              <a:buNone/>
            </a:pPr>
            <a:endParaRPr lang="en-US" altLang="en-US">
              <a:ea typeface="ＭＳ Ｐゴシック" panose="020B0600070205080204" pitchFamily="34" charset="-128"/>
            </a:endParaRPr>
          </a:p>
          <a:p>
            <a:pPr marL="0" indent="0" algn="ctr">
              <a:buFont typeface="Arial" panose="020B0604020202020204" pitchFamily="34" charset="0"/>
              <a:buNone/>
            </a:pPr>
            <a:r>
              <a:rPr lang="en-US" altLang="en-US" sz="3200" b="1">
                <a:ea typeface="ＭＳ Ｐゴシック" panose="020B0600070205080204" pitchFamily="34" charset="-128"/>
              </a:rPr>
              <a:t>For More Information:</a:t>
            </a:r>
          </a:p>
          <a:p>
            <a:pPr marL="0" indent="0" algn="ctr">
              <a:buFont typeface="Arial" panose="020B0604020202020204" pitchFamily="34" charset="0"/>
              <a:buNone/>
            </a:pPr>
            <a:endParaRPr lang="en-US" altLang="en-US" sz="3200" b="1">
              <a:ea typeface="ＭＳ Ｐゴシック" panose="020B0600070205080204" pitchFamily="34" charset="-128"/>
            </a:endParaRPr>
          </a:p>
          <a:p>
            <a:pPr marL="0" indent="0" algn="ctr">
              <a:buFont typeface="Arial" panose="020B0604020202020204" pitchFamily="34" charset="0"/>
              <a:buNone/>
            </a:pPr>
            <a:r>
              <a:rPr lang="en-US" altLang="en-US" sz="2400">
                <a:ea typeface="ＭＳ Ｐゴシック" panose="020B0600070205080204" pitchFamily="34" charset="-128"/>
              </a:rPr>
              <a:t>Daniel Reitz, PE</a:t>
            </a:r>
          </a:p>
          <a:p>
            <a:pPr marL="0" indent="0" algn="ctr">
              <a:buFont typeface="Arial" panose="020B0604020202020204" pitchFamily="34" charset="0"/>
              <a:buNone/>
            </a:pPr>
            <a:r>
              <a:rPr lang="en-US" altLang="en-US" sz="2400">
                <a:ea typeface="ＭＳ Ｐゴシック" panose="020B0600070205080204" pitchFamily="34" charset="-128"/>
              </a:rPr>
              <a:t>Rural Energy Program Manager</a:t>
            </a:r>
          </a:p>
          <a:p>
            <a:pPr marL="0" indent="0" algn="ctr">
              <a:buFont typeface="Arial" panose="020B0604020202020204" pitchFamily="34" charset="0"/>
              <a:buNone/>
            </a:pPr>
            <a:r>
              <a:rPr lang="en-US" altLang="en-US" sz="2400">
                <a:ea typeface="ＭＳ Ｐゴシック" panose="020B0600070205080204" pitchFamily="34" charset="-128"/>
              </a:rPr>
              <a:t>ANTHC, DEHE</a:t>
            </a:r>
          </a:p>
          <a:p>
            <a:pPr marL="0" indent="0" algn="ctr">
              <a:buFont typeface="Arial" panose="020B0604020202020204" pitchFamily="34" charset="0"/>
              <a:buNone/>
            </a:pPr>
            <a:r>
              <a:rPr lang="en-US" altLang="en-US" sz="2400">
                <a:ea typeface="ＭＳ Ｐゴシック" panose="020B0600070205080204" pitchFamily="34" charset="-128"/>
              </a:rPr>
              <a:t>907-729-3509</a:t>
            </a:r>
          </a:p>
          <a:p>
            <a:pPr marL="0" indent="0" algn="ctr">
              <a:buFont typeface="Arial" panose="020B0604020202020204" pitchFamily="34" charset="0"/>
              <a:buNone/>
            </a:pPr>
            <a:r>
              <a:rPr lang="en-US" altLang="en-US" sz="2400">
                <a:ea typeface="ＭＳ Ｐゴシック" panose="020B0600070205080204" pitchFamily="34" charset="-128"/>
              </a:rPr>
              <a:t>dreitz@anthc.org</a:t>
            </a:r>
          </a:p>
          <a:p>
            <a:pPr marL="0" indent="0" algn="ctr">
              <a:buFont typeface="Arial" panose="020B0604020202020204" pitchFamily="34" charset="0"/>
              <a:buNone/>
            </a:pPr>
            <a:endParaRPr lang="en-US" altLang="en-US">
              <a:ea typeface="ＭＳ Ｐゴシック" panose="020B0600070205080204"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728476FC-DE67-EE41-A795-506B85BE8EC9}"/>
              </a:ext>
            </a:extLst>
          </p:cNvPr>
          <p:cNvSpPr>
            <a:spLocks noGrp="1"/>
          </p:cNvSpPr>
          <p:nvPr>
            <p:ph type="title"/>
          </p:nvPr>
        </p:nvSpPr>
        <p:spPr>
          <a:xfrm>
            <a:off x="457200" y="1828800"/>
            <a:ext cx="8253413" cy="1036638"/>
          </a:xfrm>
        </p:spPr>
        <p:txBody>
          <a:bodyPr/>
          <a:lstStyle/>
          <a:p>
            <a:pPr eaLnBrk="1" hangingPunct="1"/>
            <a:r>
              <a:rPr lang="en-US" altLang="en-US">
                <a:latin typeface="Franklin Gothic Medium" panose="020B0603020102020204" pitchFamily="34" charset="0"/>
                <a:ea typeface="ＭＳ Ｐゴシック" panose="020B0600070205080204" pitchFamily="34" charset="-128"/>
              </a:rPr>
              <a:t>The Rural Conundrum</a:t>
            </a:r>
          </a:p>
        </p:txBody>
      </p:sp>
      <p:sp>
        <p:nvSpPr>
          <p:cNvPr id="16386" name="Content Placeholder 2">
            <a:extLst>
              <a:ext uri="{FF2B5EF4-FFF2-40B4-BE49-F238E27FC236}">
                <a16:creationId xmlns:a16="http://schemas.microsoft.com/office/drawing/2014/main" id="{AFFEFB5C-B447-CF46-B946-03F8E1081B3E}"/>
              </a:ext>
            </a:extLst>
          </p:cNvPr>
          <p:cNvSpPr>
            <a:spLocks noGrp="1"/>
          </p:cNvSpPr>
          <p:nvPr>
            <p:ph idx="1"/>
          </p:nvPr>
        </p:nvSpPr>
        <p:spPr>
          <a:xfrm>
            <a:off x="457200" y="2667000"/>
            <a:ext cx="8229600" cy="2514600"/>
          </a:xfrm>
        </p:spPr>
        <p:txBody>
          <a:bodyPr/>
          <a:lstStyle/>
          <a:p>
            <a:pPr marL="0" indent="0" eaLnBrk="1" hangingPunct="1">
              <a:buFont typeface="Arial" panose="020B0604020202020204" pitchFamily="34" charset="0"/>
              <a:buNone/>
            </a:pPr>
            <a:endParaRPr lang="en-US" altLang="en-US">
              <a:ea typeface="ＭＳ Ｐゴシック" panose="020B0600070205080204" pitchFamily="34" charset="-128"/>
            </a:endParaRPr>
          </a:p>
          <a:p>
            <a:pPr marL="0" indent="0" eaLnBrk="1" hangingPunct="1">
              <a:buFont typeface="Arial" panose="020B0604020202020204" pitchFamily="34" charset="0"/>
              <a:buNone/>
            </a:pPr>
            <a:r>
              <a:rPr lang="ja-JP" altLang="en-US">
                <a:latin typeface="Franklin Gothic Medium" panose="020B0603020102020204" pitchFamily="34" charset="0"/>
                <a:ea typeface="ＭＳ Ｐゴシック" panose="020B0600070205080204" pitchFamily="34" charset="-128"/>
              </a:rPr>
              <a:t>“</a:t>
            </a:r>
            <a:r>
              <a:rPr lang="en-US" altLang="ja-JP">
                <a:latin typeface="Franklin Gothic Medium" panose="020B0603020102020204" pitchFamily="34" charset="0"/>
                <a:ea typeface="ＭＳ Ｐゴシック" panose="020B0600070205080204" pitchFamily="34" charset="-128"/>
              </a:rPr>
              <a:t> The poorest Alaskan households spend up to 47% of their income on energy, more than five times their urban neighbors.</a:t>
            </a:r>
            <a:r>
              <a:rPr lang="ja-JP" altLang="en-US">
                <a:latin typeface="Franklin Gothic Medium" panose="020B0603020102020204" pitchFamily="34" charset="0"/>
                <a:ea typeface="ＭＳ Ｐゴシック" panose="020B0600070205080204" pitchFamily="34" charset="-128"/>
              </a:rPr>
              <a:t>”</a:t>
            </a:r>
            <a:r>
              <a:rPr lang="en-US" altLang="ja-JP">
                <a:latin typeface="Franklin Gothic Medium" panose="020B0603020102020204" pitchFamily="34" charset="0"/>
                <a:ea typeface="ＭＳ Ｐゴシック" panose="020B0600070205080204" pitchFamily="34" charset="-128"/>
              </a:rPr>
              <a:t>  </a:t>
            </a:r>
            <a:r>
              <a:rPr lang="en-US" altLang="ja-JP" sz="2000">
                <a:latin typeface="Franklin Gothic Medium" panose="020B0603020102020204" pitchFamily="34" charset="0"/>
                <a:ea typeface="ＭＳ Ｐゴシック" panose="020B0600070205080204" pitchFamily="34" charset="-128"/>
              </a:rPr>
              <a:t>- </a:t>
            </a:r>
            <a:r>
              <a:rPr lang="en-US" altLang="ja-JP" sz="2000" i="1">
                <a:latin typeface="Franklin Gothic Medium" panose="020B0603020102020204" pitchFamily="34" charset="0"/>
                <a:ea typeface="ＭＳ Ｐゴシック" panose="020B0600070205080204" pitchFamily="34" charset="-128"/>
              </a:rPr>
              <a:t>Commonwealth North 2012</a:t>
            </a:r>
            <a:endParaRPr lang="en-US" altLang="en-US" sz="2000" i="1">
              <a:latin typeface="Franklin Gothic Medium" panose="020B0603020102020204" pitchFamily="34" charset="0"/>
              <a:ea typeface="ＭＳ Ｐゴシック" panose="020B060007020508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BE7F4978-E7D9-0147-87FE-1D53AF896E89}"/>
              </a:ext>
            </a:extLst>
          </p:cNvPr>
          <p:cNvSpPr>
            <a:spLocks noGrp="1"/>
          </p:cNvSpPr>
          <p:nvPr>
            <p:ph type="title"/>
          </p:nvPr>
        </p:nvSpPr>
        <p:spPr>
          <a:xfrm>
            <a:off x="533400" y="577850"/>
            <a:ext cx="8229600" cy="1219200"/>
          </a:xfrm>
        </p:spPr>
        <p:txBody>
          <a:bodyPr/>
          <a:lstStyle/>
          <a:p>
            <a:pPr eaLnBrk="1" hangingPunct="1"/>
            <a:r>
              <a:rPr lang="en-US" altLang="en-US" sz="4000">
                <a:latin typeface="Franklin Gothic Medium" panose="020B0603020102020204" pitchFamily="34" charset="0"/>
                <a:ea typeface="ＭＳ Ｐゴシック" panose="020B0600070205080204" pitchFamily="34" charset="-128"/>
              </a:rPr>
              <a:t>ANTHC Energy Program Overview</a:t>
            </a:r>
          </a:p>
        </p:txBody>
      </p:sp>
      <p:sp>
        <p:nvSpPr>
          <p:cNvPr id="5" name="Content Placeholder 2">
            <a:extLst>
              <a:ext uri="{FF2B5EF4-FFF2-40B4-BE49-F238E27FC236}">
                <a16:creationId xmlns:a16="http://schemas.microsoft.com/office/drawing/2014/main" id="{D832E06C-FA8F-9C45-8CAB-CE3AC6EDBA9D}"/>
              </a:ext>
            </a:extLst>
          </p:cNvPr>
          <p:cNvSpPr>
            <a:spLocks noGrp="1"/>
          </p:cNvSpPr>
          <p:nvPr>
            <p:ph idx="1"/>
          </p:nvPr>
        </p:nvSpPr>
        <p:spPr>
          <a:xfrm>
            <a:off x="4876800" y="2057400"/>
            <a:ext cx="4038600" cy="3276600"/>
          </a:xfrm>
        </p:spPr>
        <p:txBody>
          <a:bodyPr rtlCol="0">
            <a:normAutofit fontScale="77500" lnSpcReduction="20000"/>
          </a:bodyPr>
          <a:lstStyle/>
          <a:p>
            <a:pPr eaLnBrk="1" fontAlgn="auto" hangingPunct="1">
              <a:spcAft>
                <a:spcPts val="0"/>
              </a:spcAft>
              <a:defRPr/>
            </a:pPr>
            <a:endParaRPr lang="en-US" dirty="0">
              <a:latin typeface="Franklin Gothic Medium" pitchFamily="34" charset="0"/>
              <a:ea typeface="+mn-ea"/>
            </a:endParaRPr>
          </a:p>
          <a:p>
            <a:pPr eaLnBrk="1" fontAlgn="auto" hangingPunct="1">
              <a:spcAft>
                <a:spcPts val="0"/>
              </a:spcAft>
              <a:defRPr/>
            </a:pPr>
            <a:r>
              <a:rPr lang="en-US" sz="2800" dirty="0">
                <a:latin typeface="Franklin Gothic Medium" pitchFamily="34" charset="0"/>
                <a:ea typeface="+mn-ea"/>
              </a:rPr>
              <a:t>Initial Survey 2011</a:t>
            </a:r>
          </a:p>
          <a:p>
            <a:pPr eaLnBrk="1" fontAlgn="auto" hangingPunct="1">
              <a:spcAft>
                <a:spcPts val="0"/>
              </a:spcAft>
              <a:defRPr/>
            </a:pPr>
            <a:r>
              <a:rPr lang="en-US" sz="2800" dirty="0">
                <a:latin typeface="Franklin Gothic Medium" pitchFamily="34" charset="0"/>
                <a:ea typeface="+mn-ea"/>
              </a:rPr>
              <a:t>Energy Audits</a:t>
            </a:r>
          </a:p>
          <a:p>
            <a:pPr eaLnBrk="1" fontAlgn="auto" hangingPunct="1">
              <a:spcAft>
                <a:spcPts val="0"/>
              </a:spcAft>
              <a:defRPr/>
            </a:pPr>
            <a:r>
              <a:rPr lang="en-US" sz="2800" dirty="0">
                <a:latin typeface="Franklin Gothic Medium" pitchFamily="34" charset="0"/>
                <a:ea typeface="+mn-ea"/>
              </a:rPr>
              <a:t>Energy Efficiency Upgrades</a:t>
            </a:r>
          </a:p>
          <a:p>
            <a:pPr eaLnBrk="1" fontAlgn="auto" hangingPunct="1">
              <a:spcAft>
                <a:spcPts val="0"/>
              </a:spcAft>
              <a:defRPr/>
            </a:pPr>
            <a:r>
              <a:rPr lang="en-US" sz="2800" dirty="0">
                <a:latin typeface="Franklin Gothic Medium" pitchFamily="34" charset="0"/>
                <a:ea typeface="+mn-ea"/>
              </a:rPr>
              <a:t>Heat Recovery Projects</a:t>
            </a:r>
          </a:p>
          <a:p>
            <a:pPr eaLnBrk="1" fontAlgn="auto" hangingPunct="1">
              <a:spcAft>
                <a:spcPts val="0"/>
              </a:spcAft>
              <a:defRPr/>
            </a:pPr>
            <a:r>
              <a:rPr lang="en-US" sz="2800" dirty="0">
                <a:latin typeface="Franklin Gothic Medium" pitchFamily="34" charset="0"/>
                <a:ea typeface="+mn-ea"/>
              </a:rPr>
              <a:t>In home TED meters</a:t>
            </a:r>
          </a:p>
          <a:p>
            <a:pPr eaLnBrk="1" fontAlgn="auto" hangingPunct="1">
              <a:spcAft>
                <a:spcPts val="0"/>
              </a:spcAft>
              <a:defRPr/>
            </a:pPr>
            <a:r>
              <a:rPr lang="en-US" sz="2800" dirty="0">
                <a:latin typeface="Franklin Gothic Medium" pitchFamily="34" charset="0"/>
                <a:ea typeface="+mn-ea"/>
              </a:rPr>
              <a:t>Biomass heating </a:t>
            </a:r>
          </a:p>
          <a:p>
            <a:pPr eaLnBrk="1" fontAlgn="auto" hangingPunct="1">
              <a:spcAft>
                <a:spcPts val="0"/>
              </a:spcAft>
              <a:defRPr/>
            </a:pPr>
            <a:r>
              <a:rPr lang="en-US" sz="2800" dirty="0">
                <a:latin typeface="Franklin Gothic Medium" pitchFamily="34" charset="0"/>
                <a:ea typeface="+mn-ea"/>
              </a:rPr>
              <a:t>Wind Energy</a:t>
            </a:r>
          </a:p>
          <a:p>
            <a:pPr eaLnBrk="1" fontAlgn="auto" hangingPunct="1">
              <a:spcAft>
                <a:spcPts val="0"/>
              </a:spcAft>
              <a:defRPr/>
            </a:pPr>
            <a:r>
              <a:rPr lang="en-US" sz="2800" dirty="0">
                <a:latin typeface="Franklin Gothic Medium" pitchFamily="34" charset="0"/>
                <a:ea typeface="+mn-ea"/>
              </a:rPr>
              <a:t>Education</a:t>
            </a:r>
          </a:p>
          <a:p>
            <a:pPr eaLnBrk="1" fontAlgn="auto" hangingPunct="1">
              <a:spcAft>
                <a:spcPts val="0"/>
              </a:spcAft>
              <a:defRPr/>
            </a:pPr>
            <a:endParaRPr lang="en-US" dirty="0">
              <a:latin typeface="Gill Sans MT Condensed" pitchFamily="34" charset="0"/>
              <a:ea typeface="+mn-ea"/>
            </a:endParaRPr>
          </a:p>
        </p:txBody>
      </p:sp>
      <p:pic>
        <p:nvPicPr>
          <p:cNvPr id="4100" name="Picture 4">
            <a:extLst>
              <a:ext uri="{FF2B5EF4-FFF2-40B4-BE49-F238E27FC236}">
                <a16:creationId xmlns:a16="http://schemas.microsoft.com/office/drawing/2014/main" id="{2F6D12AC-91BB-DC42-B49F-2932822FE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24020">
            <a:off x="428625" y="1860550"/>
            <a:ext cx="2847975" cy="2303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101" name="Picture 2">
            <a:extLst>
              <a:ext uri="{FF2B5EF4-FFF2-40B4-BE49-F238E27FC236}">
                <a16:creationId xmlns:a16="http://schemas.microsoft.com/office/drawing/2014/main" id="{7E2B5840-442C-D042-94E0-7F603DF13F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87449">
            <a:off x="2298700" y="3087688"/>
            <a:ext cx="2120900" cy="282733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AB51B9DF-096F-1843-B0C2-5188E3A12527}"/>
              </a:ext>
            </a:extLst>
          </p:cNvPr>
          <p:cNvSpPr>
            <a:spLocks noGrp="1"/>
          </p:cNvSpPr>
          <p:nvPr>
            <p:ph type="title"/>
          </p:nvPr>
        </p:nvSpPr>
        <p:spPr>
          <a:xfrm>
            <a:off x="457200" y="762000"/>
            <a:ext cx="8229600" cy="1143000"/>
          </a:xfrm>
        </p:spPr>
        <p:txBody>
          <a:bodyPr/>
          <a:lstStyle/>
          <a:p>
            <a:pPr eaLnBrk="1" hangingPunct="1"/>
            <a:r>
              <a:rPr lang="en-US" altLang="en-US">
                <a:ea typeface="ＭＳ Ｐゴシック" panose="020B0600070205080204" pitchFamily="34" charset="-128"/>
              </a:rPr>
              <a:t>Energy Survey of 2011</a:t>
            </a:r>
          </a:p>
        </p:txBody>
      </p:sp>
      <p:sp>
        <p:nvSpPr>
          <p:cNvPr id="20482" name="Content Placeholder 2">
            <a:extLst>
              <a:ext uri="{FF2B5EF4-FFF2-40B4-BE49-F238E27FC236}">
                <a16:creationId xmlns:a16="http://schemas.microsoft.com/office/drawing/2014/main" id="{AF25A55B-C817-E745-A2EE-F7997F696505}"/>
              </a:ext>
            </a:extLst>
          </p:cNvPr>
          <p:cNvSpPr>
            <a:spLocks noGrp="1"/>
          </p:cNvSpPr>
          <p:nvPr>
            <p:ph idx="1"/>
          </p:nvPr>
        </p:nvSpPr>
        <p:spPr>
          <a:xfrm>
            <a:off x="914400" y="1905000"/>
            <a:ext cx="7200900" cy="4343400"/>
          </a:xfrm>
        </p:spPr>
        <p:txBody>
          <a:bodyPr/>
          <a:lstStyle/>
          <a:p>
            <a:pPr marL="0" indent="0" eaLnBrk="1" hangingPunct="1">
              <a:lnSpc>
                <a:spcPct val="90000"/>
              </a:lnSpc>
              <a:buFont typeface="Arial" panose="020B0604020202020204" pitchFamily="34" charset="0"/>
              <a:buNone/>
            </a:pPr>
            <a:r>
              <a:rPr lang="en-US" altLang="en-US" sz="2700">
                <a:ea typeface="ＭＳ Ｐゴシック" panose="020B0600070205080204" pitchFamily="34" charset="-128"/>
              </a:rPr>
              <a:t>• Circulating arctic water and vacuum sewer</a:t>
            </a:r>
          </a:p>
          <a:p>
            <a:pPr marL="0" indent="0" eaLnBrk="1" hangingPunct="1">
              <a:lnSpc>
                <a:spcPct val="90000"/>
              </a:lnSpc>
              <a:buFont typeface="Arial" panose="020B0604020202020204" pitchFamily="34" charset="0"/>
              <a:buNone/>
            </a:pPr>
            <a:r>
              <a:rPr lang="en-US" altLang="en-US" sz="2700">
                <a:ea typeface="ＭＳ Ｐゴシック" panose="020B0600070205080204" pitchFamily="34" charset="-128"/>
              </a:rPr>
              <a:t>• Circulating arctic water and conventional gravity    sewer</a:t>
            </a:r>
          </a:p>
          <a:p>
            <a:pPr marL="0" indent="0" eaLnBrk="1" hangingPunct="1">
              <a:lnSpc>
                <a:spcPct val="90000"/>
              </a:lnSpc>
              <a:buFont typeface="Arial" panose="020B0604020202020204" pitchFamily="34" charset="0"/>
              <a:buNone/>
            </a:pPr>
            <a:r>
              <a:rPr lang="en-US" altLang="en-US" sz="2700">
                <a:ea typeface="ＭＳ Ｐゴシック" panose="020B0600070205080204" pitchFamily="34" charset="-128"/>
              </a:rPr>
              <a:t>• Conventional water distribution and gravity sewer</a:t>
            </a:r>
          </a:p>
          <a:p>
            <a:pPr marL="0" indent="0" eaLnBrk="1" hangingPunct="1">
              <a:lnSpc>
                <a:spcPct val="90000"/>
              </a:lnSpc>
              <a:buFont typeface="Arial" panose="020B0604020202020204" pitchFamily="34" charset="0"/>
              <a:buNone/>
            </a:pPr>
            <a:r>
              <a:rPr lang="en-US" altLang="en-US" sz="2700">
                <a:ea typeface="ＭＳ Ｐゴシック" panose="020B0600070205080204" pitchFamily="34" charset="-128"/>
              </a:rPr>
              <a:t>• Washeteria/watering point with honeybucket sewage disposal</a:t>
            </a:r>
          </a:p>
          <a:p>
            <a:pPr marL="0" indent="0" eaLnBrk="1" hangingPunct="1">
              <a:lnSpc>
                <a:spcPct val="90000"/>
              </a:lnSpc>
              <a:buFont typeface="Arial" panose="020B0604020202020204" pitchFamily="34" charset="0"/>
              <a:buNone/>
            </a:pPr>
            <a:endParaRPr lang="en-US" altLang="en-US" sz="2700">
              <a:ea typeface="ＭＳ Ｐゴシック" panose="020B0600070205080204" pitchFamily="34" charset="-128"/>
            </a:endParaRPr>
          </a:p>
          <a:p>
            <a:pPr marL="0" indent="0" eaLnBrk="1" hangingPunct="1">
              <a:lnSpc>
                <a:spcPct val="90000"/>
              </a:lnSpc>
              <a:buFont typeface="Arial" panose="020B0604020202020204" pitchFamily="34" charset="0"/>
              <a:buNone/>
            </a:pPr>
            <a:r>
              <a:rPr lang="en-US" altLang="en-US" sz="2400" b="1" i="1">
                <a:latin typeface="Gill Sans MT Condensed" panose="020B0506020104020203" pitchFamily="34" charset="77"/>
                <a:ea typeface="ＭＳ Ｐゴシック" panose="020B0600070205080204" pitchFamily="34" charset="-128"/>
              </a:rPr>
              <a:t>Energy needs comprise 30 to 60 percent of a community</a:t>
            </a:r>
            <a:r>
              <a:rPr lang="ja-JP" altLang="en-US" sz="2400" b="1" i="1">
                <a:latin typeface="Gill Sans MT Condensed" panose="020B0506020104020203" pitchFamily="34" charset="77"/>
                <a:ea typeface="ＭＳ Ｐゴシック" panose="020B0600070205080204" pitchFamily="34" charset="-128"/>
              </a:rPr>
              <a:t>’</a:t>
            </a:r>
            <a:r>
              <a:rPr lang="en-US" altLang="ja-JP" sz="2400" b="1" i="1">
                <a:latin typeface="Gill Sans MT Condensed" panose="020B0506020104020203" pitchFamily="34" charset="77"/>
                <a:ea typeface="ＭＳ Ｐゴシック" panose="020B0600070205080204" pitchFamily="34" charset="-128"/>
              </a:rPr>
              <a:t>s water system operating costs and up to 30 percent of a community</a:t>
            </a:r>
            <a:r>
              <a:rPr lang="ja-JP" altLang="en-US" sz="2400" b="1" i="1">
                <a:latin typeface="Gill Sans MT Condensed" panose="020B0506020104020203" pitchFamily="34" charset="77"/>
                <a:ea typeface="ＭＳ Ｐゴシック" panose="020B0600070205080204" pitchFamily="34" charset="-128"/>
              </a:rPr>
              <a:t>’</a:t>
            </a:r>
            <a:r>
              <a:rPr lang="en-US" altLang="ja-JP" sz="2400" b="1" i="1">
                <a:latin typeface="Gill Sans MT Condensed" panose="020B0506020104020203" pitchFamily="34" charset="77"/>
                <a:ea typeface="ＭＳ Ｐゴシック" panose="020B0600070205080204" pitchFamily="34" charset="-128"/>
              </a:rPr>
              <a:t>s total energy. </a:t>
            </a:r>
          </a:p>
          <a:p>
            <a:pPr marL="0" indent="0" eaLnBrk="1" hangingPunct="1">
              <a:lnSpc>
                <a:spcPct val="90000"/>
              </a:lnSpc>
              <a:buFont typeface="Arial" panose="020B0604020202020204" pitchFamily="34" charset="0"/>
              <a:buNone/>
            </a:pPr>
            <a:endParaRPr lang="en-US" altLang="en-US" sz="2700">
              <a:ea typeface="ＭＳ Ｐゴシック" panose="020B0600070205080204" pitchFamily="34" charset="-128"/>
            </a:endParaRPr>
          </a:p>
          <a:p>
            <a:pPr marL="0" indent="0" eaLnBrk="1" hangingPunct="1">
              <a:lnSpc>
                <a:spcPct val="90000"/>
              </a:lnSpc>
              <a:buFont typeface="Arial" panose="020B0604020202020204" pitchFamily="34" charset="0"/>
              <a:buNone/>
            </a:pPr>
            <a:endParaRPr lang="en-US" altLang="en-US" sz="2700">
              <a:ea typeface="ＭＳ Ｐゴシック" panose="020B0600070205080204" pitchFamily="34" charset="-128"/>
            </a:endParaRPr>
          </a:p>
          <a:p>
            <a:pPr marL="0" indent="0" eaLnBrk="1" hangingPunct="1">
              <a:lnSpc>
                <a:spcPct val="90000"/>
              </a:lnSpc>
            </a:pPr>
            <a:endParaRPr lang="en-US" altLang="en-US" sz="2700">
              <a:ea typeface="ＭＳ Ｐゴシック" panose="020B0600070205080204" pitchFamily="34" charset="-128"/>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29" name="Content Placeholder 3">
            <a:extLst>
              <a:ext uri="{FF2B5EF4-FFF2-40B4-BE49-F238E27FC236}">
                <a16:creationId xmlns:a16="http://schemas.microsoft.com/office/drawing/2014/main" id="{6FA3CA58-A16D-964C-93F3-5E174940F75A}"/>
              </a:ext>
            </a:extLst>
          </p:cNvPr>
          <p:cNvGraphicFramePr>
            <a:graphicFrameLocks noGrp="1"/>
          </p:cNvGraphicFramePr>
          <p:nvPr>
            <p:ph idx="1"/>
          </p:nvPr>
        </p:nvGraphicFramePr>
        <p:xfrm>
          <a:off x="406400" y="1397000"/>
          <a:ext cx="8331200" cy="4627563"/>
        </p:xfrm>
        <a:graphic>
          <a:graphicData uri="http://schemas.openxmlformats.org/presentationml/2006/ole">
            <mc:AlternateContent xmlns:mc="http://schemas.openxmlformats.org/markup-compatibility/2006">
              <mc:Choice xmlns:v="urn:schemas-microsoft-com:vml" Requires="v">
                <p:oleObj spid="_x0000_s22530" r:id="rId4" imgW="8674100" imgH="4819650" progId="Excel.Chart.8">
                  <p:embed/>
                </p:oleObj>
              </mc:Choice>
              <mc:Fallback>
                <p:oleObj r:id="rId4" imgW="8674100" imgH="4819650" progId="Excel.Char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397000"/>
                        <a:ext cx="8331200" cy="4627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7" name="Content Placeholder 3">
            <a:extLst>
              <a:ext uri="{FF2B5EF4-FFF2-40B4-BE49-F238E27FC236}">
                <a16:creationId xmlns:a16="http://schemas.microsoft.com/office/drawing/2014/main" id="{C5CE8974-D489-8948-882D-A9B5C6EEA9AA}"/>
              </a:ext>
            </a:extLst>
          </p:cNvPr>
          <p:cNvGraphicFramePr>
            <a:graphicFrameLocks noGrp="1"/>
          </p:cNvGraphicFramePr>
          <p:nvPr>
            <p:ph idx="1"/>
          </p:nvPr>
        </p:nvGraphicFramePr>
        <p:xfrm>
          <a:off x="406400" y="1397000"/>
          <a:ext cx="8331200" cy="4627563"/>
        </p:xfrm>
        <a:graphic>
          <a:graphicData uri="http://schemas.openxmlformats.org/presentationml/2006/ole">
            <mc:AlternateContent xmlns:mc="http://schemas.openxmlformats.org/markup-compatibility/2006">
              <mc:Choice xmlns:v="urn:schemas-microsoft-com:vml" Requires="v">
                <p:oleObj spid="_x0000_s24578" r:id="rId4" imgW="8674100" imgH="4819650" progId="Excel.Chart.8">
                  <p:embed/>
                </p:oleObj>
              </mc:Choice>
              <mc:Fallback>
                <p:oleObj r:id="rId4" imgW="8674100" imgH="4819650" progId="Excel.Char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397000"/>
                        <a:ext cx="8331200" cy="4627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5" name="Chart 3">
            <a:extLst>
              <a:ext uri="{FF2B5EF4-FFF2-40B4-BE49-F238E27FC236}">
                <a16:creationId xmlns:a16="http://schemas.microsoft.com/office/drawing/2014/main" id="{A212FB45-9D3E-364E-A138-FABF65E9F2FA}"/>
              </a:ext>
            </a:extLst>
          </p:cNvPr>
          <p:cNvGraphicFramePr>
            <a:graphicFrameLocks/>
          </p:cNvGraphicFramePr>
          <p:nvPr/>
        </p:nvGraphicFramePr>
        <p:xfrm>
          <a:off x="1828800" y="811213"/>
          <a:ext cx="6426200" cy="5665787"/>
        </p:xfrm>
        <a:graphic>
          <a:graphicData uri="http://schemas.openxmlformats.org/presentationml/2006/ole">
            <mc:AlternateContent xmlns:mc="http://schemas.openxmlformats.org/markup-compatibility/2006">
              <mc:Choice xmlns:v="urn:schemas-microsoft-com:vml" Requires="v">
                <p:oleObj spid="_x0000_s26626" name="Chart" r:id="rId4" imgW="6362700" imgH="6057900" progId="Excel.Chart.8">
                  <p:embed/>
                </p:oleObj>
              </mc:Choice>
              <mc:Fallback>
                <p:oleObj name="Chart" r:id="rId4" imgW="6362700" imgH="6057900" progId="Excel.Chart.8">
                  <p:embed/>
                  <p:pic>
                    <p:nvPicPr>
                      <p:cNvPr id="0"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811213"/>
                        <a:ext cx="6426200" cy="566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B93DE0A0-7A9D-0F4A-B426-DBE56E199BC8}"/>
              </a:ext>
            </a:extLst>
          </p:cNvPr>
          <p:cNvSpPr>
            <a:spLocks noGrp="1" noChangeArrowheads="1"/>
          </p:cNvSpPr>
          <p:nvPr>
            <p:ph type="title"/>
          </p:nvPr>
        </p:nvSpPr>
        <p:spPr>
          <a:xfrm>
            <a:off x="457200" y="1066800"/>
            <a:ext cx="8229600" cy="1143000"/>
          </a:xfrm>
        </p:spPr>
        <p:txBody>
          <a:bodyPr/>
          <a:lstStyle/>
          <a:p>
            <a:pPr eaLnBrk="1" hangingPunct="1"/>
            <a:r>
              <a:rPr lang="en-US" altLang="en-US">
                <a:latin typeface="Franklin Gothic Medium" panose="020B0603020102020204" pitchFamily="34" charset="0"/>
                <a:ea typeface="ＭＳ Ｐゴシック" panose="020B0600070205080204" pitchFamily="34" charset="-128"/>
              </a:rPr>
              <a:t>Energy Audit Overview</a:t>
            </a:r>
          </a:p>
        </p:txBody>
      </p:sp>
      <p:sp>
        <p:nvSpPr>
          <p:cNvPr id="5" name="Rectangle 3">
            <a:extLst>
              <a:ext uri="{FF2B5EF4-FFF2-40B4-BE49-F238E27FC236}">
                <a16:creationId xmlns:a16="http://schemas.microsoft.com/office/drawing/2014/main" id="{70ECCFE4-646C-C743-B6FB-DA9382B29A73}"/>
              </a:ext>
            </a:extLst>
          </p:cNvPr>
          <p:cNvSpPr>
            <a:spLocks noGrp="1" noChangeArrowheads="1"/>
          </p:cNvSpPr>
          <p:nvPr>
            <p:ph idx="1"/>
          </p:nvPr>
        </p:nvSpPr>
        <p:spPr>
          <a:xfrm>
            <a:off x="457200" y="1371600"/>
            <a:ext cx="8229600" cy="5105400"/>
          </a:xfrm>
        </p:spPr>
        <p:txBody>
          <a:bodyPr rtlCol="0">
            <a:normAutofit/>
          </a:bodyPr>
          <a:lstStyle/>
          <a:p>
            <a:pPr eaLnBrk="1" fontAlgn="auto" hangingPunct="1">
              <a:spcAft>
                <a:spcPts val="0"/>
              </a:spcAft>
              <a:defRPr/>
            </a:pPr>
            <a:endParaRPr lang="en-US" sz="2000" dirty="0">
              <a:latin typeface="Franklin Gothic Medium" pitchFamily="34" charset="0"/>
              <a:ea typeface="+mn-ea"/>
            </a:endParaRPr>
          </a:p>
          <a:p>
            <a:pPr marL="0" indent="0" eaLnBrk="1" fontAlgn="auto" hangingPunct="1">
              <a:spcAft>
                <a:spcPts val="0"/>
              </a:spcAft>
              <a:buFont typeface="Arial" charset="0"/>
              <a:buNone/>
              <a:defRPr/>
            </a:pPr>
            <a:endParaRPr lang="en-US" sz="2000" dirty="0">
              <a:latin typeface="Franklin Gothic Medium" pitchFamily="34" charset="0"/>
              <a:ea typeface="+mn-ea"/>
            </a:endParaRPr>
          </a:p>
          <a:p>
            <a:pPr eaLnBrk="1" fontAlgn="auto" hangingPunct="1">
              <a:spcAft>
                <a:spcPts val="0"/>
              </a:spcAft>
              <a:defRPr/>
            </a:pPr>
            <a:r>
              <a:rPr lang="en-US" sz="2400" dirty="0">
                <a:latin typeface="Franklin Gothic Medium" pitchFamily="34" charset="0"/>
                <a:ea typeface="+mn-ea"/>
              </a:rPr>
              <a:t>What is a water plant and are they all the same?</a:t>
            </a:r>
          </a:p>
          <a:p>
            <a:pPr eaLnBrk="1" fontAlgn="auto" hangingPunct="1">
              <a:spcAft>
                <a:spcPts val="0"/>
              </a:spcAft>
              <a:defRPr/>
            </a:pPr>
            <a:r>
              <a:rPr lang="en-US" sz="2400" dirty="0">
                <a:latin typeface="Franklin Gothic Medium" pitchFamily="34" charset="0"/>
                <a:ea typeface="+mn-ea"/>
              </a:rPr>
              <a:t>How important are energy costs in keeping rates down?</a:t>
            </a:r>
          </a:p>
          <a:p>
            <a:pPr eaLnBrk="1" fontAlgn="auto" hangingPunct="1">
              <a:spcAft>
                <a:spcPts val="0"/>
              </a:spcAft>
              <a:defRPr/>
            </a:pPr>
            <a:r>
              <a:rPr lang="en-US" sz="2400" dirty="0">
                <a:latin typeface="Franklin Gothic Medium" pitchFamily="34" charset="0"/>
                <a:ea typeface="+mn-ea"/>
              </a:rPr>
              <a:t>How much energy do water plants use?</a:t>
            </a:r>
          </a:p>
          <a:p>
            <a:pPr eaLnBrk="1" fontAlgn="auto" hangingPunct="1">
              <a:spcAft>
                <a:spcPts val="0"/>
              </a:spcAft>
              <a:defRPr/>
            </a:pPr>
            <a:r>
              <a:rPr lang="en-US" sz="2400" dirty="0">
                <a:latin typeface="Franklin Gothic Medium" pitchFamily="34" charset="0"/>
                <a:ea typeface="+mn-ea"/>
              </a:rPr>
              <a:t>How much can be saved?</a:t>
            </a:r>
          </a:p>
          <a:p>
            <a:pPr eaLnBrk="1" fontAlgn="auto" hangingPunct="1">
              <a:spcAft>
                <a:spcPts val="0"/>
              </a:spcAft>
              <a:defRPr/>
            </a:pPr>
            <a:r>
              <a:rPr lang="en-US" sz="2400" dirty="0">
                <a:latin typeface="Franklin Gothic Medium" pitchFamily="34" charset="0"/>
                <a:ea typeface="+mn-ea"/>
              </a:rPr>
              <a:t>What can be done short term to reduce energy costs?</a:t>
            </a:r>
          </a:p>
          <a:p>
            <a:pPr eaLnBrk="1" fontAlgn="auto" hangingPunct="1">
              <a:spcAft>
                <a:spcPts val="0"/>
              </a:spcAft>
              <a:defRPr/>
            </a:pPr>
            <a:r>
              <a:rPr lang="en-US" sz="2400" dirty="0">
                <a:latin typeface="Franklin Gothic Medium" pitchFamily="34" charset="0"/>
                <a:ea typeface="+mn-ea"/>
              </a:rPr>
              <a:t>What can be done long term to reduce energy costs?</a:t>
            </a:r>
          </a:p>
          <a:p>
            <a:pPr eaLnBrk="1" fontAlgn="auto" hangingPunct="1">
              <a:spcAft>
                <a:spcPts val="0"/>
              </a:spcAft>
              <a:defRPr/>
            </a:pPr>
            <a:r>
              <a:rPr lang="en-US" sz="2400" dirty="0">
                <a:latin typeface="Franklin Gothic Medium" pitchFamily="34" charset="0"/>
                <a:ea typeface="+mn-ea"/>
              </a:rPr>
              <a:t>Is renewable energy a good idea in water plants?</a:t>
            </a:r>
          </a:p>
          <a:p>
            <a:pPr eaLnBrk="1" fontAlgn="auto" hangingPunct="1">
              <a:spcAft>
                <a:spcPts val="0"/>
              </a:spcAft>
              <a:defRPr/>
            </a:pPr>
            <a:endParaRPr lang="en-US" sz="2400" dirty="0">
              <a:ea typeface="+mn-ea"/>
            </a:endParaRPr>
          </a:p>
          <a:p>
            <a:pPr marL="0" indent="0" eaLnBrk="1" fontAlgn="auto" hangingPunct="1">
              <a:spcAft>
                <a:spcPts val="0"/>
              </a:spcAft>
              <a:buFont typeface="Wingdings" pitchFamily="2" charset="2"/>
              <a:buNone/>
              <a:defRPr/>
            </a:pPr>
            <a:endParaRPr lang="en-US" sz="3600" dirty="0">
              <a:ea typeface="+mn-ea"/>
            </a:endParaRPr>
          </a:p>
          <a:p>
            <a:pPr eaLnBrk="1" fontAlgn="auto" hangingPunct="1">
              <a:spcAft>
                <a:spcPts val="0"/>
              </a:spcAft>
              <a:buFont typeface="Wingdings" pitchFamily="2" charset="2"/>
              <a:buNone/>
              <a:defRPr/>
            </a:pPr>
            <a:endParaRPr lang="en-US" sz="3600" dirty="0">
              <a:ea typeface="+mn-ea"/>
            </a:endParaRPr>
          </a:p>
          <a:p>
            <a:pPr eaLnBrk="1" fontAlgn="auto" hangingPunct="1">
              <a:spcAft>
                <a:spcPts val="0"/>
              </a:spcAft>
              <a:buFont typeface="Wingdings" pitchFamily="2" charset="2"/>
              <a:buNone/>
              <a:defRPr/>
            </a:pPr>
            <a:endParaRPr lang="en-US" sz="3600" dirty="0">
              <a:ea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1" name="Content Placeholder 3">
            <a:extLst>
              <a:ext uri="{FF2B5EF4-FFF2-40B4-BE49-F238E27FC236}">
                <a16:creationId xmlns:a16="http://schemas.microsoft.com/office/drawing/2014/main" id="{05B5FFE8-9C08-EF45-8670-81836D928B54}"/>
              </a:ext>
            </a:extLst>
          </p:cNvPr>
          <p:cNvGraphicFramePr>
            <a:graphicFrameLocks noGrp="1"/>
          </p:cNvGraphicFramePr>
          <p:nvPr>
            <p:ph idx="1"/>
          </p:nvPr>
        </p:nvGraphicFramePr>
        <p:xfrm>
          <a:off x="177800" y="1092200"/>
          <a:ext cx="8788400" cy="5359400"/>
        </p:xfrm>
        <a:graphic>
          <a:graphicData uri="http://schemas.openxmlformats.org/presentationml/2006/ole">
            <mc:AlternateContent xmlns:mc="http://schemas.openxmlformats.org/markup-compatibility/2006">
              <mc:Choice xmlns:v="urn:schemas-microsoft-com:vml" Requires="v">
                <p:oleObj spid="_x0000_s30722" r:id="rId4" imgW="9156700" imgH="5581650" progId="Excel.Chart.8">
                  <p:embed/>
                </p:oleObj>
              </mc:Choice>
              <mc:Fallback>
                <p:oleObj r:id="rId4" imgW="9156700" imgH="5581650" progId="Excel.Char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092200"/>
                        <a:ext cx="8788400"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theme/theme1.xml><?xml version="1.0" encoding="utf-8"?>
<a:theme xmlns:a="http://schemas.openxmlformats.org/drawingml/2006/main" name="ANTHC DEH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ANTHC DEHE</Template>
  <TotalTime>7340</TotalTime>
  <Words>1336</Words>
  <Application>Microsoft Macintosh PowerPoint</Application>
  <PresentationFormat>On-screen Show (4:3)</PresentationFormat>
  <Paragraphs>203</Paragraphs>
  <Slides>19</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19</vt:i4>
      </vt:variant>
    </vt:vector>
  </HeadingPairs>
  <TitlesOfParts>
    <vt:vector size="29" baseType="lpstr">
      <vt:lpstr>Calibri</vt:lpstr>
      <vt:lpstr>ＭＳ Ｐゴシック</vt:lpstr>
      <vt:lpstr>Arial</vt:lpstr>
      <vt:lpstr>Franklin Gothic Medium</vt:lpstr>
      <vt:lpstr>Gill Sans MT Condensed</vt:lpstr>
      <vt:lpstr>Wingdings</vt:lpstr>
      <vt:lpstr>ANTHC DEHE</vt:lpstr>
      <vt:lpstr>Excel.Chart.8</vt:lpstr>
      <vt:lpstr>Chart</vt:lpstr>
      <vt:lpstr>Microsoft Excel Chart</vt:lpstr>
      <vt:lpstr>Wagner</vt:lpstr>
      <vt:lpstr>The Rural Conundrum</vt:lpstr>
      <vt:lpstr>ANTHC Energy Program Overview</vt:lpstr>
      <vt:lpstr>Energy Survey of 2011</vt:lpstr>
      <vt:lpstr>PowerPoint Presentation</vt:lpstr>
      <vt:lpstr>PowerPoint Presentation</vt:lpstr>
      <vt:lpstr>PowerPoint Presentation</vt:lpstr>
      <vt:lpstr>Energy Audit Overview</vt:lpstr>
      <vt:lpstr>PowerPoint Presentation</vt:lpstr>
      <vt:lpstr>Audit Finding - Averages  (40 Villages)</vt:lpstr>
      <vt:lpstr>Washeteria Fuel Oil Usage Profile (Gallons) </vt:lpstr>
      <vt:lpstr>Washeteria Electrical Usage Profile (Kwh) </vt:lpstr>
      <vt:lpstr>Washeteria Energy Cost Profile (Annual Dollars) </vt:lpstr>
      <vt:lpstr>Retrofit Type Description and Examples</vt:lpstr>
      <vt:lpstr>Operation and Maintenance Pays !</vt:lpstr>
      <vt:lpstr>Typical Minor Projects and Operational Issues Identified in the Audits of Washeterias</vt:lpstr>
      <vt:lpstr>Longer Term Energy Upgrades</vt:lpstr>
      <vt:lpstr>Barriers to Energy Efficiency</vt:lpstr>
      <vt:lpstr>PowerPoint Presentation</vt:lpstr>
    </vt:vector>
  </TitlesOfParts>
  <Company>ANTHC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swolf</dc:creator>
  <cp:lastModifiedBy>Johanna</cp:lastModifiedBy>
  <cp:revision>59</cp:revision>
  <cp:lastPrinted>2014-01-30T16:50:59Z</cp:lastPrinted>
  <dcterms:created xsi:type="dcterms:W3CDTF">2013-07-08T19:37:27Z</dcterms:created>
  <dcterms:modified xsi:type="dcterms:W3CDTF">2020-10-26T19:08:43Z</dcterms:modified>
</cp:coreProperties>
</file>