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Condition</a:t>
            </a:r>
            <a:r>
              <a:rPr lang="en-US" sz="3200" b="1" baseline="0"/>
              <a:t> of Rural Alaska Washeterias</a:t>
            </a:r>
            <a:endParaRPr lang="en-US" sz="3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000">
                  <a:schemeClr val="accent1">
                    <a:lumMod val="60000"/>
                    <a:lumOff val="40000"/>
                  </a:schemeClr>
                </a:gs>
                <a:gs pos="15000">
                  <a:schemeClr val="accent1">
                    <a:lumMod val="45000"/>
                    <a:lumOff val="55000"/>
                  </a:schemeClr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'RMW info'!$M$187:$M$190</c:f>
              <c:strCache>
                <c:ptCount val="4"/>
                <c:pt idx="0">
                  <c:v>Good</c:v>
                </c:pt>
                <c:pt idx="1">
                  <c:v>Fair</c:v>
                </c:pt>
                <c:pt idx="2">
                  <c:v>Poor</c:v>
                </c:pt>
                <c:pt idx="3">
                  <c:v>Very Poor</c:v>
                </c:pt>
              </c:strCache>
            </c:strRef>
          </c:cat>
          <c:val>
            <c:numRef>
              <c:f>'RMW info'!$N$187:$N$190</c:f>
              <c:numCache>
                <c:formatCode>0%</c:formatCode>
                <c:ptCount val="4"/>
                <c:pt idx="0">
                  <c:v>0.38666666666666666</c:v>
                </c:pt>
                <c:pt idx="1">
                  <c:v>0.37333333333333335</c:v>
                </c:pt>
                <c:pt idx="2">
                  <c:v>0.23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95748296"/>
        <c:axId val="195748688"/>
      </c:barChart>
      <c:catAx>
        <c:axId val="19574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48688"/>
        <c:crosses val="autoZero"/>
        <c:auto val="1"/>
        <c:lblAlgn val="ctr"/>
        <c:lblOffset val="100"/>
        <c:noMultiLvlLbl val="0"/>
      </c:catAx>
      <c:valAx>
        <c:axId val="19574868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4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27000"/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Percent</a:t>
            </a:r>
            <a:r>
              <a:rPr lang="en-US" sz="3200" b="1" baseline="0"/>
              <a:t> of Rural Alaska Washeterias Offering Various Services</a:t>
            </a:r>
            <a:endParaRPr lang="en-US" sz="3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7860681853271E-2"/>
          <c:y val="0.19128654970760234"/>
          <c:w val="0.92886280124075404"/>
          <c:h val="0.73817393439855106"/>
        </c:manualLayout>
      </c:layout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0"/>
            </a:effectLst>
          </c:spPr>
          <c:invertIfNegative val="0"/>
          <c:cat>
            <c:strRef>
              <c:f>Sheet1!$I$2:$I$6</c:f>
              <c:strCache>
                <c:ptCount val="5"/>
                <c:pt idx="0">
                  <c:v>Sauna</c:v>
                </c:pt>
                <c:pt idx="1">
                  <c:v>Watering Point</c:v>
                </c:pt>
                <c:pt idx="2">
                  <c:v>Showers</c:v>
                </c:pt>
                <c:pt idx="3">
                  <c:v>Dryers</c:v>
                </c:pt>
                <c:pt idx="4">
                  <c:v>Washers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0.13</c:v>
                </c:pt>
                <c:pt idx="1">
                  <c:v>0.77333333333333332</c:v>
                </c:pt>
                <c:pt idx="2">
                  <c:v>0.91</c:v>
                </c:pt>
                <c:pt idx="3">
                  <c:v>0.96</c:v>
                </c:pt>
                <c:pt idx="4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95749472"/>
        <c:axId val="195749864"/>
      </c:barChart>
      <c:catAx>
        <c:axId val="19574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749864"/>
        <c:crosses val="autoZero"/>
        <c:auto val="1"/>
        <c:lblAlgn val="ctr"/>
        <c:lblOffset val="100"/>
        <c:noMultiLvlLbl val="0"/>
      </c:catAx>
      <c:valAx>
        <c:axId val="1957498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/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Water &amp; Sewer Service Levels in Communities with Washeterias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475282144915832"/>
          <c:y val="0.1995976223136717"/>
          <c:w val="0.63414344109996279"/>
          <c:h val="0.780283493369913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val>
            <c:numRef>
              <c:f>Sheet1!$F$21:$F$25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27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Region</a:t>
            </a:r>
            <a:r>
              <a:rPr lang="en-US" sz="2800" b="1" baseline="0"/>
              <a:t>al Distribution of Villages with Washeterias and Haul Service or No Service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Sheet1!$B$20:$B$23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Condition</a:t>
            </a:r>
            <a:r>
              <a:rPr lang="en-US" sz="3200" b="1" baseline="0"/>
              <a:t> of Washeterias in Communites with No Service or Haul Service </a:t>
            </a:r>
            <a:endParaRPr lang="en-US" sz="3200" b="1"/>
          </a:p>
        </c:rich>
      </c:tx>
      <c:layout>
        <c:manualLayout>
          <c:xMode val="edge"/>
          <c:yMode val="edge"/>
          <c:x val="0.13757440476190477"/>
          <c:y val="1.1461318051575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Sheet1!$B$15:$B$17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0.85297</cdr:x>
      <cdr:y>0.88829</cdr:y>
    </cdr:from>
    <cdr:to>
      <cdr:x>0.91892</cdr:x>
      <cdr:y>0.92059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7515225" y="6286500"/>
          <a:ext cx="5810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bg1"/>
              </a:solidFill>
            </a:rPr>
            <a:t>1%</a:t>
          </a:r>
        </a:p>
      </cdr:txBody>
    </cdr:sp>
  </cdr:relSizeAnchor>
  <cdr:relSizeAnchor xmlns:cdr="http://schemas.openxmlformats.org/drawingml/2006/chartDrawing">
    <cdr:from>
      <cdr:x>0.59027</cdr:x>
      <cdr:y>0.88425</cdr:y>
    </cdr:from>
    <cdr:to>
      <cdr:x>0.69514</cdr:x>
      <cdr:y>0.91925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5200651" y="6257925"/>
          <a:ext cx="92392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23%</a:t>
          </a:r>
        </a:p>
      </cdr:txBody>
    </cdr:sp>
  </cdr:relSizeAnchor>
  <cdr:relSizeAnchor xmlns:cdr="http://schemas.openxmlformats.org/drawingml/2006/chartDrawing">
    <cdr:from>
      <cdr:x>0.36649</cdr:x>
      <cdr:y>0.88156</cdr:y>
    </cdr:from>
    <cdr:to>
      <cdr:x>0.47243</cdr:x>
      <cdr:y>0.92194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3228975" y="6238875"/>
          <a:ext cx="9334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37%</a:t>
          </a:r>
        </a:p>
      </cdr:txBody>
    </cdr:sp>
  </cdr:relSizeAnchor>
  <cdr:relSizeAnchor xmlns:cdr="http://schemas.openxmlformats.org/drawingml/2006/chartDrawing">
    <cdr:from>
      <cdr:x>0.13946</cdr:x>
      <cdr:y>0.88291</cdr:y>
    </cdr:from>
    <cdr:to>
      <cdr:x>0.24432</cdr:x>
      <cdr:y>0.92059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228725" y="6248400"/>
          <a:ext cx="923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chemeClr val="bg1"/>
              </a:solidFill>
            </a:rPr>
            <a:t>39%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0.03102</cdr:x>
      <cdr:y>0.21345</cdr:y>
    </cdr:from>
    <cdr:to>
      <cdr:x>0.27701</cdr:x>
      <cdr:y>0.31579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76225" y="1390650"/>
          <a:ext cx="2190750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Washers</a:t>
          </a:r>
        </a:p>
      </cdr:txBody>
    </cdr:sp>
  </cdr:relSizeAnchor>
  <cdr:relSizeAnchor xmlns:cdr="http://schemas.openxmlformats.org/drawingml/2006/chartDrawing">
    <cdr:from>
      <cdr:x>0.02888</cdr:x>
      <cdr:y>0.35965</cdr:y>
    </cdr:from>
    <cdr:to>
      <cdr:x>0.34866</cdr:x>
      <cdr:y>0.46345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57175" y="2343150"/>
          <a:ext cx="28479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Dryers</a:t>
          </a:r>
        </a:p>
      </cdr:txBody>
    </cdr:sp>
  </cdr:relSizeAnchor>
  <cdr:relSizeAnchor xmlns:cdr="http://schemas.openxmlformats.org/drawingml/2006/chartDrawing">
    <cdr:from>
      <cdr:x>0.02888</cdr:x>
      <cdr:y>0.50877</cdr:y>
    </cdr:from>
    <cdr:to>
      <cdr:x>0.36364</cdr:x>
      <cdr:y>0.61257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57175" y="3314700"/>
          <a:ext cx="298132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Showers</a:t>
          </a:r>
        </a:p>
      </cdr:txBody>
    </cdr:sp>
  </cdr:relSizeAnchor>
  <cdr:relSizeAnchor xmlns:cdr="http://schemas.openxmlformats.org/drawingml/2006/chartDrawing">
    <cdr:from>
      <cdr:x>0.02888</cdr:x>
      <cdr:y>0.65643</cdr:y>
    </cdr:from>
    <cdr:to>
      <cdr:x>0.42674</cdr:x>
      <cdr:y>0.76023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57175" y="4276725"/>
          <a:ext cx="35433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Watering Point</a:t>
          </a:r>
        </a:p>
      </cdr:txBody>
    </cdr:sp>
  </cdr:relSizeAnchor>
  <cdr:relSizeAnchor xmlns:cdr="http://schemas.openxmlformats.org/drawingml/2006/chartDrawing">
    <cdr:from>
      <cdr:x>0.03102</cdr:x>
      <cdr:y>0.80409</cdr:y>
    </cdr:from>
    <cdr:to>
      <cdr:x>0.16898</cdr:x>
      <cdr:y>0.90789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276224" y="5238750"/>
          <a:ext cx="122872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Sauna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0.23411</cdr:x>
      <cdr:y>0.31139</cdr:y>
    </cdr:from>
    <cdr:to>
      <cdr:x>0.36343</cdr:x>
      <cdr:y>0.40741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000251" y="2162175"/>
          <a:ext cx="1104900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On-going </a:t>
          </a:r>
        </a:p>
        <a:p xmlns:a="http://schemas.openxmlformats.org/drawingml/2006/main">
          <a:pPr algn="ctr"/>
          <a:r>
            <a:rPr lang="en-US" sz="1200" b="1"/>
            <a:t>Construction</a:t>
          </a:r>
        </a:p>
        <a:p xmlns:a="http://schemas.openxmlformats.org/drawingml/2006/main">
          <a:pPr algn="ctr"/>
          <a:r>
            <a:rPr lang="en-US" sz="1100"/>
            <a:t>(4</a:t>
          </a:r>
          <a:r>
            <a:rPr lang="en-US" sz="1100" baseline="0"/>
            <a:t> </a:t>
          </a:r>
          <a:r>
            <a:rPr lang="en-US" sz="1100"/>
            <a:t>villages)</a:t>
          </a:r>
        </a:p>
      </cdr:txBody>
    </cdr:sp>
  </cdr:relSizeAnchor>
  <cdr:relSizeAnchor xmlns:cdr="http://schemas.openxmlformats.org/drawingml/2006/chartDrawing">
    <cdr:from>
      <cdr:x>0</cdr:x>
      <cdr:y>0.60474</cdr:y>
    </cdr:from>
    <cdr:to>
      <cdr:x>0.70457</cdr:x>
      <cdr:y>0.70356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4199170"/>
          <a:ext cx="6019800" cy="686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Piped</a:t>
          </a:r>
        </a:p>
        <a:p xmlns:a="http://schemas.openxmlformats.org/drawingml/2006/main">
          <a:pPr algn="ctr"/>
          <a:r>
            <a:rPr lang="en-US" sz="1100" b="0"/>
            <a:t>(27 villages)</a:t>
          </a:r>
        </a:p>
      </cdr:txBody>
    </cdr:sp>
  </cdr:relSizeAnchor>
  <cdr:relSizeAnchor xmlns:cdr="http://schemas.openxmlformats.org/drawingml/2006/chartDrawing">
    <cdr:from>
      <cdr:x>0.33556</cdr:x>
      <cdr:y>0.25926</cdr:y>
    </cdr:from>
    <cdr:to>
      <cdr:x>0.48829</cdr:x>
      <cdr:y>0.37723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867024" y="1800225"/>
          <a:ext cx="1304926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Wells &amp; Septic</a:t>
          </a:r>
        </a:p>
        <a:p xmlns:a="http://schemas.openxmlformats.org/drawingml/2006/main">
          <a:pPr algn="ctr"/>
          <a:r>
            <a:rPr lang="en-US" sz="1100"/>
            <a:t>(7</a:t>
          </a:r>
          <a:r>
            <a:rPr lang="en-US" sz="1100" baseline="0"/>
            <a:t> villages)</a:t>
          </a:r>
          <a:endParaRPr lang="en-US" sz="1100"/>
        </a:p>
      </cdr:txBody>
    </cdr:sp>
  </cdr:relSizeAnchor>
  <cdr:relSizeAnchor xmlns:cdr="http://schemas.openxmlformats.org/drawingml/2006/chartDrawing">
    <cdr:from>
      <cdr:x>0.41472</cdr:x>
      <cdr:y>0.29644</cdr:y>
    </cdr:from>
    <cdr:to>
      <cdr:x>0.75221</cdr:x>
      <cdr:y>0.43281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3543301" y="2058418"/>
          <a:ext cx="2883548" cy="94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Haul Systems</a:t>
          </a:r>
        </a:p>
        <a:p xmlns:a="http://schemas.openxmlformats.org/drawingml/2006/main">
          <a:pPr algn="ctr"/>
          <a:r>
            <a:rPr lang="en-US" sz="1100" b="0"/>
            <a:t>(10 villages)</a:t>
          </a:r>
        </a:p>
      </cdr:txBody>
    </cdr:sp>
  </cdr:relSizeAnchor>
  <cdr:relSizeAnchor xmlns:cdr="http://schemas.openxmlformats.org/drawingml/2006/chartDrawing">
    <cdr:from>
      <cdr:x>0.44705</cdr:x>
      <cdr:y>0.58672</cdr:y>
    </cdr:from>
    <cdr:to>
      <cdr:x>0.8702</cdr:x>
      <cdr:y>0.70728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3819525" y="4074046"/>
          <a:ext cx="3615433" cy="837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Unserved &amp; No Ongoing Construction</a:t>
          </a:r>
        </a:p>
        <a:p xmlns:a="http://schemas.openxmlformats.org/drawingml/2006/main">
          <a:pPr algn="ctr"/>
          <a:r>
            <a:rPr lang="en-US" sz="1100" b="0"/>
            <a:t>(22 villages)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0.56715</cdr:x>
      <cdr:y>0.48116</cdr:y>
    </cdr:from>
    <cdr:to>
      <cdr:x>0.76027</cdr:x>
      <cdr:y>0.58841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867275" y="3162300"/>
          <a:ext cx="1657350" cy="7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Y-K</a:t>
          </a:r>
        </a:p>
        <a:p xmlns:a="http://schemas.openxmlformats.org/drawingml/2006/main">
          <a:pPr algn="ctr"/>
          <a:r>
            <a:rPr lang="en-US" sz="1400" b="0"/>
            <a:t>(14 villages)</a:t>
          </a:r>
        </a:p>
      </cdr:txBody>
    </cdr:sp>
  </cdr:relSizeAnchor>
  <cdr:relSizeAnchor xmlns:cdr="http://schemas.openxmlformats.org/drawingml/2006/chartDrawing">
    <cdr:from>
      <cdr:x>0.30078</cdr:x>
      <cdr:y>0.65797</cdr:y>
    </cdr:from>
    <cdr:to>
      <cdr:x>0.51276</cdr:x>
      <cdr:y>0.74783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581275" y="4324350"/>
          <a:ext cx="1819275" cy="59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TCC</a:t>
          </a:r>
        </a:p>
        <a:p xmlns:a="http://schemas.openxmlformats.org/drawingml/2006/main">
          <a:pPr algn="ctr"/>
          <a:r>
            <a:rPr lang="en-US" sz="1400" b="0"/>
            <a:t>(11 villages)</a:t>
          </a:r>
        </a:p>
      </cdr:txBody>
    </cdr:sp>
  </cdr:relSizeAnchor>
  <cdr:relSizeAnchor xmlns:cdr="http://schemas.openxmlformats.org/drawingml/2006/chartDrawing">
    <cdr:from>
      <cdr:x>0.27525</cdr:x>
      <cdr:y>0.38696</cdr:y>
    </cdr:from>
    <cdr:to>
      <cdr:x>0.44617</cdr:x>
      <cdr:y>0.49565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362200" y="2543175"/>
          <a:ext cx="146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Norton Sound</a:t>
          </a:r>
        </a:p>
        <a:p xmlns:a="http://schemas.openxmlformats.org/drawingml/2006/main">
          <a:pPr algn="ctr"/>
          <a:r>
            <a:rPr lang="en-US" sz="1400" b="0"/>
            <a:t>(5 villages)</a:t>
          </a:r>
        </a:p>
      </cdr:txBody>
    </cdr:sp>
  </cdr:relSizeAnchor>
  <cdr:relSizeAnchor xmlns:cdr="http://schemas.openxmlformats.org/drawingml/2006/chartDrawing">
    <cdr:from>
      <cdr:x>0.34406</cdr:x>
      <cdr:y>0.21594</cdr:y>
    </cdr:from>
    <cdr:to>
      <cdr:x>0.56493</cdr:x>
      <cdr:y>0.38696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952750" y="1419225"/>
          <a:ext cx="1895475" cy="1123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/>
            <a:t>Maniilaq</a:t>
          </a:r>
        </a:p>
        <a:p xmlns:a="http://schemas.openxmlformats.org/drawingml/2006/main">
          <a:pPr algn="ctr"/>
          <a:r>
            <a:rPr lang="en-US" sz="1400" b="0"/>
            <a:t>(2 villages)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0.52376</cdr:x>
      <cdr:y>0.41261</cdr:y>
    </cdr:from>
    <cdr:to>
      <cdr:x>0.74554</cdr:x>
      <cdr:y>0.55444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933951" y="2743199"/>
          <a:ext cx="2089164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/>
            <a:t>Fair</a:t>
          </a:r>
        </a:p>
        <a:p xmlns:a="http://schemas.openxmlformats.org/drawingml/2006/main">
          <a:pPr algn="ctr"/>
          <a:r>
            <a:rPr lang="en-US" sz="1600" b="0"/>
            <a:t>(10 villages)</a:t>
          </a:r>
        </a:p>
      </cdr:txBody>
    </cdr:sp>
  </cdr:relSizeAnchor>
  <cdr:relSizeAnchor xmlns:cdr="http://schemas.openxmlformats.org/drawingml/2006/chartDrawing">
    <cdr:from>
      <cdr:x>0.41741</cdr:x>
      <cdr:y>0.72923</cdr:y>
    </cdr:from>
    <cdr:to>
      <cdr:x>0.64397</cdr:x>
      <cdr:y>0.84097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562350" y="4848225"/>
          <a:ext cx="1933575" cy="7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/>
            <a:t>Poor</a:t>
          </a:r>
        </a:p>
        <a:p xmlns:a="http://schemas.openxmlformats.org/drawingml/2006/main">
          <a:pPr algn="ctr"/>
          <a:r>
            <a:rPr lang="en-US" sz="1600" b="0"/>
            <a:t>(10 villages)</a:t>
          </a:r>
        </a:p>
      </cdr:txBody>
    </cdr:sp>
  </cdr:relSizeAnchor>
  <cdr:relSizeAnchor xmlns:cdr="http://schemas.openxmlformats.org/drawingml/2006/chartDrawing">
    <cdr:from>
      <cdr:x>0.26563</cdr:x>
      <cdr:y>0.41404</cdr:y>
    </cdr:from>
    <cdr:to>
      <cdr:x>0.46987</cdr:x>
      <cdr:y>0.54585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266950" y="2752725"/>
          <a:ext cx="1743075" cy="87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/>
            <a:t>Good</a:t>
          </a:r>
        </a:p>
        <a:p xmlns:a="http://schemas.openxmlformats.org/drawingml/2006/main">
          <a:pPr algn="ctr"/>
          <a:r>
            <a:rPr lang="en-US" sz="1600" b="0"/>
            <a:t>(12 villages)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829967"/>
            <a:ext cx="3492347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Alaska Department of Environmental </a:t>
            </a:r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92346" y="8829967"/>
            <a:ext cx="3516432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January 30, </a:t>
            </a:r>
            <a:r>
              <a:rPr lang="en-US" dirty="0" smtClean="0"/>
              <a:t>2014                                                            Page </a:t>
            </a:r>
            <a:fld id="{211B4102-EFBB-48A2-AD5B-CC0FFCF16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1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0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0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8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0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3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8076-58A9-4614-AFCD-548359308B9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67DB-A1E9-422A-A20C-B88A5B91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n-svrfile\groups\Water\FACILITIES\Photo\Photo_Volume _1\more pix for bill\Arctic Village\arctic village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91440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Alaska Village </a:t>
            </a:r>
            <a:r>
              <a:rPr lang="en-US" sz="4800" b="1" dirty="0" err="1" smtClean="0"/>
              <a:t>Washeterias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in 2014 and Beyond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Bill Griffith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Alaska Department of  Environmental Conservation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7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70475"/>
              </p:ext>
            </p:extLst>
          </p:nvPr>
        </p:nvGraphicFramePr>
        <p:xfrm>
          <a:off x="1795849" y="696979"/>
          <a:ext cx="8798012" cy="591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7543732" imgH="5829300" progId="AcroExch.Document.7">
                  <p:embed/>
                </p:oleObj>
              </mc:Choice>
              <mc:Fallback>
                <p:oleObj name="Acrobat Document" r:id="rId3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849" y="696979"/>
                        <a:ext cx="8798012" cy="591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45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36315625"/>
              </p:ext>
            </p:extLst>
          </p:nvPr>
        </p:nvGraphicFramePr>
        <p:xfrm>
          <a:off x="1789542" y="82378"/>
          <a:ext cx="8590133" cy="66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281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4228841"/>
              </p:ext>
            </p:extLst>
          </p:nvPr>
        </p:nvGraphicFramePr>
        <p:xfrm>
          <a:off x="1643062" y="171450"/>
          <a:ext cx="8905875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578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0960736"/>
              </p:ext>
            </p:extLst>
          </p:nvPr>
        </p:nvGraphicFramePr>
        <p:xfrm>
          <a:off x="1609433" y="0"/>
          <a:ext cx="8543925" cy="694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9120" y="1518535"/>
            <a:ext cx="3377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population of villages with no service or haul system service to homes: 8,934 people </a:t>
            </a:r>
          </a:p>
          <a:p>
            <a:r>
              <a:rPr lang="en-US" dirty="0" smtClean="0"/>
              <a:t>(about 2,500 homes)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5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804987" y="142875"/>
          <a:ext cx="8582025" cy="657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87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48636129"/>
              </p:ext>
            </p:extLst>
          </p:nvPr>
        </p:nvGraphicFramePr>
        <p:xfrm>
          <a:off x="1423210" y="114107"/>
          <a:ext cx="9420225" cy="664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154" y="2365740"/>
            <a:ext cx="3701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Funding need for </a:t>
            </a:r>
            <a:r>
              <a:rPr lang="en-US" b="1" u="sng" dirty="0" err="1" smtClean="0"/>
              <a:t>washeterias</a:t>
            </a:r>
            <a:r>
              <a:rPr lang="en-US" b="1" u="sng" dirty="0" smtClean="0"/>
              <a:t> </a:t>
            </a:r>
          </a:p>
          <a:p>
            <a:pPr algn="ctr"/>
            <a:r>
              <a:rPr lang="en-US" b="1" u="sng" dirty="0" smtClean="0"/>
              <a:t>over the next ten years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 </a:t>
            </a:r>
            <a:r>
              <a:rPr lang="en-US" dirty="0" err="1" smtClean="0"/>
              <a:t>washeterias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 </a:t>
            </a:r>
            <a:r>
              <a:rPr lang="en-US" u="sng" dirty="0" smtClean="0"/>
              <a:t>fair</a:t>
            </a:r>
            <a:r>
              <a:rPr lang="en-US" dirty="0" smtClean="0"/>
              <a:t> or </a:t>
            </a:r>
            <a:r>
              <a:rPr lang="en-US" u="sng" dirty="0" smtClean="0"/>
              <a:t>poor</a:t>
            </a:r>
            <a:r>
              <a:rPr lang="en-US" dirty="0" smtClean="0"/>
              <a:t> condition</a:t>
            </a:r>
          </a:p>
          <a:p>
            <a:pPr algn="ctr"/>
            <a:r>
              <a:rPr lang="en-US" dirty="0" smtClean="0"/>
              <a:t>X</a:t>
            </a:r>
          </a:p>
          <a:p>
            <a:pPr algn="ctr"/>
            <a:r>
              <a:rPr lang="en-US" dirty="0" smtClean="0"/>
              <a:t>$6 million replacement cost per facility (assume combined water treatment plant &amp; </a:t>
            </a:r>
            <a:r>
              <a:rPr lang="en-US" dirty="0" err="1" smtClean="0"/>
              <a:t>washeteria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$120 million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Serving 1,400 homes, </a:t>
            </a:r>
          </a:p>
          <a:p>
            <a:pPr algn="ctr"/>
            <a:r>
              <a:rPr lang="en-US" dirty="0" smtClean="0"/>
              <a:t>unit cost is around </a:t>
            </a:r>
          </a:p>
          <a:p>
            <a:pPr algn="ctr"/>
            <a:r>
              <a:rPr lang="en-US" dirty="0" smtClean="0"/>
              <a:t>$85,700 per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7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208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Acrobat Document</vt:lpstr>
      <vt:lpstr>Alaska Village Washeterias in 2014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Village Washeterias in 2014 and Beyond</dc:title>
  <dc:creator>Griffith, Bill</dc:creator>
  <cp:lastModifiedBy>Griffith, Bill</cp:lastModifiedBy>
  <cp:revision>7</cp:revision>
  <cp:lastPrinted>2014-01-30T03:03:14Z</cp:lastPrinted>
  <dcterms:created xsi:type="dcterms:W3CDTF">2014-01-30T02:00:09Z</dcterms:created>
  <dcterms:modified xsi:type="dcterms:W3CDTF">2014-01-30T03:11:53Z</dcterms:modified>
</cp:coreProperties>
</file>