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91" d="100"/>
          <a:sy n="91" d="100"/>
        </p:scale>
        <p:origin x="-130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992A4-0861-4F00-AE65-9BB4C8FAA0CA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F5D1D-DAE5-420E-BF6D-65A3D24529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0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25E1D-41BE-4292-A2E3-F336675FC20D}" type="datetimeFigureOut">
              <a:rPr lang="en-US" smtClean="0"/>
              <a:pPr/>
              <a:t>2/4/13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499FD-3524-4D0E-AF9A-E24C5D3E07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7620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600" dirty="0" smtClean="0"/>
          </a:p>
          <a:p>
            <a:pPr algn="ctr"/>
            <a:r>
              <a:rPr lang="en-US" sz="2800" b="1" dirty="0" smtClean="0"/>
              <a:t>The Legacy – Sustainability Problem</a:t>
            </a:r>
          </a:p>
          <a:p>
            <a:pPr algn="ctr"/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Affordability Gap of Operating and Maintaining Water and Sewer Services in Rural Alaska </a:t>
            </a:r>
          </a:p>
          <a:p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This O&amp;M financial gap is a function of the community’s ability to pay its fair share of the true operating cost of delivering these services at adequate levels. </a:t>
            </a:r>
          </a:p>
          <a:p>
            <a:r>
              <a:rPr lang="en-US" sz="2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Funding is necessary now more than ever to close the gap that will protect and maintain public health and capital investment.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782628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Sustaining Rural Water Systems</a:t>
            </a:r>
            <a:endParaRPr kumimoji="0" lang="en-US" sz="3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Exploring Options for Funding Operations and Maintenance of Small Water System</a:t>
            </a:r>
            <a:endParaRPr kumimoji="0" lang="en-US" sz="3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(June 2008)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Prepare for:  Rural Alaska Sanitation Coalition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Prepared by:  Information Insights, Inc.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Six </a:t>
            </a:r>
            <a:r>
              <a:rPr lang="en-US" sz="2800" b="1" u="sng" dirty="0" smtClean="0"/>
              <a:t>Options</a:t>
            </a:r>
          </a:p>
          <a:p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Reimbursement for O&amp;M costs up to “X” </a:t>
            </a:r>
            <a:r>
              <a:rPr lang="en-US" sz="2600" dirty="0" smtClean="0"/>
              <a:t>amount</a:t>
            </a:r>
          </a:p>
          <a:p>
            <a:pPr marL="514350" lvl="0" indent="-514350">
              <a:buFont typeface="+mj-lt"/>
              <a:buAutoNum type="arabicPeriod"/>
            </a:pPr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Grants to offset high fuel </a:t>
            </a:r>
            <a:r>
              <a:rPr lang="en-US" sz="2600" dirty="0" smtClean="0"/>
              <a:t>costs</a:t>
            </a:r>
          </a:p>
          <a:p>
            <a:pPr marL="514350" lvl="0" indent="-514350">
              <a:buFont typeface="+mj-lt"/>
              <a:buAutoNum type="arabicPeriod"/>
            </a:pPr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Subsidy for operator </a:t>
            </a:r>
            <a:r>
              <a:rPr lang="en-US" sz="2600" dirty="0" smtClean="0"/>
              <a:t>salary</a:t>
            </a:r>
          </a:p>
          <a:p>
            <a:pPr marL="514350" lvl="0" indent="-514350">
              <a:buFont typeface="+mj-lt"/>
              <a:buAutoNum type="arabicPeriod"/>
            </a:pPr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Reimbursement for operating costs assisted with meeting federal EPA </a:t>
            </a:r>
            <a:r>
              <a:rPr lang="en-US" sz="2600" dirty="0" smtClean="0"/>
              <a:t>regulations</a:t>
            </a:r>
          </a:p>
          <a:p>
            <a:pPr marL="514350" lvl="0" indent="-514350">
              <a:buFont typeface="+mj-lt"/>
              <a:buAutoNum type="arabicPeriod"/>
            </a:pPr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Incentive </a:t>
            </a:r>
            <a:r>
              <a:rPr lang="en-US" sz="2600" dirty="0" smtClean="0"/>
              <a:t>program</a:t>
            </a:r>
          </a:p>
          <a:p>
            <a:pPr marL="514350" lvl="0" indent="-514350">
              <a:buFont typeface="+mj-lt"/>
              <a:buAutoNum type="arabicPeriod"/>
            </a:pPr>
            <a:endParaRPr lang="en-US" sz="2600" dirty="0"/>
          </a:p>
          <a:p>
            <a:pPr marL="514350" lvl="0" indent="-514350">
              <a:buFont typeface="+mj-lt"/>
              <a:buAutoNum type="arabicPeriod"/>
            </a:pPr>
            <a:r>
              <a:rPr lang="en-US" sz="2600" dirty="0"/>
              <a:t>Indirect subsidy to rural water system consumers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Funding </a:t>
            </a:r>
            <a:r>
              <a:rPr lang="en-US" sz="2800" b="1" u="sng" dirty="0" smtClean="0"/>
              <a:t>Mechanism</a:t>
            </a:r>
          </a:p>
          <a:p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State </a:t>
            </a:r>
            <a:r>
              <a:rPr lang="en-US" sz="2800" dirty="0" smtClean="0"/>
              <a:t>appropriations</a:t>
            </a:r>
          </a:p>
          <a:p>
            <a:pPr lvl="0"/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State capitalized endowment </a:t>
            </a:r>
            <a:r>
              <a:rPr lang="en-US" sz="2800" dirty="0" smtClean="0"/>
              <a:t>fund</a:t>
            </a:r>
          </a:p>
          <a:p>
            <a:pPr lvl="0"/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Stakeholder group </a:t>
            </a:r>
            <a:r>
              <a:rPr lang="en-US" sz="2800" dirty="0" smtClean="0"/>
              <a:t>appropriations</a:t>
            </a:r>
          </a:p>
          <a:p>
            <a:pPr lvl="0"/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Stakeholder group capitalization of endowment fund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229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Overarching Characteristics for the Success of </a:t>
            </a:r>
            <a:r>
              <a:rPr lang="en-US" sz="2800" b="1" u="sng" dirty="0" smtClean="0"/>
              <a:t>an </a:t>
            </a:r>
            <a:r>
              <a:rPr lang="en-US" sz="2800" b="1" u="sng" dirty="0"/>
              <a:t>Operation and Maintenance Funding </a:t>
            </a:r>
            <a:r>
              <a:rPr lang="en-US" sz="2800" b="1" u="sng" dirty="0" smtClean="0"/>
              <a:t>Program</a:t>
            </a:r>
          </a:p>
          <a:p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Accountability at all levels – funding must be tied to </a:t>
            </a:r>
            <a:r>
              <a:rPr lang="en-US" sz="2800" dirty="0" smtClean="0"/>
              <a:t>indicators</a:t>
            </a:r>
          </a:p>
          <a:p>
            <a:pPr lvl="0">
              <a:buFont typeface="Arial" pitchFamily="34" charset="0"/>
              <a:buChar char="•"/>
            </a:pPr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Reporting </a:t>
            </a:r>
            <a:r>
              <a:rPr lang="en-US" sz="2800" dirty="0" smtClean="0"/>
              <a:t>mechanisms</a:t>
            </a:r>
          </a:p>
          <a:p>
            <a:pPr lvl="0">
              <a:buFont typeface="Arial" pitchFamily="34" charset="0"/>
              <a:buChar char="•"/>
            </a:pPr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Ease of </a:t>
            </a:r>
            <a:r>
              <a:rPr lang="en-US" sz="2800" dirty="0" smtClean="0"/>
              <a:t>implementation</a:t>
            </a:r>
          </a:p>
          <a:p>
            <a:pPr lvl="0">
              <a:buFont typeface="Arial" pitchFamily="34" charset="0"/>
              <a:buChar char="•"/>
            </a:pPr>
            <a:endParaRPr lang="en-US" sz="2800" dirty="0"/>
          </a:p>
          <a:p>
            <a:pPr lvl="0">
              <a:buFont typeface="Arial" pitchFamily="34" charset="0"/>
              <a:buChar char="•"/>
            </a:pPr>
            <a:r>
              <a:rPr lang="en-US" sz="2800" dirty="0"/>
              <a:t>Selecting the most appropriate administrative agent  - which agency will administer the (subsidy) program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80010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Government of Northwest </a:t>
            </a:r>
            <a:r>
              <a:rPr lang="en-US" sz="2800" b="1" u="sng" dirty="0" smtClean="0"/>
              <a:t>Territories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Water and Sewer Services Funding </a:t>
            </a:r>
            <a:r>
              <a:rPr lang="en-US" sz="2400" dirty="0" smtClean="0"/>
              <a:t>Policy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Standard Cost Model – Calculate each community cost based on the standard “fixed” costs shared by all communities regardless of consumption.   </a:t>
            </a:r>
            <a:endParaRPr lang="en-US" sz="2400" dirty="0" smtClean="0"/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Funding Allocation = Total Standard Cost – Total Revenue from Reasonable User </a:t>
            </a:r>
            <a:r>
              <a:rPr lang="en-US" sz="2400" dirty="0" smtClean="0"/>
              <a:t>Fees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r>
              <a:rPr lang="en-US" sz="2800" b="1" u="sng" dirty="0" smtClean="0"/>
              <a:t>North Slope Borough (Barrow and 7 other villages)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$69 per month ($55 water and $14 sewer)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Barrow (2012 – 76% of cost subsidized by NSB 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7924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/>
              <a:t>Develop an O&amp;M Funding Policy and Program for Rural Alaska Water and Services</a:t>
            </a:r>
          </a:p>
          <a:p>
            <a:pPr algn="ctr"/>
            <a:endParaRPr lang="en-US" sz="2800" b="1" u="sng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Time Frame for “Draft” Policy: End of the 2013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“Blended” funding formula </a:t>
            </a:r>
            <a:r>
              <a:rPr lang="en-US" sz="2800" dirty="0"/>
              <a:t>based</a:t>
            </a:r>
            <a:r>
              <a:rPr lang="en-US" sz="2800" dirty="0" smtClean="0"/>
              <a:t>: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Fixed costs – Standard Cost Model (offset 50% of the gap deficit</a:t>
            </a:r>
            <a:r>
              <a:rPr lang="en-US" sz="2800" dirty="0" smtClean="0"/>
              <a:t>)</a:t>
            </a:r>
            <a:endParaRPr lang="en-US" sz="2800" dirty="0"/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Performance Based – </a:t>
            </a:r>
            <a:r>
              <a:rPr lang="en-US" sz="2800" dirty="0" smtClean="0"/>
              <a:t>Incentives </a:t>
            </a:r>
            <a:r>
              <a:rPr lang="en-US" sz="2800" dirty="0"/>
              <a:t>(up to 50% of remaining deficit</a:t>
            </a:r>
            <a:r>
              <a:rPr lang="en-US" sz="28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Time Frame to Develop, Fund and Implement Program: ????</a:t>
            </a:r>
          </a:p>
          <a:p>
            <a:pPr lvl="0"/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368</Words>
  <Application>Microsoft Macintosh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Legacy – Sustainability Problem </dc:title>
  <dc:creator>gmagee</dc:creator>
  <cp:lastModifiedBy>Cheryl Rosa</cp:lastModifiedBy>
  <cp:revision>9</cp:revision>
  <dcterms:created xsi:type="dcterms:W3CDTF">2013-02-05T03:58:02Z</dcterms:created>
  <dcterms:modified xsi:type="dcterms:W3CDTF">2013-02-05T05:44:04Z</dcterms:modified>
</cp:coreProperties>
</file>