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compatMode="1" saveSubsetFonts="1">
  <p:sldMasterIdLst>
    <p:sldMasterId id="2147483648" r:id="rId2"/>
  </p:sldMasterIdLst>
  <p:notesMasterIdLst>
    <p:notesMasterId r:id="rId13"/>
  </p:notesMasterIdLst>
  <p:handoutMasterIdLst>
    <p:handoutMasterId r:id="rId14"/>
  </p:handoutMasterIdLst>
  <p:sldIdLst>
    <p:sldId id="257" r:id="rId3"/>
    <p:sldId id="270" r:id="rId4"/>
    <p:sldId id="271" r:id="rId5"/>
    <p:sldId id="272" r:id="rId6"/>
    <p:sldId id="273" r:id="rId7"/>
    <p:sldId id="274" r:id="rId8"/>
    <p:sldId id="275" r:id="rId9"/>
    <p:sldId id="262" r:id="rId10"/>
    <p:sldId id="263" r:id="rId11"/>
    <p:sldId id="269" r:id="rId12"/>
  </p:sldIdLst>
  <p:sldSz cx="12192000" cy="6858000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 Antiqua" panose="0204060205030503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33" autoAdjust="0"/>
    <p:restoredTop sz="94660"/>
  </p:normalViewPr>
  <p:slideViewPr>
    <p:cSldViewPr snapToGrid="0" showGuides="1">
      <p:cViewPr varScale="1">
        <p:scale>
          <a:sx n="154" d="100"/>
          <a:sy n="154" d="100"/>
        </p:scale>
        <p:origin x="240" y="16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5" d="100"/>
          <a:sy n="95" d="100"/>
        </p:scale>
        <p:origin x="272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9B2415-D9FE-CB4A-B337-AF503FF475C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355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87274B-27F9-6447-B6E2-CB61E79C9A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355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11DD1B6-D8EE-5B4B-8C97-8420C6E44C1D}" type="datetimeFigureOut">
              <a:rPr lang="en-US"/>
              <a:pPr>
                <a:defRPr/>
              </a:pPr>
              <a:t>10/26/20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0EC6030-8BEB-674E-8721-7BA4926F1BD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3038475" cy="46355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FBCDF5-8D1A-0E4D-92FC-88AF8F13B0C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772525"/>
            <a:ext cx="3038475" cy="463550"/>
          </a:xfrm>
          <a:prstGeom prst="rect">
            <a:avLst/>
          </a:prstGeom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033B77-CD61-0944-8792-F134CE8A837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78A6E26-0226-6F40-B80C-3B34C259EE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355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547434-6625-A64B-BE2A-0A6352AA310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3550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8EBA6A7-4FD5-9D49-BCD8-8A6E52136310}" type="datetimeFigureOut">
              <a:rPr lang="en-US"/>
              <a:pPr>
                <a:defRPr/>
              </a:pPr>
              <a:t>10/26/20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44BAF33-BFF9-764B-A993-0E464323671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AC11F0D-BCAD-F340-99D8-FD72B08C8D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675" y="4445000"/>
            <a:ext cx="5607050" cy="3636963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1291A7-8210-8C49-ABEC-5604579C8C4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3550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FBDB06-EDE5-B944-A6D3-872CE41FDA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3550"/>
          </a:xfrm>
          <a:prstGeom prst="rect">
            <a:avLst/>
          </a:prstGeom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1A1020E-E2C7-5C44-971D-5DB1D24D940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>
            <a:extLst>
              <a:ext uri="{FF2B5EF4-FFF2-40B4-BE49-F238E27FC236}">
                <a16:creationId xmlns:a16="http://schemas.microsoft.com/office/drawing/2014/main" id="{14A4A336-3AAF-DB44-AE95-18059C90405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429625" y="0"/>
            <a:ext cx="3762375" cy="6858000"/>
          </a:xfrm>
          <a:custGeom>
            <a:avLst/>
            <a:gdLst>
              <a:gd name="T0" fmla="*/ 0 w 3762978"/>
              <a:gd name="T1" fmla="*/ 0 h 6858000"/>
              <a:gd name="T2" fmla="*/ 3761169 w 3762978"/>
              <a:gd name="T3" fmla="*/ 0 h 6858000"/>
              <a:gd name="T4" fmla="*/ 3761169 w 3762978"/>
              <a:gd name="T5" fmla="*/ 6858000 h 6858000"/>
              <a:gd name="T6" fmla="*/ 338505 w 3762978"/>
              <a:gd name="T7" fmla="*/ 6858000 h 6858000"/>
              <a:gd name="T8" fmla="*/ 1188994 w 3762978"/>
              <a:gd name="T9" fmla="*/ 4337050 h 68580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762978" h="6858000">
                <a:moveTo>
                  <a:pt x="0" y="0"/>
                </a:moveTo>
                <a:lnTo>
                  <a:pt x="3762978" y="0"/>
                </a:lnTo>
                <a:lnTo>
                  <a:pt x="3762978" y="6858000"/>
                </a:lnTo>
                <a:lnTo>
                  <a:pt x="338667" y="6858000"/>
                </a:lnTo>
                <a:lnTo>
                  <a:pt x="1189567" y="433705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10">
            <a:extLst>
              <a:ext uri="{FF2B5EF4-FFF2-40B4-BE49-F238E27FC236}">
                <a16:creationId xmlns:a16="http://schemas.microsoft.com/office/drawing/2014/main" id="{66072A7C-B1A4-6A4E-881A-740DC0DBB043}"/>
              </a:ext>
            </a:extLst>
          </p:cNvPr>
          <p:cNvSpPr>
            <a:spLocks/>
          </p:cNvSpPr>
          <p:nvPr/>
        </p:nvSpPr>
        <p:spPr bwMode="auto">
          <a:xfrm>
            <a:off x="8145463" y="0"/>
            <a:ext cx="1671637" cy="6858000"/>
          </a:xfrm>
          <a:custGeom>
            <a:avLst/>
            <a:gdLst>
              <a:gd name="T0" fmla="*/ 0 w 1254127"/>
              <a:gd name="T1" fmla="*/ 0 h 6858000"/>
              <a:gd name="T2" fmla="*/ 864659 w 1254127"/>
              <a:gd name="T3" fmla="*/ 0 h 6858000"/>
              <a:gd name="T4" fmla="*/ 2969908 w 1254127"/>
              <a:gd name="T5" fmla="*/ 4337050 h 6858000"/>
              <a:gd name="T6" fmla="*/ 1466160 w 1254127"/>
              <a:gd name="T7" fmla="*/ 6858000 h 6858000"/>
              <a:gd name="T8" fmla="*/ 609018 w 1254127"/>
              <a:gd name="T9" fmla="*/ 6858000 h 6858000"/>
              <a:gd name="T10" fmla="*/ 2112766 w 1254127"/>
              <a:gd name="T11" fmla="*/ 4337050 h 6858000"/>
              <a:gd name="T12" fmla="*/ 0 w 1254127"/>
              <a:gd name="T13" fmla="*/ 0 h 685800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057FF779-9D75-E247-A7CB-6FC138133A7C}"/>
              </a:ext>
            </a:extLst>
          </p:cNvPr>
          <p:cNvSpPr>
            <a:spLocks/>
          </p:cNvSpPr>
          <p:nvPr/>
        </p:nvSpPr>
        <p:spPr bwMode="auto">
          <a:xfrm>
            <a:off x="7950653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873584"/>
            <a:ext cx="6400800" cy="2560320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6400800" cy="1600200"/>
          </a:xfrm>
        </p:spPr>
        <p:txBody>
          <a:bodyPr/>
          <a:lstStyle>
            <a:lvl1pPr marL="0" indent="0" algn="l">
              <a:spcBef>
                <a:spcPts val="120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51833218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24400" y="1828801"/>
            <a:ext cx="6172200" cy="4343400"/>
          </a:xfrm>
        </p:spPr>
        <p:txBody>
          <a:bodyPr tIns="27432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23E0D6A-4BD9-5D43-B197-3252D974A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9AB03-2912-364E-A985-D285DB595C2B}" type="datetimeFigureOut">
              <a:rPr lang="en-US"/>
              <a:pPr>
                <a:defRPr/>
              </a:pPr>
              <a:t>10/26/20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0C1ED94-D177-B543-94F7-232187392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A277DE2-40BE-D74C-968B-3DE19751B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20BEC-0F7E-7442-A505-ACD9E1D2E5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2587995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Two Pictures with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2CA778C-1F87-2447-BEA6-C3B9F8833056}"/>
              </a:ext>
            </a:extLst>
          </p:cNvPr>
          <p:cNvSpPr/>
          <p:nvPr/>
        </p:nvSpPr>
        <p:spPr>
          <a:xfrm>
            <a:off x="12954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8F2D382-C5F7-9249-B887-87EAC6705E66}"/>
              </a:ext>
            </a:extLst>
          </p:cNvPr>
          <p:cNvSpPr/>
          <p:nvPr/>
        </p:nvSpPr>
        <p:spPr>
          <a:xfrm>
            <a:off x="6324600" y="5257800"/>
            <a:ext cx="45720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7C7CB2-210A-A748-A85D-D207985D7029}"/>
              </a:ext>
            </a:extLst>
          </p:cNvPr>
          <p:cNvSpPr/>
          <p:nvPr/>
        </p:nvSpPr>
        <p:spPr>
          <a:xfrm>
            <a:off x="1295400" y="5257800"/>
            <a:ext cx="4572000" cy="555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FA77F2-68C7-3B4A-9010-30D16222D979}"/>
              </a:ext>
            </a:extLst>
          </p:cNvPr>
          <p:cNvSpPr/>
          <p:nvPr/>
        </p:nvSpPr>
        <p:spPr>
          <a:xfrm>
            <a:off x="6324600" y="5257800"/>
            <a:ext cx="4572000" cy="555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273" y="5333098"/>
            <a:ext cx="4420252" cy="839102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412954" y="5333098"/>
            <a:ext cx="4420252" cy="839102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95400" y="1828801"/>
            <a:ext cx="4572000" cy="3428999"/>
          </a:xfrm>
        </p:spPr>
        <p:txBody>
          <a:bodyPr tIns="27432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/>
          </p:nvPr>
        </p:nvSpPr>
        <p:spPr>
          <a:xfrm>
            <a:off x="6324600" y="1828801"/>
            <a:ext cx="4572000" cy="3428999"/>
          </a:xfrm>
        </p:spPr>
        <p:txBody>
          <a:bodyPr tIns="27432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Date Placeholder 4">
            <a:extLst>
              <a:ext uri="{FF2B5EF4-FFF2-40B4-BE49-F238E27FC236}">
                <a16:creationId xmlns:a16="http://schemas.microsoft.com/office/drawing/2014/main" id="{22666DDE-BDB6-F747-BCD1-D24B590CA838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0DFFD-03D8-484C-AAC3-BFE951EC4A3F}" type="datetimeFigureOut">
              <a:rPr lang="en-US"/>
              <a:pPr>
                <a:defRPr/>
              </a:pPr>
              <a:t>10/26/20</a:t>
            </a:fld>
            <a:endParaRPr lang="en-US"/>
          </a:p>
        </p:txBody>
      </p:sp>
      <p:sp>
        <p:nvSpPr>
          <p:cNvPr id="14" name="Footer Placeholder 5">
            <a:extLst>
              <a:ext uri="{FF2B5EF4-FFF2-40B4-BE49-F238E27FC236}">
                <a16:creationId xmlns:a16="http://schemas.microsoft.com/office/drawing/2014/main" id="{4538D17B-D946-AC48-8357-D5D3A0F9C062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D03C9C7D-0628-6947-AB56-6BB5EF5D879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35BECEB5-6844-4446-B3D3-8B7A9534D2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7760970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5E1F4-32C4-844B-A4F7-E93C57D0D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9EB1D-17C8-6746-8840-8B85AD5722D0}" type="datetimeFigureOut">
              <a:rPr lang="en-US"/>
              <a:pPr>
                <a:defRPr/>
              </a:pPr>
              <a:t>10/26/20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9ED5BC-EB7B-4D46-A36D-89AB56BE6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5C9066-C01A-EA4F-BA13-5AD70D4A4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70F7DD-07E8-EF43-9B67-7E4A236FA8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1214936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E532CD8-4722-1F42-A787-282C39E26397}"/>
              </a:ext>
            </a:extLst>
          </p:cNvPr>
          <p:cNvSpPr/>
          <p:nvPr/>
        </p:nvSpPr>
        <p:spPr bwMode="white">
          <a:xfrm rot="5400000">
            <a:off x="7562850" y="2228850"/>
            <a:ext cx="6858000" cy="24003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768BB8-6270-7E48-98EB-215987AF106C}"/>
              </a:ext>
            </a:extLst>
          </p:cNvPr>
          <p:cNvSpPr/>
          <p:nvPr/>
        </p:nvSpPr>
        <p:spPr>
          <a:xfrm rot="5400000">
            <a:off x="6330950" y="3387725"/>
            <a:ext cx="6858000" cy="825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48563D1-C315-5243-90A6-FD332729CAAA}"/>
              </a:ext>
            </a:extLst>
          </p:cNvPr>
          <p:cNvSpPr/>
          <p:nvPr/>
        </p:nvSpPr>
        <p:spPr>
          <a:xfrm rot="5400000">
            <a:off x="6251575" y="3387725"/>
            <a:ext cx="6858000" cy="825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71318" y="685800"/>
            <a:ext cx="1033272" cy="548640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400" y="685800"/>
            <a:ext cx="7976754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43133A0-8671-EF47-A28E-97921AA75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3F920-9659-EE45-B49F-A803C1AD0A1A}" type="datetimeFigureOut">
              <a:rPr lang="en-US"/>
              <a:pPr>
                <a:defRPr/>
              </a:pPr>
              <a:t>10/26/20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B3BE777-48E6-554B-A55D-F8514C4DE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DC879E5-BBFD-404F-84D5-AFF6A6E70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EF99E8-F3CF-DA4D-BDD2-9DB99BF6AE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8687106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526EFA-0FAF-F145-BEBD-8E1BA398F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4850E-CBFB-FD49-8628-92597DFF81BB}" type="datetimeFigureOut">
              <a:rPr lang="en-US"/>
              <a:pPr>
                <a:defRPr/>
              </a:pPr>
              <a:t>10/26/20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3278F9-6015-8E40-9B7E-E07FBA493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12FF90-0E2F-7541-B626-216EF0B7F9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CDF4EE-2C76-3849-873A-91B22A9ABC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2772734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>
            <a:extLst>
              <a:ext uri="{FF2B5EF4-FFF2-40B4-BE49-F238E27FC236}">
                <a16:creationId xmlns:a16="http://schemas.microsoft.com/office/drawing/2014/main" id="{5C1BD143-F5AD-9840-AC3F-E4D329CD751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6540500" y="0"/>
            <a:ext cx="5651500" cy="6858000"/>
          </a:xfrm>
          <a:custGeom>
            <a:avLst/>
            <a:gdLst>
              <a:gd name="T0" fmla="*/ 0 w 4238622"/>
              <a:gd name="T1" fmla="*/ 0 h 6858000"/>
              <a:gd name="T2" fmla="*/ 9685880 w 4238622"/>
              <a:gd name="T3" fmla="*/ 0 h 6858000"/>
              <a:gd name="T4" fmla="*/ 10043363 w 4238622"/>
              <a:gd name="T5" fmla="*/ 0 h 6858000"/>
              <a:gd name="T6" fmla="*/ 10047126 w 4238622"/>
              <a:gd name="T7" fmla="*/ 0 h 6858000"/>
              <a:gd name="T8" fmla="*/ 10047126 w 4238622"/>
              <a:gd name="T9" fmla="*/ 6858000 h 6858000"/>
              <a:gd name="T10" fmla="*/ 10043363 w 4238622"/>
              <a:gd name="T11" fmla="*/ 6858000 h 6858000"/>
              <a:gd name="T12" fmla="*/ 9685880 w 4238622"/>
              <a:gd name="T13" fmla="*/ 6858000 h 6858000"/>
              <a:gd name="T14" fmla="*/ 602075 w 4238622"/>
              <a:gd name="T15" fmla="*/ 6858000 h 6858000"/>
              <a:gd name="T16" fmla="*/ 2114791 w 4238622"/>
              <a:gd name="T17" fmla="*/ 4337050 h 6858000"/>
              <a:gd name="T18" fmla="*/ 0 w 4238622"/>
              <a:gd name="T19" fmla="*/ 0 h 6858000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238622" h="6858000">
                <a:moveTo>
                  <a:pt x="0" y="0"/>
                </a:moveTo>
                <a:lnTo>
                  <a:pt x="4086222" y="0"/>
                </a:lnTo>
                <a:lnTo>
                  <a:pt x="4237035" y="0"/>
                </a:lnTo>
                <a:lnTo>
                  <a:pt x="4238622" y="0"/>
                </a:lnTo>
                <a:lnTo>
                  <a:pt x="4238622" y="6858000"/>
                </a:lnTo>
                <a:lnTo>
                  <a:pt x="4237035" y="6858000"/>
                </a:lnTo>
                <a:lnTo>
                  <a:pt x="4086222" y="6858000"/>
                </a:lnTo>
                <a:lnTo>
                  <a:pt x="254000" y="6858000"/>
                </a:lnTo>
                <a:lnTo>
                  <a:pt x="892175" y="433705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1928AC03-6013-364C-A124-A74715D1F20E}"/>
              </a:ext>
            </a:extLst>
          </p:cNvPr>
          <p:cNvSpPr>
            <a:spLocks/>
          </p:cNvSpPr>
          <p:nvPr/>
        </p:nvSpPr>
        <p:spPr bwMode="auto">
          <a:xfrm>
            <a:off x="6256868" y="0"/>
            <a:ext cx="1672169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AFF60B5A-5905-AE42-88E6-E730D61721F4}"/>
              </a:ext>
            </a:extLst>
          </p:cNvPr>
          <p:cNvSpPr>
            <a:spLocks/>
          </p:cNvSpPr>
          <p:nvPr/>
        </p:nvSpPr>
        <p:spPr bwMode="auto">
          <a:xfrm>
            <a:off x="6062136" y="0"/>
            <a:ext cx="1528232" cy="6858000"/>
          </a:xfrm>
          <a:custGeom>
            <a:avLst/>
            <a:gdLst/>
            <a:ahLst/>
            <a:cxnLst/>
            <a:rect l="l" t="t" r="r" b="b"/>
            <a:pathLst>
              <a:path w="1146174" h="6858000">
                <a:moveTo>
                  <a:pt x="0" y="0"/>
                </a:moveTo>
                <a:lnTo>
                  <a:pt x="253999" y="0"/>
                </a:lnTo>
                <a:lnTo>
                  <a:pt x="1146174" y="4337050"/>
                </a:lnTo>
                <a:lnTo>
                  <a:pt x="511174" y="6858000"/>
                </a:lnTo>
                <a:lnTo>
                  <a:pt x="254000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177800" dist="50800" dir="108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Instructional Text">
            <a:extLst>
              <a:ext uri="{FF2B5EF4-FFF2-40B4-BE49-F238E27FC236}">
                <a16:creationId xmlns:a16="http://schemas.microsoft.com/office/drawing/2014/main" id="{C3A531F3-8A90-EC44-A6F2-23AC186BFCD6}"/>
              </a:ext>
            </a:extLst>
          </p:cNvPr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200" b="1" i="1">
                <a:latin typeface="Arial" pitchFamily="34" charset="0"/>
                <a:cs typeface="Arial" pitchFamily="34" charset="0"/>
              </a:rPr>
              <a:t>NOTE: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sz="1200" i="1">
                <a:latin typeface="Arial" pitchFamily="34" charset="0"/>
                <a:cs typeface="Arial" pitchFamily="34" charset="0"/>
              </a:rPr>
              <a:t>To change the  image on this slide, select the picture and delete it. Then click the Pictures icon in the placeholder to insert your own image.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1" y="1873584"/>
            <a:ext cx="5120640" cy="2560320"/>
          </a:xfrm>
        </p:spPr>
        <p:txBody>
          <a:bodyPr>
            <a:normAutofit/>
          </a:bodyPr>
          <a:lstStyle>
            <a:lvl1pPr algn="l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1" y="4572000"/>
            <a:ext cx="5120640" cy="1600200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6743703" y="0"/>
            <a:ext cx="5448297" cy="6858000"/>
          </a:xfrm>
          <a:custGeom>
            <a:avLst/>
            <a:gdLst>
              <a:gd name="connsiteX0" fmla="*/ 0 w 5448297"/>
              <a:gd name="connsiteY0" fmla="*/ 0 h 6858000"/>
              <a:gd name="connsiteX1" fmla="*/ 5448297 w 5448297"/>
              <a:gd name="connsiteY1" fmla="*/ 0 h 6858000"/>
              <a:gd name="connsiteX2" fmla="*/ 5448297 w 5448297"/>
              <a:gd name="connsiteY2" fmla="*/ 6858000 h 6858000"/>
              <a:gd name="connsiteX3" fmla="*/ 338667 w 5448297"/>
              <a:gd name="connsiteY3" fmla="*/ 6858000 h 6858000"/>
              <a:gd name="connsiteX4" fmla="*/ 1185333 w 5448297"/>
              <a:gd name="connsiteY4" fmla="*/ 43370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48297" h="6858000">
                <a:moveTo>
                  <a:pt x="0" y="0"/>
                </a:moveTo>
                <a:lnTo>
                  <a:pt x="5448297" y="0"/>
                </a:lnTo>
                <a:lnTo>
                  <a:pt x="5448297" y="6858000"/>
                </a:lnTo>
                <a:lnTo>
                  <a:pt x="338667" y="6858000"/>
                </a:lnTo>
                <a:lnTo>
                  <a:pt x="1185333" y="4337050"/>
                </a:lnTo>
                <a:close/>
              </a:path>
            </a:pathLst>
          </a:custGeom>
          <a:noFill/>
          <a:ln>
            <a:noFill/>
          </a:ln>
        </p:spPr>
        <p:txBody>
          <a:bodyPr tIns="365760" rtlCol="0">
            <a:no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430701055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>
            <a:extLst>
              <a:ext uri="{FF2B5EF4-FFF2-40B4-BE49-F238E27FC236}">
                <a16:creationId xmlns:a16="http://schemas.microsoft.com/office/drawing/2014/main" id="{71ED98A0-220C-F049-832E-C7F712A87FB0}"/>
              </a:ext>
            </a:extLst>
          </p:cNvPr>
          <p:cNvSpPr>
            <a:spLocks noChangeArrowheads="1"/>
          </p:cNvSpPr>
          <p:nvPr/>
        </p:nvSpPr>
        <p:spPr bwMode="white">
          <a:xfrm>
            <a:off x="9621838" y="0"/>
            <a:ext cx="2570162" cy="6858000"/>
          </a:xfrm>
          <a:custGeom>
            <a:avLst/>
            <a:gdLst>
              <a:gd name="T0" fmla="*/ 0 w 1927224"/>
              <a:gd name="T1" fmla="*/ 0 h 6858000"/>
              <a:gd name="T2" fmla="*/ 4571061 w 1927224"/>
              <a:gd name="T3" fmla="*/ 0 h 6858000"/>
              <a:gd name="T4" fmla="*/ 4571061 w 1927224"/>
              <a:gd name="T5" fmla="*/ 6858000 h 6858000"/>
              <a:gd name="T6" fmla="*/ 602447 w 1927224"/>
              <a:gd name="T7" fmla="*/ 6858000 h 6858000"/>
              <a:gd name="T8" fmla="*/ 2116094 w 1927224"/>
              <a:gd name="T9" fmla="*/ 4337050 h 6858000"/>
              <a:gd name="T10" fmla="*/ 0 w 1927224"/>
              <a:gd name="T11" fmla="*/ 0 h 6858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927224" h="6858000">
                <a:moveTo>
                  <a:pt x="0" y="0"/>
                </a:moveTo>
                <a:lnTo>
                  <a:pt x="1927224" y="0"/>
                </a:lnTo>
                <a:lnTo>
                  <a:pt x="1927224" y="6858000"/>
                </a:lnTo>
                <a:lnTo>
                  <a:pt x="254000" y="6858000"/>
                </a:lnTo>
                <a:lnTo>
                  <a:pt x="892175" y="433705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Freeform 6">
            <a:extLst>
              <a:ext uri="{FF2B5EF4-FFF2-40B4-BE49-F238E27FC236}">
                <a16:creationId xmlns:a16="http://schemas.microsoft.com/office/drawing/2014/main" id="{3B763096-5BB4-F041-82D8-0276CDF6E9AC}"/>
              </a:ext>
            </a:extLst>
          </p:cNvPr>
          <p:cNvSpPr>
            <a:spLocks/>
          </p:cNvSpPr>
          <p:nvPr/>
        </p:nvSpPr>
        <p:spPr bwMode="auto">
          <a:xfrm>
            <a:off x="9237663" y="0"/>
            <a:ext cx="1671637" cy="6858000"/>
          </a:xfrm>
          <a:custGeom>
            <a:avLst/>
            <a:gdLst/>
            <a:ahLst/>
            <a:cxnLst/>
            <a:rect l="l" t="t" r="r" b="b"/>
            <a:pathLst>
              <a:path w="1254127" h="6858000">
                <a:moveTo>
                  <a:pt x="0" y="0"/>
                </a:moveTo>
                <a:lnTo>
                  <a:pt x="365127" y="0"/>
                </a:lnTo>
                <a:lnTo>
                  <a:pt x="1254127" y="4337050"/>
                </a:lnTo>
                <a:lnTo>
                  <a:pt x="619127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7">
            <a:extLst>
              <a:ext uri="{FF2B5EF4-FFF2-40B4-BE49-F238E27FC236}">
                <a16:creationId xmlns:a16="http://schemas.microsoft.com/office/drawing/2014/main" id="{27ECEC0A-85BF-0E4B-8124-BC7BB767D73B}"/>
              </a:ext>
            </a:extLst>
          </p:cNvPr>
          <p:cNvSpPr>
            <a:spLocks/>
          </p:cNvSpPr>
          <p:nvPr/>
        </p:nvSpPr>
        <p:spPr bwMode="auto">
          <a:xfrm>
            <a:off x="9174163" y="0"/>
            <a:ext cx="1460500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1600" dist="50800" algn="l" rotWithShape="0">
              <a:prstClr val="black">
                <a:alpha val="2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BDB214EF-0D7B-B24E-8054-2F809948BB1E}"/>
              </a:ext>
            </a:extLst>
          </p:cNvPr>
          <p:cNvSpPr>
            <a:spLocks/>
          </p:cNvSpPr>
          <p:nvPr/>
        </p:nvSpPr>
        <p:spPr bwMode="auto">
          <a:xfrm>
            <a:off x="9173633" y="0"/>
            <a:ext cx="1460499" cy="6858000"/>
          </a:xfrm>
          <a:custGeom>
            <a:avLst/>
            <a:gdLst/>
            <a:ahLst/>
            <a:cxnLst/>
            <a:rect l="l" t="t" r="r" b="b"/>
            <a:pathLst>
              <a:path w="1095374" h="6858000">
                <a:moveTo>
                  <a:pt x="0" y="0"/>
                </a:moveTo>
                <a:lnTo>
                  <a:pt x="203199" y="0"/>
                </a:lnTo>
                <a:lnTo>
                  <a:pt x="1095374" y="4337050"/>
                </a:lnTo>
                <a:lnTo>
                  <a:pt x="460374" y="6858000"/>
                </a:lnTo>
                <a:lnTo>
                  <a:pt x="257175" y="6858000"/>
                </a:lnTo>
                <a:lnTo>
                  <a:pt x="892175" y="43370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8" y="2914650"/>
            <a:ext cx="8046720" cy="1557338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398" y="4589463"/>
            <a:ext cx="8046718" cy="1011237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6372647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828799"/>
            <a:ext cx="4572000" cy="43434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B08D10C-D3F5-1447-96C9-93AFBBAB0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CE9AE-79EE-0F47-B7E7-FA4ACC4AA9F7}" type="datetimeFigureOut">
              <a:rPr lang="en-US"/>
              <a:pPr>
                <a:defRPr/>
              </a:pPr>
              <a:t>10/26/20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74D2301-3D81-A341-986E-CFA5FF5CB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AFB2E9A-26EF-5541-8A76-4FBCE2F92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62B2E1-748C-4C4D-9754-E1167255CA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2568025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5134"/>
            <a:ext cx="9601200" cy="10368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4572000" cy="850392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705100"/>
            <a:ext cx="4572000" cy="34671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28800"/>
            <a:ext cx="4572000" cy="847725"/>
          </a:xfrm>
        </p:spPr>
        <p:txBody>
          <a:bodyPr anchor="ctr">
            <a:normAutofit/>
          </a:bodyPr>
          <a:lstStyle>
            <a:lvl1pPr marL="0" indent="0">
              <a:buNone/>
              <a:defRPr sz="26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705100"/>
            <a:ext cx="4572000" cy="34671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BA9A90-2956-7B4C-97FD-25D25D765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D2386-34EB-9F4F-8048-6945C39688DA}" type="datetimeFigureOut">
              <a:rPr lang="en-US"/>
              <a:pPr>
                <a:defRPr/>
              </a:pPr>
              <a:t>10/26/20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A6E5C51-5EE8-D14E-8A65-4792AABF6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662FA2F-C0AE-AB43-9004-1988CF976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9E6644-496C-9F46-837F-8E153E27283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7459483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5894E8C-B30B-344E-BB2B-E6DB8E507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0467-98F4-4B4C-8E43-50048C371520}" type="datetimeFigureOut">
              <a:rPr lang="en-US"/>
              <a:pPr>
                <a:defRPr/>
              </a:pPr>
              <a:t>10/26/20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BE8B8C2-4878-8547-A8BE-BF613E06B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02BCE32-57A0-5C44-9DBE-6E71FA815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8B9083-68FF-C24B-BF78-9959C52321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5430610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49C4E6-CE7B-A64F-8E66-7A3E9BB483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1DD61-D2E8-474C-A979-221E744247D3}" type="datetimeFigureOut">
              <a:rPr lang="en-US"/>
              <a:pPr>
                <a:defRPr/>
              </a:pPr>
              <a:t>10/26/20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C3B213-6242-3545-BAAD-96308E9C7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F17DE6-1794-7843-B820-6A143CC08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11EDF1-8B8E-184C-98FD-A34534D0FA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8770878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8209" y="1828800"/>
            <a:ext cx="6126480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0" y="1828800"/>
            <a:ext cx="3017520" cy="4343400"/>
          </a:xfrm>
        </p:spPr>
        <p:txBody>
          <a:bodyPr anchor="ctr">
            <a:normAutofit/>
          </a:bodyPr>
          <a:lstStyle>
            <a:lvl1pPr marL="0" indent="0">
              <a:spcBef>
                <a:spcPts val="1200"/>
              </a:spcBef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0A9BAF8-6185-4D4B-A001-BD07E9566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7E4E8-0935-7D4A-A96C-D1DBB61621A7}" type="datetimeFigureOut">
              <a:rPr lang="en-US"/>
              <a:pPr>
                <a:defRPr/>
              </a:pPr>
              <a:t>10/26/20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2723B35-8E0A-AB49-8244-83582FD0A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A24098C-D3A6-8F4D-BEE0-94B29EBCC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113C3D-B30B-F542-8383-B7E71EB3E8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4146182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24DC446-DC30-684B-97DE-C4DA8B1E203F}"/>
              </a:ext>
            </a:extLst>
          </p:cNvPr>
          <p:cNvSpPr/>
          <p:nvPr userDrawn="1"/>
        </p:nvSpPr>
        <p:spPr bwMode="white">
          <a:xfrm>
            <a:off x="0" y="0"/>
            <a:ext cx="12192000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73A3D5B-A5F7-664D-BE23-17CAB52EC939}"/>
              </a:ext>
            </a:extLst>
          </p:cNvPr>
          <p:cNvSpPr/>
          <p:nvPr userDrawn="1"/>
        </p:nvSpPr>
        <p:spPr>
          <a:xfrm>
            <a:off x="0" y="1371600"/>
            <a:ext cx="12192000" cy="8255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CC66F74-023A-7547-870E-7A7D9E91579E}"/>
              </a:ext>
            </a:extLst>
          </p:cNvPr>
          <p:cNvSpPr/>
          <p:nvPr userDrawn="1"/>
        </p:nvSpPr>
        <p:spPr>
          <a:xfrm>
            <a:off x="0" y="1443038"/>
            <a:ext cx="12192000" cy="825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9" name="Title Placeholder 1">
            <a:extLst>
              <a:ext uri="{FF2B5EF4-FFF2-40B4-BE49-F238E27FC236}">
                <a16:creationId xmlns:a16="http://schemas.microsoft.com/office/drawing/2014/main" id="{CBC56625-642B-1248-AB9D-47E748325D3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295400" y="255588"/>
            <a:ext cx="9601200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30" name="Text Placeholder 2">
            <a:extLst>
              <a:ext uri="{FF2B5EF4-FFF2-40B4-BE49-F238E27FC236}">
                <a16:creationId xmlns:a16="http://schemas.microsoft.com/office/drawing/2014/main" id="{6478F0B7-629A-5A49-A0B6-344C90E803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295400" y="1828800"/>
            <a:ext cx="96012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CEB07E-D316-5948-90E3-D4A660C4F8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791450" y="6375400"/>
            <a:ext cx="1481138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D666CBA-5ACB-FB4F-98BA-8B145D5A77E1}" type="datetimeFigureOut">
              <a:rPr lang="en-US"/>
              <a:pPr>
                <a:defRPr/>
              </a:pPr>
              <a:t>10/26/20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81B67-1A41-DF47-B5CA-3E2FFCCC15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295400" y="6375400"/>
            <a:ext cx="6243638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7DB1F-F7C4-3A48-85BC-0EACF9CF93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525000" y="6375400"/>
            <a:ext cx="1371600" cy="27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BC3BC755-DDCA-D14F-8E83-079A9A60360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25" r:id="rId2"/>
    <p:sldLayoutId id="2147483733" r:id="rId3"/>
    <p:sldLayoutId id="2147483734" r:id="rId4"/>
    <p:sldLayoutId id="2147483726" r:id="rId5"/>
    <p:sldLayoutId id="2147483727" r:id="rId6"/>
    <p:sldLayoutId id="2147483728" r:id="rId7"/>
    <p:sldLayoutId id="2147483735" r:id="rId8"/>
    <p:sldLayoutId id="2147483729" r:id="rId9"/>
    <p:sldLayoutId id="2147483730" r:id="rId10"/>
    <p:sldLayoutId id="2147483736" r:id="rId11"/>
    <p:sldLayoutId id="2147483731" r:id="rId12"/>
    <p:sldLayoutId id="2147483737" r:id="rId13"/>
  </p:sldLayoutIdLst>
  <p:transition spd="med"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Book Antiqua" pitchFamily="18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Book Antiqua" pitchFamily="18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Book Antiqua" pitchFamily="18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Book Antiqua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Book Antiqua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Book Antiqua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Book Antiqua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Book Antiqua" pitchFamily="18" charset="0"/>
        </a:defRPr>
      </a:lvl9pPr>
    </p:titleStyle>
    <p:bodyStyle>
      <a:lvl1pPr marL="273050" indent="-273050" algn="l" rtl="0" eaLnBrk="0" fontAlgn="base" hangingPunct="0">
        <a:lnSpc>
          <a:spcPct val="90000"/>
        </a:lnSpc>
        <a:spcBef>
          <a:spcPts val="18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563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B95E2F1F-F648-5744-9B4A-39ACA5C75D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8888" y="1428750"/>
            <a:ext cx="5119687" cy="2560638"/>
          </a:xfrm>
        </p:spPr>
        <p:txBody>
          <a:bodyPr/>
          <a:lstStyle/>
          <a:p>
            <a:pPr eaLnBrk="1" hangingPunct="1"/>
            <a:r>
              <a:rPr lang="en-US" altLang="en-US"/>
              <a:t>Local Utility Matching Program</a:t>
            </a:r>
            <a:br>
              <a:rPr lang="en-US" altLang="en-US"/>
            </a:br>
            <a:endParaRPr lang="en-US" altLang="en-US"/>
          </a:p>
        </p:txBody>
      </p:sp>
      <p:sp>
        <p:nvSpPr>
          <p:cNvPr id="8195" name="Subtitle 2">
            <a:extLst>
              <a:ext uri="{FF2B5EF4-FFF2-40B4-BE49-F238E27FC236}">
                <a16:creationId xmlns:a16="http://schemas.microsoft.com/office/drawing/2014/main" id="{198E1390-9C76-A54D-B469-8EFB6A3FF8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1913" y="3471863"/>
            <a:ext cx="5121275" cy="1600200"/>
          </a:xfrm>
        </p:spPr>
        <p:txBody>
          <a:bodyPr/>
          <a:lstStyle/>
          <a:p>
            <a:pPr eaLnBrk="1" hangingPunct="1"/>
            <a:r>
              <a:rPr lang="en-US" altLang="en-US"/>
              <a:t>Alaska’s experience with </a:t>
            </a:r>
            <a:br>
              <a:rPr lang="en-US" altLang="en-US"/>
            </a:br>
            <a:r>
              <a:rPr lang="en-US" altLang="en-US"/>
              <a:t>water and sewer</a:t>
            </a:r>
            <a:br>
              <a:rPr lang="en-US" altLang="en-US"/>
            </a:br>
            <a:r>
              <a:rPr lang="en-US" altLang="en-US"/>
              <a:t>local subsidy </a:t>
            </a: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A16D0AA2-6E10-F840-8888-AC3B30AC614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28" b="8428"/>
          <a:stretch>
            <a:fillRect/>
          </a:stretch>
        </p:blipFill>
        <p:spPr/>
      </p:pic>
      <p:pic>
        <p:nvPicPr>
          <p:cNvPr id="8197" name="Picture 6">
            <a:extLst>
              <a:ext uri="{FF2B5EF4-FFF2-40B4-BE49-F238E27FC236}">
                <a16:creationId xmlns:a16="http://schemas.microsoft.com/office/drawing/2014/main" id="{D4B1FA65-8D43-5840-BBCF-97927F8F599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875" y="4127500"/>
            <a:ext cx="1519238" cy="161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F88D51EC-6B86-9A4A-AA43-C9E021C458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55588"/>
            <a:ext cx="9601200" cy="1036637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7411" name="Text Placeholder 2">
            <a:extLst>
              <a:ext uri="{FF2B5EF4-FFF2-40B4-BE49-F238E27FC236}">
                <a16:creationId xmlns:a16="http://schemas.microsoft.com/office/drawing/2014/main" id="{B3174CBF-DE85-6845-9841-93D321C9E5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5332413"/>
            <a:ext cx="4419600" cy="839787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7412" name="Text Placeholder 3">
            <a:extLst>
              <a:ext uri="{FF2B5EF4-FFF2-40B4-BE49-F238E27FC236}">
                <a16:creationId xmlns:a16="http://schemas.microsoft.com/office/drawing/2014/main" id="{EEB56AB8-E158-7F4A-A20B-8BF3CC13B063}"/>
              </a:ext>
            </a:extLst>
          </p:cNvPr>
          <p:cNvSpPr>
            <a:spLocks noGrp="1"/>
          </p:cNvSpPr>
          <p:nvPr>
            <p:ph type="body" sz="half" idx="14"/>
          </p:nvPr>
        </p:nvSpPr>
        <p:spPr>
          <a:xfrm>
            <a:off x="6413500" y="5332413"/>
            <a:ext cx="4419600" cy="839787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17413" name="Picture Placeholder 4">
            <a:extLst>
              <a:ext uri="{FF2B5EF4-FFF2-40B4-BE49-F238E27FC236}">
                <a16:creationId xmlns:a16="http://schemas.microsoft.com/office/drawing/2014/main" id="{3993D0BA-1091-8946-9678-C10E67E04536}"/>
              </a:ext>
            </a:extLst>
          </p:cNvPr>
          <p:cNvSpPr>
            <a:spLocks noGrp="1" noTextEdit="1"/>
          </p:cNvSpPr>
          <p:nvPr>
            <p:ph type="pic" idx="1"/>
          </p:nvPr>
        </p:nvSpPr>
        <p:spPr>
          <a:xfrm>
            <a:off x="1295400" y="1828800"/>
            <a:ext cx="4572000" cy="3429000"/>
          </a:xfrm>
        </p:spPr>
      </p:sp>
      <p:sp>
        <p:nvSpPr>
          <p:cNvPr id="17414" name="Picture Placeholder 5">
            <a:extLst>
              <a:ext uri="{FF2B5EF4-FFF2-40B4-BE49-F238E27FC236}">
                <a16:creationId xmlns:a16="http://schemas.microsoft.com/office/drawing/2014/main" id="{604BCEC2-E4A1-024F-ADBC-643783348157}"/>
              </a:ext>
            </a:extLst>
          </p:cNvPr>
          <p:cNvSpPr>
            <a:spLocks noGrp="1" noTextEdit="1"/>
          </p:cNvSpPr>
          <p:nvPr>
            <p:ph type="pic" idx="13"/>
          </p:nvPr>
        </p:nvSpPr>
        <p:spPr>
          <a:xfrm>
            <a:off x="6324600" y="1828800"/>
            <a:ext cx="4572000" cy="3429000"/>
          </a:xfrm>
        </p:spPr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F4D47A5C-3497-8349-95D4-336A8BD18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LUMP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DD448FA2-B70C-224C-BC88-B68C187473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Pilot project that ran from November of 1992-October 1994, and was a performance based subsidy offered to 11 communities in the Northwest Arctic Borough through Alaska DEC.</a:t>
            </a:r>
          </a:p>
          <a:p>
            <a:pPr eaLnBrk="1" hangingPunct="1"/>
            <a:r>
              <a:rPr lang="en-US" altLang="en-US"/>
              <a:t>$480,000 program funding through State  capital appropriation.</a:t>
            </a:r>
          </a:p>
          <a:p>
            <a:pPr eaLnBrk="1" hangingPunct="1"/>
            <a:r>
              <a:rPr lang="en-US" altLang="en-US"/>
              <a:t>Max of $10k/village/quarter</a:t>
            </a:r>
          </a:p>
          <a:p>
            <a:pPr eaLnBrk="1" hangingPunct="1"/>
            <a:r>
              <a:rPr lang="en-US" altLang="en-US"/>
              <a:t>Dollar for dollar match against local collected residential user fees.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6061FC75-9BCE-ED4F-A074-DD92D2E27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Purpose of LUMP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30F6127F-7475-4549-9C10-0BF9AD3EE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Encourage collection of user fees</a:t>
            </a:r>
          </a:p>
          <a:p>
            <a:pPr eaLnBrk="1" hangingPunct="1"/>
            <a:r>
              <a:rPr lang="en-US" altLang="en-US"/>
              <a:t>Promote hiring of qualified operators and reduce turnover</a:t>
            </a:r>
          </a:p>
          <a:p>
            <a:pPr eaLnBrk="1" hangingPunct="1"/>
            <a:r>
              <a:rPr lang="en-US" altLang="en-US"/>
              <a:t>Facilitate preventative maintenance</a:t>
            </a:r>
          </a:p>
          <a:p>
            <a:pPr eaLnBrk="1" hangingPunct="1"/>
            <a:r>
              <a:rPr lang="en-US" altLang="en-US"/>
              <a:t>Reduce regulatory violations</a:t>
            </a:r>
          </a:p>
          <a:p>
            <a:pPr eaLnBrk="1" hangingPunct="1"/>
            <a:r>
              <a:rPr lang="en-US" altLang="en-US"/>
              <a:t>Reduce costs for emergency repairs/replacements of existing W/S systems 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7ADB1A4D-0C48-FA43-B795-A53A70B57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Results of Lump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A1C742DC-72E6-7945-909C-C3C5AA212E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Over half of the participating communities showed substantial improvement in collection of fees.</a:t>
            </a:r>
          </a:p>
          <a:p>
            <a:pPr eaLnBrk="1" hangingPunct="1"/>
            <a:r>
              <a:rPr lang="en-US" altLang="en-US"/>
              <a:t>Turnover in trained operators went from 115% to less than 30%.</a:t>
            </a:r>
          </a:p>
          <a:p>
            <a:pPr eaLnBrk="1" hangingPunct="1"/>
            <a:r>
              <a:rPr lang="en-US" altLang="en-US"/>
              <a:t>There was 100% regulatory compliance</a:t>
            </a:r>
          </a:p>
          <a:p>
            <a:pPr eaLnBrk="1" hangingPunct="1"/>
            <a:r>
              <a:rPr lang="en-US" altLang="en-US"/>
              <a:t>All communities produced a critical parts list and maintained critical parts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A643394F-2897-1445-B8E7-79AC5E146B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However, LUMP had shortcomings 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F7AE5DF7-097B-2241-A4D1-840315D927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Too short of time of performance to see how well it would work at sustaining benefits</a:t>
            </a:r>
          </a:p>
          <a:p>
            <a:pPr eaLnBrk="1" hangingPunct="1"/>
            <a:r>
              <a:rPr lang="en-US" altLang="en-US"/>
              <a:t>Administrative costs were high in part because it took a considerable time to get communities to join into the program</a:t>
            </a:r>
          </a:p>
          <a:p>
            <a:pPr eaLnBrk="1" hangingPunct="1"/>
            <a:r>
              <a:rPr lang="en-US" altLang="en-US"/>
              <a:t>No plan for keeping the benefits in place once incentives went away</a:t>
            </a: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A0DA1D40-79FE-C84C-AD0F-075DD4AB6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LUMP-Lessons Learned 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A176086C-1E7F-5943-92C8-B48B77197E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Subsidies that are performance based dramatically improve performance.</a:t>
            </a:r>
          </a:p>
          <a:p>
            <a:pPr eaLnBrk="1" hangingPunct="1"/>
            <a:r>
              <a:rPr lang="en-US" altLang="en-US"/>
              <a:t>LUMP required and resulted in improved recordkeeping and performance measurements.</a:t>
            </a:r>
          </a:p>
          <a:p>
            <a:pPr eaLnBrk="1" hangingPunct="1"/>
            <a:r>
              <a:rPr lang="en-US" altLang="en-US"/>
              <a:t>Performance based subsidies can extend the life of systems and reduce costly emergencies.</a:t>
            </a:r>
          </a:p>
          <a:p>
            <a:pPr eaLnBrk="1" hangingPunct="1"/>
            <a:r>
              <a:rPr lang="en-US" altLang="en-US"/>
              <a:t>LUMP brought O&amp;M to the attention of the agencies and organizations that formerly were most interested in construction funding.</a:t>
            </a: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17E8A98B-958A-EB4B-A727-4E9A2A1E0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Principles Needed in Any Future LUMP 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67E014D6-8B80-8E4F-8DB1-35DBD1A05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LUMP is a privilege not a guarantee.</a:t>
            </a:r>
          </a:p>
          <a:p>
            <a:pPr eaLnBrk="1" hangingPunct="1"/>
            <a:r>
              <a:rPr lang="en-US" altLang="en-US"/>
              <a:t>Performance must be measureable.</a:t>
            </a:r>
          </a:p>
          <a:p>
            <a:pPr eaLnBrk="1" hangingPunct="1"/>
            <a:r>
              <a:rPr lang="en-US" altLang="en-US"/>
              <a:t>Subsidies must include improved training of operator and system management.</a:t>
            </a:r>
          </a:p>
          <a:p>
            <a:pPr eaLnBrk="1" hangingPunct="1"/>
            <a:r>
              <a:rPr lang="en-US" altLang="en-US"/>
              <a:t>Operator advancement and system performance that extends the life of the investment must be rewarded (bonuses?).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5D6F1E21-A9F1-3545-8C93-98EC38EF60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9675" y="1206500"/>
            <a:ext cx="6400800" cy="2560638"/>
          </a:xfrm>
        </p:spPr>
        <p:txBody>
          <a:bodyPr/>
          <a:lstStyle/>
          <a:p>
            <a:pPr eaLnBrk="1" hangingPunct="1"/>
            <a:r>
              <a:rPr lang="en-US" altLang="en-US"/>
              <a:t>Questions?</a:t>
            </a:r>
          </a:p>
        </p:txBody>
      </p:sp>
      <p:pic>
        <p:nvPicPr>
          <p:cNvPr id="15363" name="Picture 3">
            <a:extLst>
              <a:ext uri="{FF2B5EF4-FFF2-40B4-BE49-F238E27FC236}">
                <a16:creationId xmlns:a16="http://schemas.microsoft.com/office/drawing/2014/main" id="{31EDD913-2A74-8149-B888-D8656ECB126C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7163" y="2138363"/>
            <a:ext cx="4187825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35AC98D9-D85F-D54D-9355-D8F642414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914650"/>
            <a:ext cx="8047038" cy="1557338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16387" name="Text Placeholder 2">
            <a:extLst>
              <a:ext uri="{FF2B5EF4-FFF2-40B4-BE49-F238E27FC236}">
                <a16:creationId xmlns:a16="http://schemas.microsoft.com/office/drawing/2014/main" id="{5631B647-239B-6348-B762-57159F53B7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4589463"/>
            <a:ext cx="8047038" cy="1011237"/>
          </a:xfrm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Sales Direction 16X9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lesDirection_16x9.potx" id="{FE35DD5A-B687-4161-B4D9-35484B75A379}" vid="{5DB76398-B2EF-4269-B3B2-C0E4C29F3554}"/>
    </a:ext>
  </a:extLst>
</a:theme>
</file>

<file path=ppt/theme/theme2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SalesDirection">
      <a:dk1>
        <a:srgbClr val="595959"/>
      </a:dk1>
      <a:lt1>
        <a:sysClr val="window" lastClr="FFFFFF"/>
      </a:lt1>
      <a:dk2>
        <a:srgbClr val="000000"/>
      </a:dk2>
      <a:lt2>
        <a:srgbClr val="F2F2F2"/>
      </a:lt2>
      <a:accent1>
        <a:srgbClr val="1EB8C1"/>
      </a:accent1>
      <a:accent2>
        <a:srgbClr val="EF7920"/>
      </a:accent2>
      <a:accent3>
        <a:srgbClr val="EFC119"/>
      </a:accent3>
      <a:accent4>
        <a:srgbClr val="969890"/>
      </a:accent4>
      <a:accent5>
        <a:srgbClr val="50B4F2"/>
      </a:accent5>
      <a:accent6>
        <a:srgbClr val="C05A3A"/>
      </a:accent6>
      <a:hlink>
        <a:srgbClr val="EFC119"/>
      </a:hlink>
      <a:folHlink>
        <a:srgbClr val="969890"/>
      </a:folHlink>
    </a:clrScheme>
    <a:fontScheme name="Book Antiqua">
      <a:majorFont>
        <a:latin typeface="Book Antiqua"/>
        <a:ea typeface=""/>
        <a:cs typeface=""/>
      </a:majorFont>
      <a:minorFont>
        <a:latin typeface="Book Antiqu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567D146-4D1C-466E-9A63-FAD8863F0C0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316</Words>
  <Application>Microsoft Macintosh PowerPoint</Application>
  <PresentationFormat>Widescreen</PresentationFormat>
  <Paragraphs>34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Book Antiqua</vt:lpstr>
      <vt:lpstr>Arial</vt:lpstr>
      <vt:lpstr>Sales Direction 16X9</vt:lpstr>
      <vt:lpstr>Local Utility Matching Program </vt:lpstr>
      <vt:lpstr>LUMP</vt:lpstr>
      <vt:lpstr>Purpose of LUMP</vt:lpstr>
      <vt:lpstr>Results of Lump</vt:lpstr>
      <vt:lpstr>However, LUMP had shortcomings </vt:lpstr>
      <vt:lpstr>LUMP-Lessons Learned </vt:lpstr>
      <vt:lpstr>Principles Needed in Any Future LUMP </vt:lpstr>
      <vt:lpstr>Questions?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modified xsi:type="dcterms:W3CDTF">2020-10-26T19:46:43Z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TC034313749991</vt:lpwstr>
  </property>
</Properties>
</file>