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drawings/drawing2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rawings/drawing3.xml" ContentType="application/vnd.openxmlformats-officedocument.drawingml.chartshapes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handoutMasterIdLst>
    <p:handoutMasterId r:id="rId18"/>
  </p:handoutMasterIdLst>
  <p:sldIdLst>
    <p:sldId id="256" r:id="rId3"/>
    <p:sldId id="257" r:id="rId4"/>
    <p:sldId id="258" r:id="rId5"/>
    <p:sldId id="275" r:id="rId6"/>
    <p:sldId id="282" r:id="rId7"/>
    <p:sldId id="283" r:id="rId8"/>
    <p:sldId id="288" r:id="rId9"/>
    <p:sldId id="266" r:id="rId10"/>
    <p:sldId id="290" r:id="rId11"/>
    <p:sldId id="291" r:id="rId12"/>
    <p:sldId id="292" r:id="rId13"/>
    <p:sldId id="293" r:id="rId14"/>
    <p:sldId id="294" r:id="rId15"/>
    <p:sldId id="295" r:id="rId16"/>
    <p:sldId id="273" r:id="rId17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21" autoAdjust="0"/>
    <p:restoredTop sz="94660"/>
  </p:normalViewPr>
  <p:slideViewPr>
    <p:cSldViewPr>
      <p:cViewPr varScale="1">
        <p:scale>
          <a:sx n="103" d="100"/>
          <a:sy n="103" d="100"/>
        </p:scale>
        <p:origin x="-2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Documents%20and%20Settings\lltelfer\My%20Documents\Needs%20v%20$%202013%20All%20sources%201-11-1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Documents%20and%20Settings\lltelfer\My%20Documents\Funding%20chart%20all%20sources%20Approps%2012-18-11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Documents%20and%20Settings\lltelfer\My%20Documents\Needs%20v%20$%202013%20All%20sources%201-11-12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3.xml"/><Relationship Id="rId1" Type="http://schemas.openxmlformats.org/officeDocument/2006/relationships/oleObject" Target="file:///C:\Documents%20and%20Settings\lltelfer\My%20Documents\user%20fee%20survey%20chart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3"/>
  <c:chart>
    <c:plotArea>
      <c:layout/>
      <c:pieChart>
        <c:varyColors val="1"/>
        <c:ser>
          <c:idx val="0"/>
          <c:order val="0"/>
          <c:explosion val="6"/>
          <c:dPt>
            <c:idx val="0"/>
            <c:explosion val="0"/>
            <c:spPr>
              <a:solidFill>
                <a:schemeClr val="accent5">
                  <a:lumMod val="60000"/>
                  <a:lumOff val="40000"/>
                </a:schemeClr>
              </a:solidFill>
            </c:spPr>
          </c:dPt>
          <c:dPt>
            <c:idx val="1"/>
            <c:explosion val="2"/>
            <c:spPr>
              <a:solidFill>
                <a:schemeClr val="tx2">
                  <a:lumMod val="40000"/>
                  <a:lumOff val="60000"/>
                </a:schemeClr>
              </a:solidFill>
            </c:spPr>
          </c:dPt>
          <c:dPt>
            <c:idx val="2"/>
            <c:explosion val="20"/>
            <c:spPr>
              <a:solidFill>
                <a:schemeClr val="accent4">
                  <a:lumMod val="20000"/>
                  <a:lumOff val="80000"/>
                </a:schemeClr>
              </a:solidFill>
            </c:spPr>
          </c:dPt>
          <c:val>
            <c:numRef>
              <c:f>Sheet1!$J$3:$J$5</c:f>
              <c:numCache>
                <c:formatCode>"$"#,##0</c:formatCode>
                <c:ptCount val="3"/>
                <c:pt idx="0">
                  <c:v>410015442</c:v>
                </c:pt>
                <c:pt idx="1">
                  <c:v>292682161</c:v>
                </c:pt>
                <c:pt idx="2">
                  <c:v>199527908</c:v>
                </c:pt>
              </c:numCache>
            </c:numRef>
          </c:val>
        </c:ser>
        <c:firstSliceAng val="0"/>
      </c:pieChart>
    </c:plotArea>
    <c:plotVisOnly val="1"/>
    <c:dispBlanksAs val="zero"/>
  </c:chart>
  <c:spPr>
    <a:ln>
      <a:noFill/>
    </a:ln>
  </c:spPr>
  <c:externalData r:id="rId1"/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autoTitleDeleted val="1"/>
    <c:plotArea>
      <c:layout/>
      <c:barChart>
        <c:barDir val="col"/>
        <c:grouping val="stacked"/>
        <c:ser>
          <c:idx val="0"/>
          <c:order val="0"/>
          <c:tx>
            <c:strRef>
              <c:f>Sheet2!$C$25</c:f>
              <c:strCache>
                <c:ptCount val="1"/>
                <c:pt idx="0">
                  <c:v>State</c:v>
                </c:pt>
              </c:strCache>
            </c:strRef>
          </c:tx>
          <c:spPr>
            <a:solidFill>
              <a:schemeClr val="tx2"/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Sheet2!$C$26:$C$35</c:f>
              <c:numCache>
                <c:formatCode>"$"#,##0</c:formatCode>
                <c:ptCount val="10"/>
                <c:pt idx="0">
                  <c:v>24333309</c:v>
                </c:pt>
                <c:pt idx="1">
                  <c:v>23666643</c:v>
                </c:pt>
                <c:pt idx="2">
                  <c:v>23666643</c:v>
                </c:pt>
                <c:pt idx="3">
                  <c:v>19999980</c:v>
                </c:pt>
                <c:pt idx="4">
                  <c:v>19999980</c:v>
                </c:pt>
                <c:pt idx="5">
                  <c:v>15374984.625</c:v>
                </c:pt>
                <c:pt idx="6">
                  <c:v>13388986.611</c:v>
                </c:pt>
                <c:pt idx="7">
                  <c:v>10166656.5</c:v>
                </c:pt>
                <c:pt idx="8">
                  <c:v>9166657.5</c:v>
                </c:pt>
                <c:pt idx="9">
                  <c:v>8874999</c:v>
                </c:pt>
              </c:numCache>
            </c:numRef>
          </c:val>
        </c:ser>
        <c:ser>
          <c:idx val="1"/>
          <c:order val="1"/>
          <c:tx>
            <c:strRef>
              <c:f>Sheet2!$D$25</c:f>
              <c:strCache>
                <c:ptCount val="1"/>
                <c:pt idx="0">
                  <c:v>EPA/VSW</c:v>
                </c:pt>
              </c:strCache>
            </c:strRef>
          </c:tx>
          <c:spPr>
            <a:solidFill>
              <a:schemeClr val="accent1"/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Sheet2!$D$26:$D$35</c:f>
              <c:numCache>
                <c:formatCode>"$"#,##0</c:formatCode>
                <c:ptCount val="10"/>
                <c:pt idx="0">
                  <c:v>43000000</c:v>
                </c:pt>
                <c:pt idx="1">
                  <c:v>43000000</c:v>
                </c:pt>
                <c:pt idx="2">
                  <c:v>45000000</c:v>
                </c:pt>
                <c:pt idx="3">
                  <c:v>35000000</c:v>
                </c:pt>
                <c:pt idx="4">
                  <c:v>35000000</c:v>
                </c:pt>
                <c:pt idx="5">
                  <c:v>24610000</c:v>
                </c:pt>
                <c:pt idx="6">
                  <c:v>18500000</c:v>
                </c:pt>
                <c:pt idx="7">
                  <c:v>13000000</c:v>
                </c:pt>
                <c:pt idx="8">
                  <c:v>10000000</c:v>
                </c:pt>
                <c:pt idx="9">
                  <c:v>10000000</c:v>
                </c:pt>
              </c:numCache>
            </c:numRef>
          </c:val>
        </c:ser>
        <c:ser>
          <c:idx val="2"/>
          <c:order val="2"/>
          <c:tx>
            <c:strRef>
              <c:f>Sheet2!$E$25</c:f>
              <c:strCache>
                <c:ptCount val="1"/>
                <c:pt idx="0">
                  <c:v>USDA-RD</c:v>
                </c:pt>
              </c:strCache>
            </c:strRef>
          </c:tx>
          <c:spPr>
            <a:solidFill>
              <a:schemeClr val="tx2">
                <a:lumMod val="40000"/>
                <a:lumOff val="6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Sheet2!$E$26:$E$35</c:f>
              <c:numCache>
                <c:formatCode>"$"#,##0</c:formatCode>
                <c:ptCount val="10"/>
                <c:pt idx="0">
                  <c:v>30000000</c:v>
                </c:pt>
                <c:pt idx="1">
                  <c:v>28000000</c:v>
                </c:pt>
                <c:pt idx="2">
                  <c:v>26000000</c:v>
                </c:pt>
                <c:pt idx="3">
                  <c:v>25000000</c:v>
                </c:pt>
                <c:pt idx="4">
                  <c:v>25000000</c:v>
                </c:pt>
                <c:pt idx="5">
                  <c:v>21515000</c:v>
                </c:pt>
                <c:pt idx="6">
                  <c:v>21667000</c:v>
                </c:pt>
                <c:pt idx="7">
                  <c:v>17500000</c:v>
                </c:pt>
                <c:pt idx="8">
                  <c:v>17500000</c:v>
                </c:pt>
                <c:pt idx="9">
                  <c:v>16625000</c:v>
                </c:pt>
              </c:numCache>
            </c:numRef>
          </c:val>
        </c:ser>
        <c:ser>
          <c:idx val="3"/>
          <c:order val="3"/>
          <c:tx>
            <c:strRef>
              <c:f>Sheet2!$F$25</c:f>
              <c:strCache>
                <c:ptCount val="1"/>
                <c:pt idx="0">
                  <c:v>IHS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Sheet2!$F$26:$F$35</c:f>
              <c:numCache>
                <c:formatCode>"$"#,##0</c:formatCode>
                <c:ptCount val="10"/>
                <c:pt idx="0">
                  <c:v>17867900</c:v>
                </c:pt>
                <c:pt idx="1">
                  <c:v>16218000</c:v>
                </c:pt>
                <c:pt idx="2">
                  <c:v>15180000</c:v>
                </c:pt>
                <c:pt idx="3">
                  <c:v>15421000</c:v>
                </c:pt>
                <c:pt idx="4">
                  <c:v>16543204</c:v>
                </c:pt>
                <c:pt idx="5">
                  <c:v>16726000</c:v>
                </c:pt>
                <c:pt idx="6">
                  <c:v>16036990</c:v>
                </c:pt>
                <c:pt idx="7">
                  <c:v>16667000</c:v>
                </c:pt>
                <c:pt idx="8">
                  <c:v>16135000</c:v>
                </c:pt>
                <c:pt idx="9">
                  <c:v>16135000</c:v>
                </c:pt>
              </c:numCache>
            </c:numRef>
          </c:val>
        </c:ser>
        <c:ser>
          <c:idx val="4"/>
          <c:order val="4"/>
          <c:tx>
            <c:strRef>
              <c:f>Sheet2!$G$25</c:f>
              <c:strCache>
                <c:ptCount val="1"/>
                <c:pt idx="0">
                  <c:v>EPA Tribal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Sheet2!$G$26:$G$35</c:f>
              <c:numCache>
                <c:formatCode>"$"#,##0</c:formatCode>
                <c:ptCount val="10"/>
                <c:pt idx="0">
                  <c:v>11943200</c:v>
                </c:pt>
                <c:pt idx="1">
                  <c:v>9466700</c:v>
                </c:pt>
                <c:pt idx="2">
                  <c:v>8207000</c:v>
                </c:pt>
                <c:pt idx="3">
                  <c:v>7436100</c:v>
                </c:pt>
                <c:pt idx="4">
                  <c:v>9055500</c:v>
                </c:pt>
                <c:pt idx="5">
                  <c:v>7020900</c:v>
                </c:pt>
                <c:pt idx="6">
                  <c:v>6888052</c:v>
                </c:pt>
                <c:pt idx="7">
                  <c:v>21440083</c:v>
                </c:pt>
                <c:pt idx="8">
                  <c:v>13492883</c:v>
                </c:pt>
                <c:pt idx="9">
                  <c:v>13492883</c:v>
                </c:pt>
              </c:numCache>
            </c:numRef>
          </c:val>
        </c:ser>
        <c:ser>
          <c:idx val="5"/>
          <c:order val="5"/>
          <c:tx>
            <c:strRef>
              <c:f>Sheet2!$H$25</c:f>
              <c:strCache>
                <c:ptCount val="1"/>
                <c:pt idx="0">
                  <c:v>ARRA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 w="28575">
              <a:noFill/>
            </a:ln>
          </c:spPr>
          <c:cat>
            <c:strRef>
              <c:f>Sheet2!$B$26:$B$35</c:f>
              <c:strCache>
                <c:ptCount val="10"/>
                <c:pt idx="0">
                  <c:v>04</c:v>
                </c:pt>
                <c:pt idx="1">
                  <c:v>05</c:v>
                </c:pt>
                <c:pt idx="2">
                  <c:v>06</c:v>
                </c:pt>
                <c:pt idx="3">
                  <c:v>07</c:v>
                </c:pt>
                <c:pt idx="4">
                  <c:v>08</c:v>
                </c:pt>
                <c:pt idx="5">
                  <c:v>09</c:v>
                </c:pt>
                <c:pt idx="6">
                  <c:v>10</c:v>
                </c:pt>
                <c:pt idx="7">
                  <c:v>11</c:v>
                </c:pt>
                <c:pt idx="8">
                  <c:v>12</c:v>
                </c:pt>
                <c:pt idx="9">
                  <c:v>13*</c:v>
                </c:pt>
              </c:strCache>
            </c:strRef>
          </c:cat>
          <c:val>
            <c:numRef>
              <c:f>Sheet2!$H$26:$H$35</c:f>
              <c:numCache>
                <c:formatCode>General</c:formatCode>
                <c:ptCount val="10"/>
                <c:pt idx="6" formatCode="&quot;$&quot;#,##0">
                  <c:v>42236750</c:v>
                </c:pt>
              </c:numCache>
            </c:numRef>
          </c:val>
        </c:ser>
        <c:gapWidth val="7"/>
        <c:overlap val="100"/>
        <c:axId val="103121664"/>
        <c:axId val="103124352"/>
      </c:barChart>
      <c:catAx>
        <c:axId val="10312166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103124352"/>
        <c:crosses val="autoZero"/>
        <c:auto val="1"/>
        <c:lblAlgn val="ctr"/>
        <c:lblOffset val="100"/>
      </c:catAx>
      <c:valAx>
        <c:axId val="103124352"/>
        <c:scaling>
          <c:orientation val="minMax"/>
          <c:max val="130000000"/>
          <c:min val="0"/>
        </c:scaling>
        <c:axPos val="l"/>
        <c:majorGridlines/>
        <c:numFmt formatCode="&quot;$&quot;#,##0" sourceLinked="1"/>
        <c:majorTickMark val="none"/>
        <c:tickLblPos val="nextTo"/>
        <c:spPr>
          <a:ln w="9525">
            <a:noFill/>
          </a:ln>
        </c:spPr>
        <c:crossAx val="103121664"/>
        <c:crosses val="autoZero"/>
        <c:crossBetween val="between"/>
      </c:valAx>
    </c:plotArea>
    <c:legend>
      <c:legendPos val="b"/>
      <c:layout/>
    </c:legend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chart>
    <c:plotArea>
      <c:layout/>
      <c:lineChart>
        <c:grouping val="standard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Sheet1!$B$2:$B$9</c:f>
              <c:numCache>
                <c:formatCode>"$"#,##0</c:formatCode>
                <c:ptCount val="8"/>
                <c:pt idx="0">
                  <c:v>433613389</c:v>
                </c:pt>
                <c:pt idx="1">
                  <c:v>442405704</c:v>
                </c:pt>
                <c:pt idx="2">
                  <c:v>571711836</c:v>
                </c:pt>
                <c:pt idx="3">
                  <c:v>592290731</c:v>
                </c:pt>
                <c:pt idx="4">
                  <c:v>566956915</c:v>
                </c:pt>
                <c:pt idx="5">
                  <c:v>726040571</c:v>
                </c:pt>
                <c:pt idx="6">
                  <c:v>735821298</c:v>
                </c:pt>
                <c:pt idx="7">
                  <c:v>702697603</c:v>
                </c:pt>
              </c:numCache>
            </c:numRef>
          </c:val>
        </c:ser>
        <c:ser>
          <c:idx val="1"/>
          <c:order val="1"/>
          <c:spPr>
            <a:ln>
              <a:solidFill>
                <a:srgbClr val="C00000"/>
              </a:solidFill>
            </a:ln>
          </c:spPr>
          <c:marker>
            <c:symbol val="none"/>
          </c:marker>
          <c:cat>
            <c:numRef>
              <c:f>Sheet1!$A$2:$A$9</c:f>
              <c:numCache>
                <c:formatCode>General</c:formatCode>
                <c:ptCount val="8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</c:numCache>
            </c:numRef>
          </c:cat>
          <c:val>
            <c:numRef>
              <c:f>Sheet1!$C$2:$C$9</c:f>
              <c:numCache>
                <c:formatCode>"$"#,##0</c:formatCode>
                <c:ptCount val="8"/>
                <c:pt idx="0">
                  <c:v>118053643</c:v>
                </c:pt>
                <c:pt idx="1">
                  <c:v>102857080</c:v>
                </c:pt>
                <c:pt idx="2">
                  <c:v>105598684</c:v>
                </c:pt>
                <c:pt idx="3">
                  <c:v>85246884.624999836</c:v>
                </c:pt>
                <c:pt idx="4">
                  <c:v>118717778.611</c:v>
                </c:pt>
                <c:pt idx="5">
                  <c:v>78773739.5</c:v>
                </c:pt>
                <c:pt idx="6">
                  <c:v>66294540.5</c:v>
                </c:pt>
                <c:pt idx="7">
                  <c:v>65127882</c:v>
                </c:pt>
              </c:numCache>
            </c:numRef>
          </c:val>
        </c:ser>
        <c:marker val="1"/>
        <c:axId val="103473152"/>
        <c:axId val="103474688"/>
      </c:lineChart>
      <c:catAx>
        <c:axId val="103473152"/>
        <c:scaling>
          <c:orientation val="minMax"/>
        </c:scaling>
        <c:axPos val="b"/>
        <c:numFmt formatCode="General" sourceLinked="1"/>
        <c:tickLblPos val="nextTo"/>
        <c:crossAx val="103474688"/>
        <c:crosses val="autoZero"/>
        <c:auto val="1"/>
        <c:lblAlgn val="ctr"/>
        <c:lblOffset val="100"/>
      </c:catAx>
      <c:valAx>
        <c:axId val="103474688"/>
        <c:scaling>
          <c:orientation val="minMax"/>
        </c:scaling>
        <c:axPos val="l"/>
        <c:majorGridlines/>
        <c:numFmt formatCode="&quot;$&quot;#,##0" sourceLinked="1"/>
        <c:tickLblPos val="nextTo"/>
        <c:crossAx val="103473152"/>
        <c:crosses val="autoZero"/>
        <c:crossBetween val="between"/>
      </c:valAx>
      <c:spPr>
        <a:solidFill>
          <a:schemeClr val="accent1">
            <a:lumMod val="40000"/>
            <a:lumOff val="60000"/>
          </a:schemeClr>
        </a:solidFill>
      </c:spPr>
    </c:plotArea>
    <c:plotVisOnly val="1"/>
    <c:dispBlanksAs val="gap"/>
  </c:chart>
  <c:spPr>
    <a:ln>
      <a:noFill/>
    </a:ln>
  </c:sp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title>
      <c:tx>
        <c:rich>
          <a:bodyPr/>
          <a:lstStyle/>
          <a:p>
            <a:pPr>
              <a:defRPr/>
            </a:pPr>
            <a:r>
              <a:rPr lang="en-US"/>
              <a:t>Water</a:t>
            </a:r>
            <a:r>
              <a:rPr lang="en-US" baseline="0"/>
              <a:t> and Sewer User Fees as a Percentage of Median Houshold Income</a:t>
            </a:r>
            <a:endParaRPr lang="en-US"/>
          </a:p>
        </c:rich>
      </c:tx>
      <c:layout/>
    </c:title>
    <c:plotArea>
      <c:layout>
        <c:manualLayout>
          <c:layoutTarget val="inner"/>
          <c:xMode val="edge"/>
          <c:yMode val="edge"/>
          <c:x val="7.5513588145232013E-2"/>
          <c:y val="0.13470561447957807"/>
          <c:w val="0.92448641185476699"/>
          <c:h val="0.76774799837717678"/>
        </c:manualLayout>
      </c:layout>
      <c:barChart>
        <c:barDir val="col"/>
        <c:grouping val="stacked"/>
        <c:ser>
          <c:idx val="0"/>
          <c:order val="0"/>
          <c:cat>
            <c:strRef>
              <c:f>Sheet1!$A$8:$A$18</c:f>
              <c:strCache>
                <c:ptCount val="11"/>
                <c:pt idx="0">
                  <c:v>Lower Kalskag</c:v>
                </c:pt>
                <c:pt idx="1">
                  <c:v>Deering</c:v>
                </c:pt>
                <c:pt idx="2">
                  <c:v>Selawik</c:v>
                </c:pt>
                <c:pt idx="3">
                  <c:v>Brevig Mission</c:v>
                </c:pt>
                <c:pt idx="4">
                  <c:v>Nulato</c:v>
                </c:pt>
                <c:pt idx="5">
                  <c:v>Grayling</c:v>
                </c:pt>
                <c:pt idx="6">
                  <c:v>Goodnews Bay</c:v>
                </c:pt>
                <c:pt idx="7">
                  <c:v>Juneau</c:v>
                </c:pt>
                <c:pt idx="8">
                  <c:v>Anchorage</c:v>
                </c:pt>
                <c:pt idx="9">
                  <c:v>Sitka</c:v>
                </c:pt>
                <c:pt idx="10">
                  <c:v>Palmer</c:v>
                </c:pt>
              </c:strCache>
            </c:strRef>
          </c:cat>
          <c:val>
            <c:numRef>
              <c:f>Sheet1!$B$8:$B$18</c:f>
              <c:numCache>
                <c:formatCode>0.000</c:formatCode>
                <c:ptCount val="11"/>
                <c:pt idx="0">
                  <c:v>7.4926829268292694E-2</c:v>
                </c:pt>
                <c:pt idx="1">
                  <c:v>5.5800558005580057E-2</c:v>
                </c:pt>
                <c:pt idx="2">
                  <c:v>6.0878048780487685E-2</c:v>
                </c:pt>
                <c:pt idx="3">
                  <c:v>6.5828571428571472E-2</c:v>
                </c:pt>
                <c:pt idx="4">
                  <c:v>5.2560324918372377E-2</c:v>
                </c:pt>
                <c:pt idx="5">
                  <c:v>5.4857142857142924E-2</c:v>
                </c:pt>
                <c:pt idx="6">
                  <c:v>6.2769230769230813E-2</c:v>
                </c:pt>
                <c:pt idx="7">
                  <c:v>1.5281942160750557E-2</c:v>
                </c:pt>
                <c:pt idx="8">
                  <c:v>1.4971375076513185E-2</c:v>
                </c:pt>
                <c:pt idx="9">
                  <c:v>1.0635633224793358E-2</c:v>
                </c:pt>
                <c:pt idx="10">
                  <c:v>1.1902306291281767E-2</c:v>
                </c:pt>
              </c:numCache>
            </c:numRef>
          </c:val>
        </c:ser>
        <c:gapWidth val="75"/>
        <c:overlap val="100"/>
        <c:axId val="107371904"/>
        <c:axId val="107408384"/>
      </c:barChart>
      <c:catAx>
        <c:axId val="107371904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050" b="1"/>
            </a:pPr>
            <a:endParaRPr lang="en-US"/>
          </a:p>
        </c:txPr>
        <c:crossAx val="107408384"/>
        <c:crosses val="autoZero"/>
        <c:auto val="1"/>
        <c:lblAlgn val="ctr"/>
        <c:lblOffset val="100"/>
      </c:catAx>
      <c:valAx>
        <c:axId val="107408384"/>
        <c:scaling>
          <c:orientation val="minMax"/>
        </c:scaling>
        <c:axPos val="l"/>
        <c:majorGridlines/>
        <c:numFmt formatCode="0%" sourceLinked="0"/>
        <c:majorTickMark val="none"/>
        <c:tickLblPos val="nextTo"/>
        <c:spPr>
          <a:ln w="9525">
            <a:noFill/>
          </a:ln>
        </c:spPr>
        <c:crossAx val="107371904"/>
        <c:crosses val="autoZero"/>
        <c:crossBetween val="between"/>
      </c:valAx>
    </c:plotArea>
    <c:plotVisOnly val="1"/>
  </c:chart>
  <c:spPr>
    <a:noFill/>
    <a:ln>
      <a:noFill/>
    </a:ln>
  </c:sp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0.14607</cdr:x>
      <cdr:y>0.55224</cdr:y>
    </cdr:from>
    <cdr:to>
      <cdr:x>0.2809</cdr:x>
      <cdr:y>0.73134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990600" y="2819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0.25843</cdr:x>
      <cdr:y>0.62687</cdr:y>
    </cdr:from>
    <cdr:to>
      <cdr:x>0.39326</cdr:x>
      <cdr:y>0.80597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752600" y="32004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0.33708</cdr:x>
      <cdr:y>0.65672</cdr:y>
    </cdr:from>
    <cdr:to>
      <cdr:x>0.47191</cdr:x>
      <cdr:y>0.83582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2286000" y="33528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 dirty="0"/>
        </a:p>
      </cdr:txBody>
    </cdr:sp>
  </cdr:relSizeAnchor>
  <cdr:relSizeAnchor xmlns:cdr="http://schemas.openxmlformats.org/drawingml/2006/chartDrawing">
    <cdr:from>
      <cdr:x>0.02247</cdr:x>
      <cdr:y>0.64179</cdr:y>
    </cdr:from>
    <cdr:to>
      <cdr:x>0.51685</cdr:x>
      <cdr:y>0.82264</cdr:y>
    </cdr:to>
    <cdr:sp macro="" textlink="">
      <cdr:nvSpPr>
        <cdr:cNvPr id="7" name="TextBox 3"/>
        <cdr:cNvSpPr txBox="1"/>
      </cdr:nvSpPr>
      <cdr:spPr>
        <a:xfrm xmlns:a="http://schemas.openxmlformats.org/drawingml/2006/main">
          <a:off x="152400" y="3276600"/>
          <a:ext cx="33528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b="1" dirty="0"/>
            <a:t>First time service for homes without piped or covered haul water and sewer:  $292,682,161</a:t>
          </a:r>
          <a:endParaRPr lang="en-US" dirty="0"/>
        </a:p>
      </cdr:txBody>
    </cdr:sp>
  </cdr:relSizeAnchor>
  <cdr:relSizeAnchor xmlns:cdr="http://schemas.openxmlformats.org/drawingml/2006/chartDrawing">
    <cdr:from>
      <cdr:x>0.01124</cdr:x>
      <cdr:y>0.08955</cdr:y>
    </cdr:from>
    <cdr:to>
      <cdr:x>0.48315</cdr:x>
      <cdr:y>0.27041</cdr:y>
    </cdr:to>
    <cdr:sp macro="" textlink="">
      <cdr:nvSpPr>
        <cdr:cNvPr id="8" name="TextBox 3"/>
        <cdr:cNvSpPr txBox="1"/>
      </cdr:nvSpPr>
      <cdr:spPr>
        <a:xfrm xmlns:a="http://schemas.openxmlformats.org/drawingml/2006/main">
          <a:off x="76200" y="457200"/>
          <a:ext cx="3200400" cy="923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dirty="0"/>
            <a:t>Upgrades to benefit system operation or to address minor health threats:  $199,527,908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0.16514</cdr:x>
      <cdr:y>0.44118</cdr:y>
    </cdr:from>
    <cdr:to>
      <cdr:x>0.16514</cdr:x>
      <cdr:y>0.59808</cdr:y>
    </cdr:to>
    <cdr:sp macro="" textlink="">
      <cdr:nvSpPr>
        <cdr:cNvPr id="3" name="Straight Arrow Connector 2"/>
        <cdr:cNvSpPr/>
      </cdr:nvSpPr>
      <cdr:spPr>
        <a:xfrm xmlns:a="http://schemas.openxmlformats.org/drawingml/2006/main">
          <a:off x="1371600" y="2286000"/>
          <a:ext cx="0" cy="813011"/>
        </a:xfrm>
        <a:custGeom xmlns:a="http://schemas.openxmlformats.org/drawingml/2006/main">
          <a:avLst/>
          <a:gdLst>
            <a:gd name="connsiteX0" fmla="*/ 0 w 10000"/>
            <a:gd name="connsiteY0" fmla="*/ 0 h 10000"/>
            <a:gd name="connsiteX1" fmla="*/ 10000 w 10000"/>
            <a:gd name="connsiteY1" fmla="*/ 10000 h 10000"/>
            <a:gd name="connsiteX0" fmla="*/ 0 w 0"/>
            <a:gd name="connsiteY0" fmla="*/ 0 h 11583"/>
            <a:gd name="connsiteX1" fmla="*/ 0 w 0"/>
            <a:gd name="connsiteY1" fmla="*/ 11583 h 11583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h="11583" fill="none">
              <a:moveTo>
                <a:pt x="0" y="0"/>
              </a:moveTo>
              <a:cubicBezTo>
                <a:pt x="3333" y="3333"/>
                <a:pt x="-3333" y="8250"/>
                <a:pt x="0" y="11583"/>
              </a:cubicBezTo>
            </a:path>
          </a:pathLst>
        </a:cu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0.16514</cdr:x>
      <cdr:y>0.65159</cdr:y>
    </cdr:from>
    <cdr:to>
      <cdr:x>0.16514</cdr:x>
      <cdr:y>0.79875</cdr:y>
    </cdr:to>
    <cdr:sp macro="" textlink="">
      <cdr:nvSpPr>
        <cdr:cNvPr id="7" name="Straight Arrow Connector 6"/>
        <cdr:cNvSpPr/>
      </cdr:nvSpPr>
      <cdr:spPr>
        <a:xfrm xmlns:a="http://schemas.openxmlformats.org/drawingml/2006/main">
          <a:off x="1371600" y="3376282"/>
          <a:ext cx="0" cy="762503"/>
        </a:xfrm>
        <a:custGeom xmlns:a="http://schemas.openxmlformats.org/drawingml/2006/main">
          <a:avLst/>
          <a:gdLst>
            <a:gd name="connsiteX0" fmla="*/ 0 w 10000"/>
            <a:gd name="connsiteY0" fmla="*/ 0 h 10000"/>
            <a:gd name="connsiteX1" fmla="*/ 10000 w 10000"/>
            <a:gd name="connsiteY1" fmla="*/ 10000 h 10000"/>
            <a:gd name="connsiteX0" fmla="*/ 8546 w 0"/>
            <a:gd name="connsiteY0" fmla="*/ 0 h 13680"/>
            <a:gd name="connsiteX1" fmla="*/ 10000 w 0"/>
            <a:gd name="connsiteY1" fmla="*/ 13680 h 13680"/>
          </a:gdLst>
          <a:ahLst/>
          <a:cxnLst>
            <a:cxn ang="0">
              <a:pos x="connsiteX0" y="connsiteY0"/>
            </a:cxn>
            <a:cxn ang="0">
              <a:pos x="connsiteX1" y="connsiteY1"/>
            </a:cxn>
          </a:cxnLst>
          <a:rect l="l" t="t" r="r" b="b"/>
          <a:pathLst>
            <a:path h="13680" fill="none">
              <a:moveTo>
                <a:pt x="8546" y="0"/>
              </a:moveTo>
              <a:cubicBezTo>
                <a:pt x="11879" y="3333"/>
                <a:pt x="6667" y="10347"/>
                <a:pt x="10000" y="13680"/>
              </a:cubicBezTo>
            </a:path>
          </a:pathLst>
        </a:cu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  <cdr:relSizeAnchor xmlns:cdr="http://schemas.openxmlformats.org/drawingml/2006/chartDrawing">
    <cdr:from>
      <cdr:x>0.12844</cdr:x>
      <cdr:y>0.58824</cdr:y>
    </cdr:from>
    <cdr:to>
      <cdr:x>0.29358</cdr:x>
      <cdr:y>0.66006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1066800" y="3048000"/>
          <a:ext cx="1371600" cy="3721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US" sz="1600" b="1" dirty="0"/>
            <a:t>$316</a:t>
          </a:r>
          <a:r>
            <a:rPr lang="en-US" sz="1600" b="1" baseline="0" dirty="0"/>
            <a:t> million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0.77064</cdr:x>
      <cdr:y>0.5</cdr:y>
    </cdr:from>
    <cdr:to>
      <cdr:x>1</cdr:x>
      <cdr:y>0.57646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400800" y="2590800"/>
          <a:ext cx="1905000" cy="3961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r"/>
          <a:r>
            <a:rPr lang="en-US" sz="1600" b="1" dirty="0"/>
            <a:t>$638</a:t>
          </a:r>
          <a:r>
            <a:rPr lang="en-US" sz="1600" b="1" baseline="0" dirty="0"/>
            <a:t> million</a:t>
          </a:r>
          <a:endParaRPr lang="en-US" sz="1600" b="1" dirty="0"/>
        </a:p>
      </cdr:txBody>
    </cdr:sp>
  </cdr:relSizeAnchor>
  <cdr:relSizeAnchor xmlns:cdr="http://schemas.openxmlformats.org/drawingml/2006/chartDrawing">
    <cdr:from>
      <cdr:x>0.44954</cdr:x>
      <cdr:y>0.73529</cdr:y>
    </cdr:from>
    <cdr:to>
      <cdr:x>0.55963</cdr:x>
      <cdr:y>0.80882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3733800" y="3810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800" b="1" dirty="0"/>
            <a:t>T</a:t>
          </a:r>
          <a:r>
            <a:rPr lang="en-US" sz="1800" b="1" dirty="0" smtClean="0"/>
            <a:t>otal funding from all sources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0.44037</cdr:x>
      <cdr:y>0.29412</cdr:y>
    </cdr:from>
    <cdr:to>
      <cdr:x>0.55046</cdr:x>
      <cdr:y>0.36765</cdr:y>
    </cdr:to>
    <cdr:sp macro="" textlink="">
      <cdr:nvSpPr>
        <cdr:cNvPr id="11" name="TextBox 1"/>
        <cdr:cNvSpPr txBox="1"/>
      </cdr:nvSpPr>
      <cdr:spPr>
        <a:xfrm xmlns:a="http://schemas.openxmlformats.org/drawingml/2006/main">
          <a:off x="3657600" y="1524000"/>
          <a:ext cx="914400" cy="3810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Estimated cost of project needs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0.92661</cdr:x>
      <cdr:y>0.55882</cdr:y>
    </cdr:from>
    <cdr:to>
      <cdr:x>0.92661</cdr:x>
      <cdr:y>0.85294</cdr:y>
    </cdr:to>
    <cdr:cxnSp macro="">
      <cdr:nvCxnSpPr>
        <cdr:cNvPr id="15" name="Straight Arrow Connector 14"/>
        <cdr:cNvCxnSpPr/>
      </cdr:nvCxnSpPr>
      <cdr:spPr>
        <a:xfrm xmlns:a="http://schemas.openxmlformats.org/drawingml/2006/main" flipV="1">
          <a:off x="7696200" y="2895600"/>
          <a:ext cx="0" cy="1524000"/>
        </a:xfrm>
        <a:prstGeom xmlns:a="http://schemas.openxmlformats.org/drawingml/2006/main" prst="straightConnector1">
          <a:avLst/>
        </a:prstGeom>
        <a:ln xmlns:a="http://schemas.openxmlformats.org/drawingml/2006/main">
          <a:solidFill>
            <a:schemeClr val="tx1"/>
          </a:solidFill>
          <a:headEnd type="triangle"/>
          <a:tailEnd type="triangle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0.04244</cdr:x>
      <cdr:y>0.42114</cdr:y>
    </cdr:from>
    <cdr:to>
      <cdr:x>1</cdr:x>
      <cdr:y>0.42114</cdr:y>
    </cdr:to>
    <cdr:sp macro="" textlink="">
      <cdr:nvSpPr>
        <cdr:cNvPr id="3" name="Straight Connector 2"/>
        <cdr:cNvSpPr/>
      </cdr:nvSpPr>
      <cdr:spPr>
        <a:xfrm xmlns:a="http://schemas.openxmlformats.org/drawingml/2006/main">
          <a:off x="561975" y="2543175"/>
          <a:ext cx="6877050" cy="0"/>
        </a:xfrm>
        <a:prstGeom xmlns:a="http://schemas.openxmlformats.org/drawingml/2006/main" prst="line">
          <a:avLst/>
        </a:prstGeom>
        <a:ln xmlns:a="http://schemas.openxmlformats.org/drawingml/2006/main" w="25400">
          <a:solidFill>
            <a:srgbClr val="FF0000"/>
          </a:solidFill>
          <a:prstDash val="dash"/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F5B9C65-6446-4551-A6AB-5D983FC7F61A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DE7E6BC-A5F3-4544-A638-79F761E92A4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 spd="slow">
    <p:split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 spd="slow">
    <p:split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split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split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split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144BAE7-361B-4675-8616-B5F04E2B38D4}" type="datetimeFigureOut">
              <a:rPr lang="en-US" smtClean="0"/>
              <a:pPr/>
              <a:t>2/4/2013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CD6EA7F0-97DF-41A0-9EDD-533ABF278C9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split/>
  </p:transition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\\an-svrfile\groups\Water\FACILITIES\Photo\Photo_Volume _1\more pix for bill\Arctic Village\arctic village 0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2" cy="685800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600200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New Approaches to </a:t>
            </a:r>
            <a:r>
              <a:rPr lang="en-US" sz="3600" b="1" dirty="0" smtClean="0"/>
              <a:t/>
            </a:r>
            <a:br>
              <a:rPr lang="en-US" sz="3600" b="1" dirty="0" smtClean="0"/>
            </a:br>
            <a:r>
              <a:rPr lang="en-US" sz="3600" b="1" dirty="0" smtClean="0"/>
              <a:t>Basic </a:t>
            </a:r>
            <a:r>
              <a:rPr lang="en-US" sz="3600" b="1" dirty="0" smtClean="0"/>
              <a:t>Water and Sewer Service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486400"/>
            <a:ext cx="9144000" cy="1371600"/>
          </a:xfrm>
        </p:spPr>
        <p:txBody>
          <a:bodyPr>
            <a:noAutofit/>
          </a:bodyPr>
          <a:lstStyle/>
          <a:p>
            <a:r>
              <a:rPr lang="en-US" b="1" dirty="0" smtClean="0">
                <a:solidFill>
                  <a:schemeClr val="tx1"/>
                </a:solidFill>
              </a:rPr>
              <a:t>Bill Griffith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Alaska Department of  Environmental Conservation</a:t>
            </a:r>
            <a:endParaRPr lang="en-US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Plan: Phase I, Spring 2013</a:t>
            </a:r>
            <a:br>
              <a:rPr lang="en-US" dirty="0" smtClean="0"/>
            </a:br>
            <a:r>
              <a:rPr lang="en-US" b="1" dirty="0" smtClean="0"/>
              <a:t>Formation of Joint Venture Teams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DEC </a:t>
            </a:r>
            <a:r>
              <a:rPr lang="en-US" dirty="0" smtClean="0"/>
              <a:t>will advertise and </a:t>
            </a:r>
            <a:r>
              <a:rPr lang="en-US" dirty="0" smtClean="0"/>
              <a:t>request </a:t>
            </a:r>
            <a:r>
              <a:rPr lang="en-US" dirty="0" smtClean="0"/>
              <a:t>the formation of joint ventures, comprised of members with specific expertise. </a:t>
            </a:r>
            <a:endParaRPr lang="en-US" dirty="0" smtClean="0"/>
          </a:p>
          <a:p>
            <a:r>
              <a:rPr lang="en-US" dirty="0" smtClean="0"/>
              <a:t>A </a:t>
            </a:r>
            <a:r>
              <a:rPr lang="en-US" dirty="0" smtClean="0"/>
              <a:t>three-month long international solicitation for Statements of Qualifications will occur in early 2013. </a:t>
            </a:r>
            <a:endParaRPr lang="en-US" dirty="0" smtClean="0"/>
          </a:p>
          <a:p>
            <a:r>
              <a:rPr lang="en-US" dirty="0" smtClean="0"/>
              <a:t>Engineering </a:t>
            </a:r>
            <a:r>
              <a:rPr lang="en-US" dirty="0" smtClean="0"/>
              <a:t>companies, research institutions, manufacturers, and others will be encouraged to form partnerships in responding to the solicitation.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top five to eight teams will be funded for development of proposals that will meet specific performance criteria. </a:t>
            </a:r>
            <a:endParaRPr lang="en-US" dirty="0"/>
          </a:p>
        </p:txBody>
      </p:sp>
    </p:spTree>
  </p:cSld>
  <p:clrMapOvr>
    <a:masterClrMapping/>
  </p:clrMapOvr>
  <p:transition spd="slow">
    <p:spli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Plan: Phase II, late 2013</a:t>
            </a:r>
            <a:br>
              <a:rPr lang="en-US" dirty="0" smtClean="0"/>
            </a:br>
            <a:r>
              <a:rPr lang="en-US" b="1" dirty="0" smtClean="0"/>
              <a:t>Proposal </a:t>
            </a:r>
            <a:r>
              <a:rPr lang="en-US" b="1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Project teams will spend six months to develop proposals that will meet performance criteria</a:t>
            </a:r>
          </a:p>
          <a:p>
            <a:r>
              <a:rPr lang="en-US" dirty="0" smtClean="0"/>
              <a:t>Project </a:t>
            </a:r>
            <a:r>
              <a:rPr lang="en-US" dirty="0" smtClean="0"/>
              <a:t>teams will present their detailed proposals to the project Steering Committee. 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 smtClean="0"/>
              <a:t>most promising proposals </a:t>
            </a:r>
            <a:r>
              <a:rPr lang="en-US" dirty="0" smtClean="0"/>
              <a:t>(up to three) will </a:t>
            </a:r>
            <a:r>
              <a:rPr lang="en-US" dirty="0" smtClean="0"/>
              <a:t>be selected to receive additional funding for further development and pilot testing in a laboratory setting.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Plan: Phase III, 2014</a:t>
            </a:r>
            <a:br>
              <a:rPr lang="en-US" dirty="0" smtClean="0"/>
            </a:br>
            <a:r>
              <a:rPr lang="en-US" sz="4000" b="1" dirty="0" smtClean="0"/>
              <a:t>Prototype </a:t>
            </a:r>
            <a:r>
              <a:rPr lang="en-US" sz="4000" b="1" dirty="0" smtClean="0"/>
              <a:t>Development &amp;</a:t>
            </a:r>
            <a:r>
              <a:rPr lang="en-US" sz="4000" b="1" dirty="0" smtClean="0"/>
              <a:t> </a:t>
            </a:r>
            <a:r>
              <a:rPr lang="en-US" sz="4000" b="1" dirty="0" smtClean="0"/>
              <a:t>Pilot </a:t>
            </a:r>
            <a:r>
              <a:rPr lang="en-US" sz="4000" b="1" dirty="0" smtClean="0"/>
              <a:t>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Up to three proposals will be funded for </a:t>
            </a:r>
            <a:r>
              <a:rPr lang="en-US" dirty="0" smtClean="0"/>
              <a:t>prototype development and pilot testing in a laboratory setting. </a:t>
            </a:r>
            <a:endParaRPr lang="en-US" dirty="0" smtClean="0"/>
          </a:p>
          <a:p>
            <a:r>
              <a:rPr lang="en-US" dirty="0" smtClean="0"/>
              <a:t>Engineering plans of </a:t>
            </a:r>
            <a:r>
              <a:rPr lang="en-US" dirty="0" smtClean="0"/>
              <a:t>each </a:t>
            </a:r>
            <a:r>
              <a:rPr lang="en-US" dirty="0" smtClean="0"/>
              <a:t>prototype will be reviewed and </a:t>
            </a:r>
            <a:r>
              <a:rPr lang="en-US" dirty="0" smtClean="0"/>
              <a:t>approved and testing requirements will be provided. </a:t>
            </a:r>
          </a:p>
          <a:p>
            <a:r>
              <a:rPr lang="en-US" dirty="0" smtClean="0"/>
              <a:t>In late </a:t>
            </a:r>
            <a:r>
              <a:rPr lang="en-US" dirty="0" smtClean="0"/>
              <a:t>2014 the results of the pilot testing phase will be presented to the Steering </a:t>
            </a:r>
            <a:r>
              <a:rPr lang="en-US" dirty="0" smtClean="0"/>
              <a:t>Committee.</a:t>
            </a:r>
          </a:p>
          <a:p>
            <a:r>
              <a:rPr lang="en-US" dirty="0" smtClean="0"/>
              <a:t>Systems </a:t>
            </a:r>
            <a:r>
              <a:rPr lang="en-US" dirty="0" smtClean="0"/>
              <a:t>that demonstrate promising results will be selected for the next phase of development. 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Plan: Phase IV, 2015</a:t>
            </a:r>
            <a:br>
              <a:rPr lang="en-US" dirty="0" smtClean="0"/>
            </a:br>
            <a:r>
              <a:rPr lang="en-US" sz="4000" b="1" dirty="0" smtClean="0"/>
              <a:t>Field System Development and Testing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Additional funding will </a:t>
            </a:r>
            <a:r>
              <a:rPr lang="en-US" dirty="0" smtClean="0"/>
              <a:t>be provided for </a:t>
            </a:r>
            <a:r>
              <a:rPr lang="en-US" dirty="0" smtClean="0"/>
              <a:t>to </a:t>
            </a:r>
            <a:r>
              <a:rPr lang="en-US" dirty="0" smtClean="0"/>
              <a:t>develop a field testing package that can be installed in rural Alaska homes. </a:t>
            </a:r>
            <a:endParaRPr lang="en-US" dirty="0" smtClean="0"/>
          </a:p>
          <a:p>
            <a:r>
              <a:rPr lang="en-US" dirty="0" smtClean="0"/>
              <a:t>Engineering plans </a:t>
            </a:r>
            <a:r>
              <a:rPr lang="en-US" dirty="0" smtClean="0"/>
              <a:t>will </a:t>
            </a:r>
            <a:r>
              <a:rPr lang="en-US" dirty="0" smtClean="0"/>
              <a:t>be reviewed and approved </a:t>
            </a:r>
            <a:r>
              <a:rPr lang="en-US" dirty="0" smtClean="0"/>
              <a:t>and testing requirements will be provided.</a:t>
            </a:r>
            <a:endParaRPr lang="en-US" dirty="0" smtClean="0"/>
          </a:p>
          <a:p>
            <a:r>
              <a:rPr lang="en-US" dirty="0" smtClean="0"/>
              <a:t>Field testing will </a:t>
            </a:r>
            <a:r>
              <a:rPr lang="en-US" dirty="0" smtClean="0"/>
              <a:t>include a full year of operation. </a:t>
            </a:r>
            <a:endParaRPr lang="en-US" dirty="0" smtClean="0"/>
          </a:p>
          <a:p>
            <a:r>
              <a:rPr lang="en-US" dirty="0" smtClean="0"/>
              <a:t>During </a:t>
            </a:r>
            <a:r>
              <a:rPr lang="en-US" dirty="0" smtClean="0"/>
              <a:t>this phase, systems will be closely monitored and users will provide feedback on operation and use. </a:t>
            </a:r>
            <a:endParaRPr lang="en-US" dirty="0" smtClean="0"/>
          </a:p>
          <a:p>
            <a:r>
              <a:rPr lang="en-US" dirty="0" smtClean="0"/>
              <a:t>Systems </a:t>
            </a:r>
            <a:r>
              <a:rPr lang="en-US" dirty="0" smtClean="0"/>
              <a:t>that can demonstrate sustainable, durable improvements will be refined and further deployed using available funding sources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ransition spd="slow">
    <p:split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Plan: Phase V, 2016 - ?</a:t>
            </a:r>
            <a:br>
              <a:rPr lang="en-US" dirty="0" smtClean="0"/>
            </a:br>
            <a:r>
              <a:rPr lang="en-US" b="1" dirty="0" smtClean="0"/>
              <a:t>Refinement and Improvement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Additional </a:t>
            </a:r>
            <a:r>
              <a:rPr lang="en-US" dirty="0" smtClean="0"/>
              <a:t>funding may be used to address inadequacies or failures identified during </a:t>
            </a:r>
            <a:r>
              <a:rPr lang="en-US" dirty="0" smtClean="0"/>
              <a:t>Phase IV </a:t>
            </a:r>
            <a:r>
              <a:rPr lang="en-US" dirty="0" smtClean="0"/>
              <a:t>field testing and to improve durability of the systems. </a:t>
            </a:r>
            <a:endParaRPr lang="en-US" dirty="0" smtClean="0"/>
          </a:p>
          <a:p>
            <a:r>
              <a:rPr lang="en-US" dirty="0" smtClean="0"/>
              <a:t>Field </a:t>
            </a:r>
            <a:r>
              <a:rPr lang="en-US" dirty="0" smtClean="0"/>
              <a:t>testing may be expanded to additional homes or locations. </a:t>
            </a:r>
            <a:endParaRPr lang="en-US" dirty="0"/>
          </a:p>
        </p:txBody>
      </p:sp>
    </p:spTree>
  </p:cSld>
  <p:clrMapOvr>
    <a:masterClrMapping/>
  </p:clrMapOvr>
  <p:transition spd="slow">
    <p:spli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572000"/>
            <a:ext cx="9144000" cy="22860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i="1" dirty="0" smtClean="0"/>
              <a:t>                                </a:t>
            </a:r>
            <a:r>
              <a:rPr lang="en-US" sz="3600" b="1" i="1" dirty="0" smtClean="0"/>
              <a:t>“Discovery consists of seeing </a:t>
            </a:r>
            <a:br>
              <a:rPr lang="en-US" sz="3600" b="1" i="1" dirty="0" smtClean="0"/>
            </a:br>
            <a:r>
              <a:rPr lang="en-US" sz="3600" b="1" i="1" dirty="0" smtClean="0"/>
              <a:t>                         what everybody has seen </a:t>
            </a:r>
            <a:br>
              <a:rPr lang="en-US" sz="3600" b="1" i="1" dirty="0" smtClean="0"/>
            </a:br>
            <a:r>
              <a:rPr lang="en-US" sz="3600" b="1" i="1" dirty="0" smtClean="0"/>
              <a:t>              and thinking what nobody has thought.”</a:t>
            </a:r>
            <a:r>
              <a:rPr lang="en-US" sz="1800" i="1" dirty="0" smtClean="0"/>
              <a:t/>
            </a:r>
            <a:br>
              <a:rPr lang="en-US" sz="1800" i="1" dirty="0" smtClean="0"/>
            </a:br>
            <a:r>
              <a:rPr lang="en-US" sz="1600" dirty="0" smtClean="0"/>
              <a:t> </a:t>
            </a:r>
            <a:r>
              <a:rPr lang="en-US" sz="1600" i="1" dirty="0" smtClean="0"/>
              <a:t>Albert Szent-Gyorgyi</a:t>
            </a:r>
            <a:br>
              <a:rPr lang="en-US" sz="1600" i="1" dirty="0" smtClean="0"/>
            </a:br>
            <a:r>
              <a:rPr lang="en-US" sz="1600" i="1" dirty="0" smtClean="0"/>
              <a:t>Hungarian physiologist who won the Nobel Prize in Medicine in 1937,credited with discovering vitamin C.</a:t>
            </a:r>
            <a:endParaRPr lang="en-US" sz="1600" i="1" dirty="0"/>
          </a:p>
        </p:txBody>
      </p:sp>
      <p:pic>
        <p:nvPicPr>
          <p:cNvPr id="3074" name="Picture 2" descr="\\an-svrfile\groups\Water\FACILITIES\Photo\Photo_Volume _1\pix for Bill\Newtok\IMG_58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52400"/>
            <a:ext cx="5943600" cy="44577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Progress in Alaska Village Sanitation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For half a century, we’ve focused on “putting the honey bucket in the museum” (</a:t>
            </a:r>
            <a:r>
              <a:rPr lang="en-US" i="1" dirty="0" smtClean="0"/>
              <a:t>and keeping it there!</a:t>
            </a:r>
            <a:r>
              <a:rPr lang="en-US" dirty="0" smtClean="0"/>
              <a:t>)</a:t>
            </a:r>
          </a:p>
          <a:p>
            <a:r>
              <a:rPr lang="en-US" dirty="0" smtClean="0"/>
              <a:t>Much progress has been made:</a:t>
            </a:r>
          </a:p>
          <a:p>
            <a:pPr lvl="1"/>
            <a:r>
              <a:rPr lang="en-US" dirty="0" smtClean="0"/>
              <a:t>30 </a:t>
            </a:r>
            <a:r>
              <a:rPr lang="en-US" dirty="0"/>
              <a:t>years ago, fewer than 25% of rural Alaska households had running water and </a:t>
            </a:r>
            <a:r>
              <a:rPr lang="en-US" dirty="0" smtClean="0"/>
              <a:t>flush toilets.</a:t>
            </a:r>
            <a:endParaRPr lang="en-US" dirty="0"/>
          </a:p>
          <a:p>
            <a:pPr lvl="1"/>
            <a:r>
              <a:rPr lang="en-US" dirty="0" smtClean="0"/>
              <a:t>In 1996, </a:t>
            </a:r>
            <a:r>
              <a:rPr lang="en-US" dirty="0"/>
              <a:t>55% of rural homes </a:t>
            </a:r>
            <a:r>
              <a:rPr lang="en-US" dirty="0" smtClean="0"/>
              <a:t>had piped </a:t>
            </a:r>
            <a:r>
              <a:rPr lang="en-US" dirty="0"/>
              <a:t>or covered haul </a:t>
            </a:r>
            <a:r>
              <a:rPr lang="en-US" dirty="0" smtClean="0"/>
              <a:t>service.</a:t>
            </a:r>
          </a:p>
          <a:p>
            <a:pPr lvl="1"/>
            <a:r>
              <a:rPr lang="en-US" dirty="0" smtClean="0"/>
              <a:t>Today</a:t>
            </a:r>
            <a:r>
              <a:rPr lang="en-US" dirty="0"/>
              <a:t>, </a:t>
            </a:r>
            <a:r>
              <a:rPr lang="en-US" dirty="0" smtClean="0"/>
              <a:t>approximately 75% </a:t>
            </a:r>
            <a:r>
              <a:rPr lang="en-US" dirty="0"/>
              <a:t>of rural homes have indoor </a:t>
            </a:r>
            <a:r>
              <a:rPr lang="en-US" dirty="0" smtClean="0"/>
              <a:t>plumbing (over 90% if regional hubs are included in the calculation).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“Centralized” Approach Since 1970: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100% water treatment to full regulatory compliance (regardless of ultimate use)</a:t>
            </a:r>
          </a:p>
          <a:p>
            <a:r>
              <a:rPr lang="en-US" dirty="0" smtClean="0"/>
              <a:t>Storage of large quantities of water, usually requiring heat addition</a:t>
            </a:r>
          </a:p>
          <a:p>
            <a:r>
              <a:rPr lang="en-US" dirty="0" smtClean="0"/>
              <a:t>Distribution of treated water to individual homes via pipes or haul vehicle, usually requiring heat addition</a:t>
            </a:r>
          </a:p>
          <a:p>
            <a:r>
              <a:rPr lang="en-US" dirty="0" smtClean="0"/>
              <a:t>Collection of all household sewage for lagoon disposal, usually requiring heat addition</a:t>
            </a:r>
          </a:p>
          <a:p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Categories of Project Needs</a:t>
            </a:r>
            <a:br>
              <a:rPr lang="en-US" dirty="0" smtClean="0"/>
            </a:br>
            <a:r>
              <a:rPr lang="en-US" dirty="0" smtClean="0"/>
              <a:t>January </a:t>
            </a:r>
            <a:r>
              <a:rPr lang="en-US" dirty="0" smtClean="0"/>
              <a:t>2013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1383828864"/>
              </p:ext>
            </p:extLst>
          </p:nvPr>
        </p:nvGraphicFramePr>
        <p:xfrm>
          <a:off x="1143000" y="1524000"/>
          <a:ext cx="6781800" cy="51053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2578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Upgrades or replacements to address substantial health threats: $410,015,442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9017246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Project Funding from All Sources</a:t>
            </a:r>
            <a:br>
              <a:rPr lang="en-US" dirty="0" smtClean="0"/>
            </a:br>
            <a:r>
              <a:rPr lang="en-US" dirty="0" smtClean="0"/>
              <a:t>2004 - 2013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2425875542"/>
              </p:ext>
            </p:extLst>
          </p:nvPr>
        </p:nvGraphicFramePr>
        <p:xfrm>
          <a:off x="457200" y="1447800"/>
          <a:ext cx="8077199" cy="5257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="" xmlns:p14="http://schemas.microsoft.com/office/powerpoint/2010/main" val="2775918249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The Growing Gap Between Critical Needs and Available </a:t>
            </a:r>
            <a:r>
              <a:rPr lang="en-US" b="1" dirty="0" smtClean="0"/>
              <a:t>Funding</a:t>
            </a:r>
            <a:endParaRPr lang="en-US" dirty="0"/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="" xmlns:p14="http://schemas.microsoft.com/office/powerpoint/2010/main" val="608851936"/>
              </p:ext>
            </p:extLst>
          </p:nvPr>
        </p:nvGraphicFramePr>
        <p:xfrm>
          <a:off x="381000" y="1447800"/>
          <a:ext cx="8305800" cy="5181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V="1">
            <a:off x="8077200" y="2209800"/>
            <a:ext cx="0" cy="1905000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65368392"/>
      </p:ext>
    </p:ext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/>
        </p:nvGraphicFramePr>
        <p:xfrm>
          <a:off x="981075" y="409575"/>
          <a:ext cx="7181850" cy="6038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26" name="Text Box 2"/>
          <p:cNvSpPr txBox="1">
            <a:spLocks noChangeArrowheads="1"/>
          </p:cNvSpPr>
          <p:nvPr/>
        </p:nvSpPr>
        <p:spPr bwMode="auto">
          <a:xfrm>
            <a:off x="6019800" y="2743200"/>
            <a:ext cx="1800225" cy="714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</a:rPr>
              <a:t>EPA Recommended Sustainability Threshold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7" name="Text Box 3"/>
          <p:cNvSpPr txBox="1">
            <a:spLocks noChangeArrowheads="1"/>
          </p:cNvSpPr>
          <p:nvPr/>
        </p:nvSpPr>
        <p:spPr bwMode="auto">
          <a:xfrm>
            <a:off x="6934200" y="4724401"/>
            <a:ext cx="2209800" cy="3048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en-US" sz="1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alibri" pitchFamily="34" charset="0"/>
              </a:rPr>
              <a:t>- - - - - - - -  Lower 48 Average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028" name="AutoShape 4"/>
          <p:cNvCxnSpPr>
            <a:cxnSpLocks noChangeShapeType="1"/>
          </p:cNvCxnSpPr>
          <p:nvPr/>
        </p:nvCxnSpPr>
        <p:spPr bwMode="auto">
          <a:xfrm>
            <a:off x="1600200" y="5257800"/>
            <a:ext cx="6858000" cy="0"/>
          </a:xfrm>
          <a:prstGeom prst="straightConnector1">
            <a:avLst/>
          </a:prstGeom>
          <a:noFill/>
          <a:ln w="25400">
            <a:solidFill>
              <a:srgbClr val="00B050"/>
            </a:solidFill>
            <a:prstDash val="dash"/>
            <a:round/>
            <a:headEnd/>
            <a:tailEnd/>
          </a:ln>
        </p:spPr>
      </p:cxn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Bottom Line: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Conventional, community-wide piped systems and truck haul systems are </a:t>
            </a:r>
            <a:r>
              <a:rPr lang="en-US" dirty="0" smtClean="0"/>
              <a:t>expensive </a:t>
            </a:r>
            <a:r>
              <a:rPr lang="en-US" dirty="0" smtClean="0"/>
              <a:t>to construct, maintain and replace. </a:t>
            </a:r>
            <a:endParaRPr lang="en-US" dirty="0" smtClean="0"/>
          </a:p>
          <a:p>
            <a:r>
              <a:rPr lang="en-US" dirty="0" smtClean="0"/>
              <a:t>Many </a:t>
            </a:r>
            <a:r>
              <a:rPr lang="en-US" dirty="0" smtClean="0"/>
              <a:t>communities cannot afford the high operation and maintenance costs associated with piped or haul systems. </a:t>
            </a:r>
            <a:endParaRPr lang="en-US" dirty="0" smtClean="0"/>
          </a:p>
          <a:p>
            <a:r>
              <a:rPr lang="en-US" dirty="0" smtClean="0"/>
              <a:t>Available </a:t>
            </a:r>
            <a:r>
              <a:rPr lang="en-US" dirty="0" smtClean="0"/>
              <a:t>funding is not adequate to serve remaining homes and make needed improvements.</a:t>
            </a:r>
          </a:p>
          <a:p>
            <a:r>
              <a:rPr lang="en-US" dirty="0" smtClean="0"/>
              <a:t>Innovative approaches are needed </a:t>
            </a:r>
            <a:r>
              <a:rPr lang="en-US" dirty="0" smtClean="0"/>
              <a:t>in </a:t>
            </a:r>
            <a:r>
              <a:rPr lang="en-US" dirty="0" smtClean="0"/>
              <a:t>order to address health problems associated with water and sewer system deficiencies.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“New </a:t>
            </a:r>
            <a:r>
              <a:rPr lang="en-US" b="1" dirty="0" smtClean="0"/>
              <a:t>Approaches to 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Basic </a:t>
            </a:r>
            <a:r>
              <a:rPr lang="en-US" b="1" dirty="0" smtClean="0"/>
              <a:t>Water and Sewer </a:t>
            </a:r>
            <a:r>
              <a:rPr lang="en-US" b="1" dirty="0" smtClean="0"/>
              <a:t>Service”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 state-funded research and development project</a:t>
            </a:r>
            <a:endParaRPr lang="en-US" dirty="0" smtClean="0"/>
          </a:p>
          <a:p>
            <a:r>
              <a:rPr lang="en-US" dirty="0" smtClean="0"/>
              <a:t>Projected to last 5 – 7 years</a:t>
            </a:r>
            <a:endParaRPr lang="en-US" dirty="0" smtClean="0"/>
          </a:p>
          <a:p>
            <a:r>
              <a:rPr lang="en-US" dirty="0" smtClean="0"/>
              <a:t>Current year funding is $1 million</a:t>
            </a:r>
            <a:endParaRPr lang="en-US" dirty="0" smtClean="0"/>
          </a:p>
          <a:p>
            <a:r>
              <a:rPr lang="en-US" dirty="0" smtClean="0"/>
              <a:t>F</a:t>
            </a:r>
            <a:r>
              <a:rPr lang="en-US" dirty="0" smtClean="0"/>
              <a:t>unding requested for next year is $3 million</a:t>
            </a:r>
          </a:p>
          <a:p>
            <a:r>
              <a:rPr lang="en-US" dirty="0" smtClean="0"/>
              <a:t>Focus is on “decentralized” approaches – household based systems that utilize water re-use technologies</a:t>
            </a:r>
            <a:endParaRPr lang="en-US" dirty="0" smtClean="0"/>
          </a:p>
          <a:p>
            <a:r>
              <a:rPr lang="en-US" dirty="0" smtClean="0"/>
              <a:t>Goal </a:t>
            </a:r>
            <a:r>
              <a:rPr lang="en-US" dirty="0" smtClean="0"/>
              <a:t>is to significantly reduce the capital and operating costs of in-home running water and sewer in rural Alaska homes. </a:t>
            </a:r>
            <a:endParaRPr lang="en-US" dirty="0"/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1903</TotalTime>
  <Words>766</Words>
  <Application>Microsoft Office PowerPoint</Application>
  <PresentationFormat>On-screen Show (4:3)</PresentationFormat>
  <Paragraphs>63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Median</vt:lpstr>
      <vt:lpstr>New Approaches to  Basic Water and Sewer Service</vt:lpstr>
      <vt:lpstr>Progress in Alaska Village Sanitation</vt:lpstr>
      <vt:lpstr>“Centralized” Approach Since 1970:</vt:lpstr>
      <vt:lpstr>Categories of Project Needs January 2013</vt:lpstr>
      <vt:lpstr>Project Funding from All Sources 2004 - 2013</vt:lpstr>
      <vt:lpstr>The Growing Gap Between Critical Needs and Available Funding</vt:lpstr>
      <vt:lpstr>Slide 7</vt:lpstr>
      <vt:lpstr>Bottom Line:</vt:lpstr>
      <vt:lpstr>“New Approaches to  Basic Water and Sewer Service”</vt:lpstr>
      <vt:lpstr>Project Plan: Phase I, Spring 2013 Formation of Joint Venture Teams</vt:lpstr>
      <vt:lpstr>Project Plan: Phase II, late 2013 Proposal Development</vt:lpstr>
      <vt:lpstr>Project Plan: Phase III, 2014 Prototype Development &amp; Pilot Testing</vt:lpstr>
      <vt:lpstr>Project Plan: Phase IV, 2015 Field System Development and Testing</vt:lpstr>
      <vt:lpstr>Project Plan: Phase V, 2016 - ? Refinement and Improvement</vt:lpstr>
      <vt:lpstr>                                “Discovery consists of seeing                           what everybody has seen                and thinking what nobody has thought.”  Albert Szent-Gyorgyi Hungarian physiologist who won the Nobel Prize in Medicine in 1937,credited with discovering vitamin C.</vt:lpstr>
    </vt:vector>
  </TitlesOfParts>
  <Company>DEC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Alaska Village Sanitation: Current Status and the  Need for New Technology</dc:title>
  <dc:creator>bgriffith</dc:creator>
  <cp:lastModifiedBy>bgriffith</cp:lastModifiedBy>
  <cp:revision>107</cp:revision>
  <dcterms:created xsi:type="dcterms:W3CDTF">2011-01-12T01:59:11Z</dcterms:created>
  <dcterms:modified xsi:type="dcterms:W3CDTF">2013-02-05T01:53:22Z</dcterms:modified>
</cp:coreProperties>
</file>