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26E2-63D4-4F3B-8B89-2A65E3717AA5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72DB42C-3832-4DC4-85B0-12C10ACFBD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26E2-63D4-4F3B-8B89-2A65E3717AA5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B42C-3832-4DC4-85B0-12C10ACFBD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72DB42C-3832-4DC4-85B0-12C10ACFBD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26E2-63D4-4F3B-8B89-2A65E3717AA5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26E2-63D4-4F3B-8B89-2A65E3717AA5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72DB42C-3832-4DC4-85B0-12C10ACFBD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26E2-63D4-4F3B-8B89-2A65E3717AA5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72DB42C-3832-4DC4-85B0-12C10ACFBD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55A26E2-63D4-4F3B-8B89-2A65E3717AA5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B42C-3832-4DC4-85B0-12C10ACFBD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26E2-63D4-4F3B-8B89-2A65E3717AA5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72DB42C-3832-4DC4-85B0-12C10ACFBD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26E2-63D4-4F3B-8B89-2A65E3717AA5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72DB42C-3832-4DC4-85B0-12C10ACFBD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26E2-63D4-4F3B-8B89-2A65E3717AA5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72DB42C-3832-4DC4-85B0-12C10ACFBD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72DB42C-3832-4DC4-85B0-12C10ACFBD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26E2-63D4-4F3B-8B89-2A65E3717AA5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72DB42C-3832-4DC4-85B0-12C10ACFBD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55A26E2-63D4-4F3B-8B89-2A65E3717AA5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55A26E2-63D4-4F3B-8B89-2A65E3717AA5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72DB42C-3832-4DC4-85B0-12C10ACFBD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b="0" dirty="0" smtClean="0">
                <a:solidFill>
                  <a:schemeClr val="tx1"/>
                </a:solidFill>
              </a:rPr>
              <a:t/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Bill Griffith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Facility Programs Manager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Alaska Department of Environmental Conservation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/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 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Placeholder 5" descr="74 Getting water at Alakanuk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3199" r="3199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body" sz="half" idx="2"/>
          </p:nvPr>
        </p:nvSpPr>
        <p:spPr>
          <a:xfrm>
            <a:off x="152400" y="1905000"/>
            <a:ext cx="2667000" cy="434340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2400" b="1" dirty="0" smtClean="0"/>
              <a:t>A “Best Practices” Approach to Improved Operations &amp; Maintenance</a:t>
            </a:r>
            <a:br>
              <a:rPr lang="en-US" sz="2400" b="1" dirty="0" smtClean="0"/>
            </a:br>
            <a:r>
              <a:rPr lang="en-US" sz="2400" b="1" dirty="0" smtClean="0"/>
              <a:t>of </a:t>
            </a:r>
            <a:r>
              <a:rPr lang="en-US" sz="2400" b="1" dirty="0" smtClean="0"/>
              <a:t>Water </a:t>
            </a:r>
            <a:r>
              <a:rPr lang="en-US" sz="2400" b="1" dirty="0" smtClean="0"/>
              <a:t>&amp; Sewer Systems in Alaska Villages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February </a:t>
            </a:r>
            <a:r>
              <a:rPr lang="en-US" dirty="0">
                <a:solidFill>
                  <a:schemeClr val="tx1"/>
                </a:solidFill>
              </a:rPr>
              <a:t>5, </a:t>
            </a:r>
            <a:r>
              <a:rPr lang="en-US" dirty="0" smtClean="0">
                <a:solidFill>
                  <a:schemeClr val="tx1"/>
                </a:solidFill>
              </a:rPr>
              <a:t>2013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52400"/>
            <a:ext cx="76962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</a:rPr>
              <a:t>Historical </a:t>
            </a:r>
            <a:r>
              <a:rPr lang="en-US" sz="2400" b="1" dirty="0" smtClean="0">
                <a:solidFill>
                  <a:schemeClr val="accent1"/>
                </a:solidFill>
              </a:rPr>
              <a:t>Approach </a:t>
            </a:r>
          </a:p>
          <a:p>
            <a:pPr algn="ctr"/>
            <a:r>
              <a:rPr lang="en-US" sz="2400" b="1" dirty="0" smtClean="0">
                <a:solidFill>
                  <a:schemeClr val="accent1"/>
                </a:solidFill>
              </a:rPr>
              <a:t>to </a:t>
            </a:r>
            <a:r>
              <a:rPr lang="en-US" sz="2400" b="1" dirty="0">
                <a:solidFill>
                  <a:schemeClr val="accent1"/>
                </a:solidFill>
              </a:rPr>
              <a:t>Rural Water and Sewer O&amp;M</a:t>
            </a:r>
            <a:r>
              <a:rPr lang="en-US" sz="2400" b="1" dirty="0" smtClean="0">
                <a:solidFill>
                  <a:schemeClr val="accent1"/>
                </a:solidFill>
              </a:rPr>
              <a:t>:</a:t>
            </a:r>
          </a:p>
          <a:p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2800" dirty="0" smtClean="0"/>
              <a:t>Provide </a:t>
            </a:r>
            <a:r>
              <a:rPr lang="en-US" sz="2800" dirty="0"/>
              <a:t>training, technical and </a:t>
            </a:r>
            <a:r>
              <a:rPr lang="en-US" sz="2800" dirty="0" smtClean="0"/>
              <a:t>emergency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assistance </a:t>
            </a:r>
          </a:p>
          <a:p>
            <a:pPr lvl="0"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Define </a:t>
            </a:r>
            <a:r>
              <a:rPr lang="en-US" sz="2800" dirty="0"/>
              <a:t>success loosely and separately </a:t>
            </a:r>
            <a:r>
              <a:rPr lang="en-US" sz="2800" dirty="0" smtClean="0"/>
              <a:t>by</a:t>
            </a:r>
          </a:p>
          <a:p>
            <a:pPr lvl="0"/>
            <a:r>
              <a:rPr lang="en-US" sz="2800" dirty="0"/>
              <a:t> </a:t>
            </a:r>
            <a:r>
              <a:rPr lang="en-US" sz="2800" dirty="0" smtClean="0"/>
              <a:t>  various programs</a:t>
            </a:r>
          </a:p>
          <a:p>
            <a:pPr lvl="0"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Irregular, incomplete </a:t>
            </a:r>
            <a:r>
              <a:rPr lang="en-US" sz="2800" dirty="0"/>
              <a:t>and inconsistent </a:t>
            </a:r>
            <a:endParaRPr lang="en-US" sz="2800" dirty="0" smtClean="0"/>
          </a:p>
          <a:p>
            <a:pPr lvl="0"/>
            <a:r>
              <a:rPr lang="en-US" sz="2800" dirty="0"/>
              <a:t> </a:t>
            </a:r>
            <a:r>
              <a:rPr lang="en-US" sz="2800" dirty="0" smtClean="0"/>
              <a:t>  monitoring of success</a:t>
            </a:r>
          </a:p>
          <a:p>
            <a:pPr lvl="0"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Infrequent and irregular feedback to system </a:t>
            </a:r>
          </a:p>
          <a:p>
            <a:pPr lvl="0"/>
            <a:r>
              <a:rPr lang="en-US" sz="2800" dirty="0"/>
              <a:t> </a:t>
            </a:r>
            <a:r>
              <a:rPr lang="en-US" sz="2800" dirty="0" smtClean="0"/>
              <a:t>  owners</a:t>
            </a:r>
          </a:p>
          <a:p>
            <a:pPr lvl="0"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Reward </a:t>
            </a:r>
            <a:r>
              <a:rPr lang="en-US" sz="2800" dirty="0"/>
              <a:t>good performance… </a:t>
            </a:r>
            <a:r>
              <a:rPr lang="en-US" sz="2800" dirty="0" smtClean="0"/>
              <a:t>sometimes</a:t>
            </a:r>
          </a:p>
          <a:p>
            <a:pPr lvl="0"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Cross </a:t>
            </a:r>
            <a:r>
              <a:rPr lang="en-US" sz="2800" dirty="0"/>
              <a:t>our fingers!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066800"/>
          </a:xfrm>
        </p:spPr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A new approach: </a:t>
            </a:r>
            <a:br>
              <a:rPr lang="en-US" sz="2400" b="1" dirty="0" smtClean="0">
                <a:solidFill>
                  <a:schemeClr val="accent1"/>
                </a:solidFill>
              </a:rPr>
            </a:br>
            <a:r>
              <a:rPr lang="en-US" sz="2400" b="1" dirty="0" smtClean="0">
                <a:solidFill>
                  <a:schemeClr val="accent1"/>
                </a:solidFill>
              </a:rPr>
              <a:t>Best Practices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Reward “best practices” with rewards from top to </a:t>
            </a:r>
            <a:r>
              <a:rPr lang="en-US" sz="2400" u="sng" dirty="0" smtClean="0"/>
              <a:t>almost</a:t>
            </a:r>
            <a:r>
              <a:rPr lang="en-US" sz="2400" dirty="0" smtClean="0"/>
              <a:t> bottom – would provide incentives throughout</a:t>
            </a:r>
          </a:p>
          <a:p>
            <a:r>
              <a:rPr lang="en-US" sz="2400" dirty="0" smtClean="0"/>
              <a:t>Continue to provide training and technical assistance without regard to performance</a:t>
            </a:r>
          </a:p>
          <a:p>
            <a:r>
              <a:rPr lang="en-US" sz="2400" dirty="0" smtClean="0"/>
              <a:t>Define success clearly, widely and consistently across all programs (TA providers, funders, project administrators, etc.)</a:t>
            </a:r>
          </a:p>
          <a:p>
            <a:r>
              <a:rPr lang="en-US" sz="2400" dirty="0" smtClean="0"/>
              <a:t>Measure and report performance of all systems annually</a:t>
            </a:r>
          </a:p>
          <a:p>
            <a:r>
              <a:rPr lang="en-US" sz="2400" dirty="0" smtClean="0"/>
              <a:t>Target specific resources for consistent low performance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Defining O&amp;M Best Practices: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Create a scale from 0 – 100 points</a:t>
            </a:r>
          </a:p>
          <a:p>
            <a:r>
              <a:rPr lang="en-US" sz="2800" dirty="0" smtClean="0"/>
              <a:t>No make or break criteria: total score can achieved in different ways</a:t>
            </a:r>
          </a:p>
          <a:p>
            <a:r>
              <a:rPr lang="en-US" sz="2800" dirty="0" smtClean="0"/>
              <a:t>Each best practice is worth a specific number of points, most important practices are more heavily weighted</a:t>
            </a:r>
          </a:p>
          <a:p>
            <a:r>
              <a:rPr lang="en-US" sz="2800" dirty="0" smtClean="0"/>
              <a:t>Include elements associated with all aspects of successful O&amp;M: governing body, manager, operator,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Key to Making Best Practices System Work: </a:t>
            </a:r>
            <a:br>
              <a:rPr lang="en-US" sz="2400" b="1" dirty="0" smtClean="0">
                <a:solidFill>
                  <a:schemeClr val="accent1"/>
                </a:solidFill>
              </a:rPr>
            </a:br>
            <a:r>
              <a:rPr lang="en-US" sz="2400" b="1" u="sng" dirty="0" smtClean="0">
                <a:solidFill>
                  <a:schemeClr val="accent1"/>
                </a:solidFill>
              </a:rPr>
              <a:t>Annual</a:t>
            </a:r>
            <a:r>
              <a:rPr lang="en-US" sz="2400" b="1" dirty="0" smtClean="0">
                <a:solidFill>
                  <a:schemeClr val="accent1"/>
                </a:solidFill>
              </a:rPr>
              <a:t> Assessments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Performed jointly by TA providers and through data collection</a:t>
            </a:r>
          </a:p>
          <a:p>
            <a:endParaRPr lang="en-US" sz="2800" dirty="0" smtClean="0"/>
          </a:p>
          <a:p>
            <a:r>
              <a:rPr lang="en-US" sz="2800" dirty="0" smtClean="0"/>
              <a:t>Include all rural communities so progress can be tracked</a:t>
            </a:r>
          </a:p>
          <a:p>
            <a:endParaRPr lang="en-US" sz="2800" dirty="0" smtClean="0"/>
          </a:p>
          <a:p>
            <a:r>
              <a:rPr lang="en-US" sz="2800" dirty="0" smtClean="0"/>
              <a:t>Provide performance report to system owner and explain benefits of higher performance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399" y="1371601"/>
          <a:ext cx="8839202" cy="5333999"/>
        </p:xfrm>
        <a:graphic>
          <a:graphicData uri="http://schemas.openxmlformats.org/drawingml/2006/table">
            <a:tbl>
              <a:tblPr/>
              <a:tblGrid>
                <a:gridCol w="2199641"/>
                <a:gridCol w="162560"/>
                <a:gridCol w="6477001"/>
              </a:tblGrid>
              <a:tr h="8735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Garamond"/>
                          <a:ea typeface="Calibri"/>
                          <a:cs typeface="Times New Roman"/>
                        </a:rPr>
                        <a:t>O&amp;M Best Practice Score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Garamond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Garamond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Garamond"/>
                          <a:ea typeface="Calibri"/>
                          <a:cs typeface="Times New Roman"/>
                        </a:rPr>
                        <a:t>Benefits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5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Garamond"/>
                          <a:ea typeface="Calibri"/>
                          <a:cs typeface="Times New Roman"/>
                        </a:rPr>
                        <a:t>  80 - 100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Garamond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Garamond"/>
                          <a:ea typeface="Calibri"/>
                          <a:cs typeface="Times New Roman"/>
                        </a:rPr>
                        <a:t>Priority points for large capital projects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735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Garamond"/>
                          <a:ea typeface="Calibri"/>
                          <a:cs typeface="Times New Roman"/>
                        </a:rPr>
                        <a:t>60 - 80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Garamond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Garamond"/>
                          <a:ea typeface="Calibri"/>
                          <a:cs typeface="Times New Roman"/>
                        </a:rPr>
                        <a:t>Receive additional subsidy funding </a:t>
                      </a:r>
                      <a:endParaRPr lang="en-US" sz="2400" dirty="0" smtClean="0">
                        <a:latin typeface="Garamond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Garamond"/>
                          <a:ea typeface="Calibri"/>
                          <a:cs typeface="Times New Roman"/>
                        </a:rPr>
                        <a:t>   (</a:t>
                      </a:r>
                      <a:r>
                        <a:rPr lang="en-US" sz="2400" dirty="0">
                          <a:latin typeface="Garamond"/>
                          <a:ea typeface="Calibri"/>
                          <a:cs typeface="Times New Roman"/>
                        </a:rPr>
                        <a:t>not presently available)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95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Garamond"/>
                          <a:ea typeface="Calibri"/>
                          <a:cs typeface="Times New Roman"/>
                        </a:rPr>
                        <a:t>40 - 60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Garamond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Garamond"/>
                          <a:ea typeface="Calibri"/>
                          <a:cs typeface="Times New Roman"/>
                        </a:rPr>
                        <a:t>Eligible for large capital projects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735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Garamond"/>
                          <a:ea typeface="Calibri"/>
                          <a:cs typeface="Times New Roman"/>
                        </a:rPr>
                        <a:t>30 - 40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Garamond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Garamond"/>
                          <a:ea typeface="Calibri"/>
                          <a:cs typeface="Times New Roman"/>
                        </a:rPr>
                        <a:t>Receive “gap” subsidy funding </a:t>
                      </a:r>
                      <a:endParaRPr lang="en-US" sz="2400" dirty="0" smtClean="0">
                        <a:latin typeface="Garamond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Garamond"/>
                          <a:ea typeface="Calibri"/>
                          <a:cs typeface="Times New Roman"/>
                        </a:rPr>
                        <a:t>   (</a:t>
                      </a:r>
                      <a:r>
                        <a:rPr lang="en-US" sz="2400" dirty="0">
                          <a:latin typeface="Garamond"/>
                          <a:ea typeface="Calibri"/>
                          <a:cs typeface="Times New Roman"/>
                        </a:rPr>
                        <a:t>not presently available)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95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Garamond"/>
                          <a:ea typeface="Calibri"/>
                          <a:cs typeface="Times New Roman"/>
                        </a:rPr>
                        <a:t>20 - 30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Garamond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Garamond"/>
                          <a:ea typeface="Calibri"/>
                          <a:cs typeface="Times New Roman"/>
                        </a:rPr>
                        <a:t>Eligible for energy efficiency projects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95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Garamond"/>
                          <a:ea typeface="Calibri"/>
                          <a:cs typeface="Times New Roman"/>
                        </a:rPr>
                        <a:t>10 - 20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Garamond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Garamond"/>
                          <a:ea typeface="Calibri"/>
                          <a:cs typeface="Times New Roman"/>
                        </a:rPr>
                        <a:t>Eligible for small capital projects (Band-Aids)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48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Garamond"/>
                          <a:ea typeface="Calibri"/>
                          <a:cs typeface="Times New Roman"/>
                        </a:rPr>
                        <a:t>  0 - 10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Garamond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Garamond"/>
                          <a:ea typeface="Calibri"/>
                          <a:cs typeface="Times New Roman"/>
                        </a:rPr>
                        <a:t>Training and technical assistance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b="1" dirty="0" smtClean="0">
                <a:solidFill>
                  <a:schemeClr val="accent1"/>
                </a:solidFill>
                <a:ea typeface="Calibri" pitchFamily="34" charset="0"/>
                <a:cs typeface="Times New Roman" pitchFamily="18" charset="0"/>
              </a:rPr>
              <a:t>Simplified example of Best Practices approach: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Process for developing a Best Practices approach: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r>
              <a:rPr lang="en-US" sz="2400" dirty="0" smtClean="0"/>
              <a:t>TA providers develop initial scoring criteria for best practices</a:t>
            </a:r>
          </a:p>
          <a:p>
            <a:endParaRPr lang="en-US" sz="2400" dirty="0" smtClean="0"/>
          </a:p>
          <a:p>
            <a:r>
              <a:rPr lang="en-US" sz="2400" dirty="0" smtClean="0"/>
              <a:t>All programs work together to establish initial ties to benefits</a:t>
            </a:r>
          </a:p>
          <a:p>
            <a:endParaRPr lang="en-US" sz="2400" dirty="0" smtClean="0"/>
          </a:p>
          <a:p>
            <a:r>
              <a:rPr lang="en-US" sz="2400" dirty="0" smtClean="0"/>
              <a:t>Notify communities and provide schedule for implementation</a:t>
            </a:r>
          </a:p>
          <a:p>
            <a:endParaRPr lang="en-US" sz="2400" dirty="0" smtClean="0"/>
          </a:p>
          <a:p>
            <a:r>
              <a:rPr lang="en-US" sz="2400" dirty="0" smtClean="0"/>
              <a:t>Begin implementing for SFY2015 (summer 2014)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4343400"/>
          </a:xfrm>
        </p:spPr>
        <p:txBody>
          <a:bodyPr>
            <a:noAutofit/>
          </a:bodyPr>
          <a:lstStyle/>
          <a:p>
            <a:pPr lvl="0" algn="ctr" fontAlgn="base">
              <a:spcAft>
                <a:spcPct val="0"/>
              </a:spcAft>
            </a:pPr>
            <a:r>
              <a:rPr lang="en-US" sz="2800" b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Questions and Discussion</a:t>
            </a:r>
            <a:br>
              <a:rPr lang="en-US" sz="2800" b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about Proposed </a:t>
            </a:r>
            <a:br>
              <a:rPr lang="en-US" sz="2800" b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Best Practice Approach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" name="Picture Placeholder 9" descr="55 Kashim,children at Alakanuk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933347" y="1371600"/>
            <a:ext cx="6020506" cy="40386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61</TotalTime>
  <Words>372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 Bill Griffith Facility Programs Manager Alaska Department of Environmental Conservation     </vt:lpstr>
      <vt:lpstr>  </vt:lpstr>
      <vt:lpstr>A new approach:  Best Practices</vt:lpstr>
      <vt:lpstr>Defining O&amp;M Best Practices:</vt:lpstr>
      <vt:lpstr>Key to Making Best Practices System Work:  Annual Assessments</vt:lpstr>
      <vt:lpstr>Simplified example of Best Practices approach:</vt:lpstr>
      <vt:lpstr>Process for developing a Best Practices approach:</vt:lpstr>
      <vt:lpstr>Questions and Discussion about Proposed  Best Practice Approach</vt:lpstr>
    </vt:vector>
  </TitlesOfParts>
  <Company>DEC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and Maintenance of Water and Sewer Systems in Alaska Villages: A “Best Practices” Approach  </dc:title>
  <dc:creator>bgriffith</dc:creator>
  <cp:lastModifiedBy>bgriffith</cp:lastModifiedBy>
  <cp:revision>13</cp:revision>
  <dcterms:created xsi:type="dcterms:W3CDTF">2013-02-04T00:40:48Z</dcterms:created>
  <dcterms:modified xsi:type="dcterms:W3CDTF">2013-02-05T01:55:00Z</dcterms:modified>
</cp:coreProperties>
</file>