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9" r:id="rId4"/>
    <p:sldId id="258" r:id="rId5"/>
    <p:sldId id="262" r:id="rId6"/>
    <p:sldId id="260" r:id="rId7"/>
    <p:sldId id="263" r:id="rId8"/>
    <p:sldId id="265" r:id="rId9"/>
    <p:sldId id="266"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8837"/>
    <a:srgbClr val="339933"/>
    <a:srgbClr val="FF9933"/>
    <a:srgbClr val="B1252F"/>
    <a:srgbClr val="FFCC66"/>
    <a:srgbClr val="592278"/>
    <a:srgbClr val="832CAA"/>
    <a:srgbClr val="3B5F44"/>
    <a:srgbClr val="81192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1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jn-svrfile\home\cdbohan\RMW\O&amp;M%20Best%20Practices\RMW%20Trips%20FY12%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jn-svrfile\home\cdbohan\RMW\O&amp;M%20Best%20Practices\RMW%20Trips%20FY12%20analysi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jn-svrfile\home\cdbohan\RMW\O&amp;M%20Best%20Practices\RMW%20Trips%20FY12%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RMW Trips per Community </a:t>
            </a:r>
            <a:r>
              <a:rPr lang="en-US" baseline="0"/>
              <a:t>SFY12</a:t>
            </a:r>
            <a:endParaRPr lang="en-US"/>
          </a:p>
        </c:rich>
      </c:tx>
      <c:layout>
        <c:manualLayout>
          <c:xMode val="edge"/>
          <c:yMode val="edge"/>
          <c:x val="0.28620535714285722"/>
          <c:y val="8.5106382978723444E-2"/>
        </c:manualLayout>
      </c:layout>
    </c:title>
    <c:plotArea>
      <c:layout>
        <c:manualLayout>
          <c:layoutTarget val="inner"/>
          <c:xMode val="edge"/>
          <c:yMode val="edge"/>
          <c:x val="5.3894356955380592E-2"/>
          <c:y val="0.21238873066398614"/>
          <c:w val="0.91083169291338595"/>
          <c:h val="0.6464448314153044"/>
        </c:manualLayout>
      </c:layout>
      <c:barChart>
        <c:barDir val="col"/>
        <c:grouping val="clustered"/>
        <c:ser>
          <c:idx val="0"/>
          <c:order val="0"/>
          <c:tx>
            <c:strRef>
              <c:f>Sheet1!$I$13</c:f>
              <c:strCache>
                <c:ptCount val="1"/>
                <c:pt idx="0">
                  <c:v>Communities</c:v>
                </c:pt>
              </c:strCache>
            </c:strRef>
          </c:tx>
          <c:dLbls>
            <c:dLbl>
              <c:idx val="1"/>
              <c:layout>
                <c:manualLayout>
                  <c:x val="7.6173065204143834E-3"/>
                  <c:y val="-9.6153846153846281E-3"/>
                </c:manualLayout>
              </c:layout>
              <c:showVal val="1"/>
            </c:dLbl>
            <c:dLbl>
              <c:idx val="2"/>
              <c:layout>
                <c:manualLayout>
                  <c:x val="0"/>
                  <c:y val="1.2820512820512822E-2"/>
                </c:manualLayout>
              </c:layout>
              <c:showVal val="1"/>
            </c:dLbl>
            <c:dLbl>
              <c:idx val="5"/>
              <c:layout>
                <c:manualLayout>
                  <c:x val="-1.5234613040828761E-3"/>
                  <c:y val="9.6153846153846281E-3"/>
                </c:manualLayout>
              </c:layout>
              <c:showVal val="1"/>
            </c:dLbl>
            <c:dLbl>
              <c:idx val="8"/>
              <c:layout>
                <c:manualLayout>
                  <c:x val="-1.3583265417006257E-3"/>
                  <c:y val="9.6153846153846281E-3"/>
                </c:manualLayout>
              </c:layout>
              <c:showVal val="1"/>
            </c:dLbl>
            <c:dLbl>
              <c:idx val="9"/>
              <c:layout>
                <c:manualLayout>
                  <c:x val="0"/>
                  <c:y val="9.6153846153846281E-3"/>
                </c:manualLayout>
              </c:layout>
              <c:showVal val="1"/>
            </c:dLbl>
            <c:dLbl>
              <c:idx val="10"/>
              <c:layout>
                <c:manualLayout>
                  <c:x val="0"/>
                  <c:y val="1.6025641025641024E-2"/>
                </c:manualLayout>
              </c:layout>
              <c:showVal val="1"/>
            </c:dLbl>
            <c:dLbl>
              <c:idx val="11"/>
              <c:layout>
                <c:manualLayout>
                  <c:x val="0"/>
                  <c:y val="9.6153846153846281E-3"/>
                </c:manualLayout>
              </c:layout>
              <c:showVal val="1"/>
            </c:dLbl>
            <c:dLbl>
              <c:idx val="12"/>
              <c:layout>
                <c:manualLayout>
                  <c:x val="0"/>
                  <c:y val="1.2820512820512822E-2"/>
                </c:manualLayout>
              </c:layout>
              <c:showVal val="1"/>
            </c:dLbl>
            <c:dLbl>
              <c:idx val="13"/>
              <c:delete val="1"/>
            </c:dLbl>
            <c:dLbl>
              <c:idx val="14"/>
              <c:delete val="1"/>
            </c:dLbl>
            <c:dLbl>
              <c:idx val="15"/>
              <c:delete val="1"/>
            </c:dLbl>
            <c:dLbl>
              <c:idx val="16"/>
              <c:layout>
                <c:manualLayout>
                  <c:x val="0"/>
                  <c:y val="9.6153846153846281E-3"/>
                </c:manualLayout>
              </c:layout>
              <c:showVal val="1"/>
            </c:dLbl>
            <c:showVal val="1"/>
          </c:dLbls>
          <c:cat>
            <c:numRef>
              <c:f>Sheet1!$J$14:$J$30</c:f>
              <c:numCache>
                <c:formatCode>General</c:formatCode>
                <c:ptCount val="17"/>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numCache>
            </c:numRef>
          </c:cat>
          <c:val>
            <c:numRef>
              <c:f>Sheet1!$I$14:$I$30</c:f>
              <c:numCache>
                <c:formatCode>General</c:formatCode>
                <c:ptCount val="17"/>
                <c:pt idx="0">
                  <c:v>48</c:v>
                </c:pt>
                <c:pt idx="1">
                  <c:v>58</c:v>
                </c:pt>
                <c:pt idx="2">
                  <c:v>26</c:v>
                </c:pt>
                <c:pt idx="3">
                  <c:v>19</c:v>
                </c:pt>
                <c:pt idx="4">
                  <c:v>5</c:v>
                </c:pt>
                <c:pt idx="5">
                  <c:v>6</c:v>
                </c:pt>
                <c:pt idx="6">
                  <c:v>9</c:v>
                </c:pt>
                <c:pt idx="7">
                  <c:v>4</c:v>
                </c:pt>
                <c:pt idx="8">
                  <c:v>1</c:v>
                </c:pt>
                <c:pt idx="9">
                  <c:v>1</c:v>
                </c:pt>
                <c:pt idx="10">
                  <c:v>2</c:v>
                </c:pt>
                <c:pt idx="11">
                  <c:v>1</c:v>
                </c:pt>
                <c:pt idx="12">
                  <c:v>1</c:v>
                </c:pt>
                <c:pt idx="13">
                  <c:v>0</c:v>
                </c:pt>
                <c:pt idx="14">
                  <c:v>0</c:v>
                </c:pt>
                <c:pt idx="15">
                  <c:v>0</c:v>
                </c:pt>
                <c:pt idx="16">
                  <c:v>1</c:v>
                </c:pt>
              </c:numCache>
            </c:numRef>
          </c:val>
        </c:ser>
        <c:axId val="72861568"/>
        <c:axId val="73936896"/>
      </c:barChart>
      <c:catAx>
        <c:axId val="72861568"/>
        <c:scaling>
          <c:orientation val="minMax"/>
        </c:scaling>
        <c:axPos val="b"/>
        <c:title>
          <c:tx>
            <c:rich>
              <a:bodyPr/>
              <a:lstStyle/>
              <a:p>
                <a:pPr>
                  <a:defRPr/>
                </a:pPr>
                <a:r>
                  <a:rPr lang="en-US"/>
                  <a:t>Trips</a:t>
                </a:r>
              </a:p>
            </c:rich>
          </c:tx>
          <c:layout>
            <c:manualLayout>
              <c:xMode val="edge"/>
              <c:yMode val="edge"/>
              <c:x val="0.49104752530933632"/>
              <c:y val="0.91575445356564478"/>
            </c:manualLayout>
          </c:layout>
        </c:title>
        <c:numFmt formatCode="General" sourceLinked="1"/>
        <c:tickLblPos val="nextTo"/>
        <c:crossAx val="73936896"/>
        <c:crosses val="autoZero"/>
        <c:auto val="1"/>
        <c:lblAlgn val="ctr"/>
        <c:lblOffset val="100"/>
      </c:catAx>
      <c:valAx>
        <c:axId val="73936896"/>
        <c:scaling>
          <c:orientation val="minMax"/>
          <c:max val="60"/>
        </c:scaling>
        <c:axPos val="l"/>
        <c:majorGridlines/>
        <c:title>
          <c:tx>
            <c:rich>
              <a:bodyPr rot="-5400000" vert="horz"/>
              <a:lstStyle/>
              <a:p>
                <a:pPr>
                  <a:defRPr/>
                </a:pPr>
                <a:r>
                  <a:rPr lang="en-US" dirty="0" smtClean="0"/>
                  <a:t>Communities</a:t>
                </a:r>
                <a:endParaRPr lang="en-US" dirty="0"/>
              </a:p>
            </c:rich>
          </c:tx>
          <c:layout/>
        </c:title>
        <c:numFmt formatCode="General" sourceLinked="1"/>
        <c:minorTickMark val="out"/>
        <c:tickLblPos val="nextTo"/>
        <c:crossAx val="72861568"/>
        <c:crosses val="autoZero"/>
        <c:crossBetween val="between"/>
        <c:majorUnit val="5"/>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RMW Trips per Community </a:t>
            </a:r>
            <a:r>
              <a:rPr lang="en-US" baseline="0"/>
              <a:t>SFY12</a:t>
            </a:r>
            <a:endParaRPr lang="en-US"/>
          </a:p>
        </c:rich>
      </c:tx>
      <c:layout>
        <c:manualLayout>
          <c:xMode val="edge"/>
          <c:yMode val="edge"/>
          <c:x val="0.28620535714285728"/>
          <c:y val="8.5106382978723472E-2"/>
        </c:manualLayout>
      </c:layout>
    </c:title>
    <c:plotArea>
      <c:layout>
        <c:manualLayout>
          <c:layoutTarget val="inner"/>
          <c:xMode val="edge"/>
          <c:yMode val="edge"/>
          <c:x val="5.3894356955380598E-2"/>
          <c:y val="0.21238873066398614"/>
          <c:w val="0.91083169291338606"/>
          <c:h val="0.64644483141530462"/>
        </c:manualLayout>
      </c:layout>
      <c:barChart>
        <c:barDir val="col"/>
        <c:grouping val="clustered"/>
        <c:ser>
          <c:idx val="0"/>
          <c:order val="0"/>
          <c:tx>
            <c:strRef>
              <c:f>Sheet1!$I$13</c:f>
              <c:strCache>
                <c:ptCount val="1"/>
                <c:pt idx="0">
                  <c:v>Communities</c:v>
                </c:pt>
              </c:strCache>
            </c:strRef>
          </c:tx>
          <c:dLbls>
            <c:dLbl>
              <c:idx val="1"/>
              <c:layout>
                <c:manualLayout>
                  <c:x val="7.6173065204143834E-3"/>
                  <c:y val="-9.6153846153846333E-3"/>
                </c:manualLayout>
              </c:layout>
              <c:showVal val="1"/>
            </c:dLbl>
            <c:dLbl>
              <c:idx val="2"/>
              <c:layout>
                <c:manualLayout>
                  <c:x val="0"/>
                  <c:y val="1.2820512820512824E-2"/>
                </c:manualLayout>
              </c:layout>
              <c:showVal val="1"/>
            </c:dLbl>
            <c:dLbl>
              <c:idx val="5"/>
              <c:layout>
                <c:manualLayout>
                  <c:x val="-1.5234613040828759E-3"/>
                  <c:y val="9.6153846153846333E-3"/>
                </c:manualLayout>
              </c:layout>
              <c:showVal val="1"/>
            </c:dLbl>
            <c:dLbl>
              <c:idx val="8"/>
              <c:layout>
                <c:manualLayout>
                  <c:x val="-1.358326541700626E-3"/>
                  <c:y val="9.6153846153846333E-3"/>
                </c:manualLayout>
              </c:layout>
              <c:showVal val="1"/>
            </c:dLbl>
            <c:dLbl>
              <c:idx val="9"/>
              <c:layout>
                <c:manualLayout>
                  <c:x val="0"/>
                  <c:y val="9.6153846153846333E-3"/>
                </c:manualLayout>
              </c:layout>
              <c:showVal val="1"/>
            </c:dLbl>
            <c:dLbl>
              <c:idx val="10"/>
              <c:layout>
                <c:manualLayout>
                  <c:x val="0"/>
                  <c:y val="1.6025641025641024E-2"/>
                </c:manualLayout>
              </c:layout>
              <c:showVal val="1"/>
            </c:dLbl>
            <c:dLbl>
              <c:idx val="11"/>
              <c:layout>
                <c:manualLayout>
                  <c:x val="0"/>
                  <c:y val="9.6153846153846333E-3"/>
                </c:manualLayout>
              </c:layout>
              <c:showVal val="1"/>
            </c:dLbl>
            <c:dLbl>
              <c:idx val="12"/>
              <c:layout>
                <c:manualLayout>
                  <c:x val="0"/>
                  <c:y val="1.2820512820512824E-2"/>
                </c:manualLayout>
              </c:layout>
              <c:showVal val="1"/>
            </c:dLbl>
            <c:dLbl>
              <c:idx val="13"/>
              <c:delete val="1"/>
            </c:dLbl>
            <c:dLbl>
              <c:idx val="14"/>
              <c:delete val="1"/>
            </c:dLbl>
            <c:dLbl>
              <c:idx val="15"/>
              <c:delete val="1"/>
            </c:dLbl>
            <c:dLbl>
              <c:idx val="16"/>
              <c:layout>
                <c:manualLayout>
                  <c:x val="0"/>
                  <c:y val="9.6153846153846333E-3"/>
                </c:manualLayout>
              </c:layout>
              <c:showVal val="1"/>
            </c:dLbl>
            <c:showVal val="1"/>
          </c:dLbls>
          <c:cat>
            <c:numRef>
              <c:f>Sheet1!$J$14:$J$30</c:f>
              <c:numCache>
                <c:formatCode>General</c:formatCode>
                <c:ptCount val="17"/>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numCache>
            </c:numRef>
          </c:cat>
          <c:val>
            <c:numRef>
              <c:f>Sheet1!$I$14:$I$30</c:f>
              <c:numCache>
                <c:formatCode>General</c:formatCode>
                <c:ptCount val="17"/>
                <c:pt idx="0">
                  <c:v>48</c:v>
                </c:pt>
                <c:pt idx="1">
                  <c:v>58</c:v>
                </c:pt>
                <c:pt idx="2">
                  <c:v>26</c:v>
                </c:pt>
                <c:pt idx="3">
                  <c:v>19</c:v>
                </c:pt>
                <c:pt idx="4">
                  <c:v>5</c:v>
                </c:pt>
                <c:pt idx="5">
                  <c:v>6</c:v>
                </c:pt>
                <c:pt idx="6">
                  <c:v>9</c:v>
                </c:pt>
                <c:pt idx="7">
                  <c:v>4</c:v>
                </c:pt>
                <c:pt idx="8">
                  <c:v>1</c:v>
                </c:pt>
                <c:pt idx="9">
                  <c:v>1</c:v>
                </c:pt>
                <c:pt idx="10">
                  <c:v>2</c:v>
                </c:pt>
                <c:pt idx="11">
                  <c:v>1</c:v>
                </c:pt>
                <c:pt idx="12">
                  <c:v>1</c:v>
                </c:pt>
                <c:pt idx="13">
                  <c:v>0</c:v>
                </c:pt>
                <c:pt idx="14">
                  <c:v>0</c:v>
                </c:pt>
                <c:pt idx="15">
                  <c:v>0</c:v>
                </c:pt>
                <c:pt idx="16">
                  <c:v>1</c:v>
                </c:pt>
              </c:numCache>
            </c:numRef>
          </c:val>
        </c:ser>
        <c:ser>
          <c:idx val="1"/>
          <c:order val="1"/>
          <c:tx>
            <c:v>Sum of trips</c:v>
          </c:tx>
          <c:spPr>
            <a:solidFill>
              <a:srgbClr val="B1252F"/>
            </a:solidFill>
          </c:spPr>
          <c:dLbls>
            <c:dLbl>
              <c:idx val="0"/>
              <c:delete val="1"/>
            </c:dLbl>
            <c:dLbl>
              <c:idx val="1"/>
              <c:delete val="1"/>
            </c:dLbl>
            <c:dLbl>
              <c:idx val="2"/>
              <c:layout>
                <c:manualLayout>
                  <c:x val="0"/>
                  <c:y val="1.9230769230769253E-2"/>
                </c:manualLayout>
              </c:layout>
              <c:showVal val="1"/>
            </c:dLbl>
            <c:dLbl>
              <c:idx val="3"/>
              <c:layout>
                <c:manualLayout>
                  <c:x val="0"/>
                  <c:y val="1.6025641025641024E-2"/>
                </c:manualLayout>
              </c:layout>
              <c:showVal val="1"/>
            </c:dLbl>
            <c:dLbl>
              <c:idx val="5"/>
              <c:layout>
                <c:manualLayout>
                  <c:x val="0"/>
                  <c:y val="9.6153846153845726E-3"/>
                </c:manualLayout>
              </c:layout>
              <c:showVal val="1"/>
            </c:dLbl>
            <c:dLbl>
              <c:idx val="11"/>
              <c:layout>
                <c:manualLayout>
                  <c:x val="0"/>
                  <c:y val="1.2820512820512824E-2"/>
                </c:manualLayout>
              </c:layout>
              <c:showVal val="1"/>
            </c:dLbl>
            <c:dLbl>
              <c:idx val="12"/>
              <c:layout>
                <c:manualLayout>
                  <c:x val="0"/>
                  <c:y val="1.2820512820512824E-2"/>
                </c:manualLayout>
              </c:layout>
              <c:showVal val="1"/>
            </c:dLbl>
            <c:dLbl>
              <c:idx val="13"/>
              <c:layout>
                <c:manualLayout>
                  <c:x val="-6.0938452163315062E-3"/>
                  <c:y val="0"/>
                </c:manualLayout>
              </c:layout>
              <c:showVal val="1"/>
            </c:dLbl>
            <c:dLbl>
              <c:idx val="14"/>
              <c:layout>
                <c:manualLayout>
                  <c:x val="-6.0938452163316181E-3"/>
                  <c:y val="0"/>
                </c:manualLayout>
              </c:layout>
              <c:showVal val="1"/>
            </c:dLbl>
            <c:dLbl>
              <c:idx val="15"/>
              <c:layout>
                <c:manualLayout>
                  <c:x val="-7.6173065204143834E-3"/>
                  <c:y val="0"/>
                </c:manualLayout>
              </c:layout>
              <c:showVal val="1"/>
            </c:dLbl>
            <c:dLbl>
              <c:idx val="16"/>
              <c:layout>
                <c:manualLayout>
                  <c:x val="0"/>
                  <c:y val="1.6025641025641024E-2"/>
                </c:manualLayout>
              </c:layout>
              <c:showVal val="1"/>
            </c:dLbl>
            <c:showVal val="1"/>
          </c:dLbls>
          <c:val>
            <c:numRef>
              <c:f>Sheet1!$F$16:$F$32</c:f>
              <c:numCache>
                <c:formatCode>General</c:formatCode>
                <c:ptCount val="17"/>
                <c:pt idx="0">
                  <c:v>0</c:v>
                </c:pt>
                <c:pt idx="1">
                  <c:v>58</c:v>
                </c:pt>
                <c:pt idx="2">
                  <c:v>52</c:v>
                </c:pt>
                <c:pt idx="3">
                  <c:v>57</c:v>
                </c:pt>
                <c:pt idx="4">
                  <c:v>20</c:v>
                </c:pt>
                <c:pt idx="5">
                  <c:v>30</c:v>
                </c:pt>
                <c:pt idx="6">
                  <c:v>54</c:v>
                </c:pt>
                <c:pt idx="7">
                  <c:v>28</c:v>
                </c:pt>
                <c:pt idx="8">
                  <c:v>8</c:v>
                </c:pt>
                <c:pt idx="9">
                  <c:v>9</c:v>
                </c:pt>
                <c:pt idx="10">
                  <c:v>20</c:v>
                </c:pt>
                <c:pt idx="11">
                  <c:v>11</c:v>
                </c:pt>
                <c:pt idx="12">
                  <c:v>12</c:v>
                </c:pt>
                <c:pt idx="13">
                  <c:v>0</c:v>
                </c:pt>
                <c:pt idx="14">
                  <c:v>0</c:v>
                </c:pt>
                <c:pt idx="15">
                  <c:v>0</c:v>
                </c:pt>
                <c:pt idx="16">
                  <c:v>16</c:v>
                </c:pt>
              </c:numCache>
            </c:numRef>
          </c:val>
        </c:ser>
        <c:axId val="98440704"/>
        <c:axId val="98442624"/>
      </c:barChart>
      <c:catAx>
        <c:axId val="98440704"/>
        <c:scaling>
          <c:orientation val="minMax"/>
        </c:scaling>
        <c:axPos val="b"/>
        <c:title>
          <c:tx>
            <c:rich>
              <a:bodyPr/>
              <a:lstStyle/>
              <a:p>
                <a:pPr>
                  <a:defRPr/>
                </a:pPr>
                <a:r>
                  <a:rPr lang="en-US"/>
                  <a:t>Trips</a:t>
                </a:r>
              </a:p>
            </c:rich>
          </c:tx>
          <c:layout>
            <c:manualLayout>
              <c:xMode val="edge"/>
              <c:yMode val="edge"/>
              <c:x val="0.49104752530933632"/>
              <c:y val="0.91575445356564489"/>
            </c:manualLayout>
          </c:layout>
        </c:title>
        <c:numFmt formatCode="General" sourceLinked="1"/>
        <c:tickLblPos val="nextTo"/>
        <c:crossAx val="98442624"/>
        <c:crosses val="autoZero"/>
        <c:auto val="1"/>
        <c:lblAlgn val="ctr"/>
        <c:lblOffset val="100"/>
      </c:catAx>
      <c:valAx>
        <c:axId val="98442624"/>
        <c:scaling>
          <c:orientation val="minMax"/>
          <c:max val="60"/>
        </c:scaling>
        <c:axPos val="l"/>
        <c:majorGridlines/>
        <c:numFmt formatCode="General" sourceLinked="1"/>
        <c:minorTickMark val="out"/>
        <c:tickLblPos val="nextTo"/>
        <c:crossAx val="98440704"/>
        <c:crosses val="autoZero"/>
        <c:crossBetween val="between"/>
        <c:majorUnit val="5"/>
      </c:valAx>
    </c:plotArea>
    <c:legend>
      <c:legendPos val="r"/>
      <c:layout>
        <c:manualLayout>
          <c:xMode val="edge"/>
          <c:yMode val="edge"/>
          <c:x val="0.75034296494188224"/>
          <c:y val="0.46951974088345338"/>
          <c:w val="0.11275227315335587"/>
          <c:h val="0.12824761266543816"/>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RMW Trips per Community </a:t>
            </a:r>
            <a:r>
              <a:rPr lang="en-US" baseline="0"/>
              <a:t>SFY12</a:t>
            </a:r>
            <a:endParaRPr lang="en-US"/>
          </a:p>
        </c:rich>
      </c:tx>
      <c:layout>
        <c:manualLayout>
          <c:xMode val="edge"/>
          <c:yMode val="edge"/>
          <c:x val="0.28620535714285733"/>
          <c:y val="8.5106382978723499E-2"/>
        </c:manualLayout>
      </c:layout>
    </c:title>
    <c:plotArea>
      <c:layout>
        <c:manualLayout>
          <c:layoutTarget val="inner"/>
          <c:xMode val="edge"/>
          <c:yMode val="edge"/>
          <c:x val="5.3894356955380605E-2"/>
          <c:y val="0.21238873066398614"/>
          <c:w val="0.91083169291338628"/>
          <c:h val="0.64644483141530473"/>
        </c:manualLayout>
      </c:layout>
      <c:barChart>
        <c:barDir val="col"/>
        <c:grouping val="clustered"/>
        <c:ser>
          <c:idx val="0"/>
          <c:order val="0"/>
          <c:tx>
            <c:strRef>
              <c:f>Sheet1!$I$13</c:f>
              <c:strCache>
                <c:ptCount val="1"/>
                <c:pt idx="0">
                  <c:v>Communities</c:v>
                </c:pt>
              </c:strCache>
            </c:strRef>
          </c:tx>
          <c:dLbls>
            <c:dLbl>
              <c:idx val="1"/>
              <c:layout>
                <c:manualLayout>
                  <c:x val="7.6173065204143834E-3"/>
                  <c:y val="-9.6153846153846385E-3"/>
                </c:manualLayout>
              </c:layout>
              <c:showVal val="1"/>
            </c:dLbl>
            <c:dLbl>
              <c:idx val="2"/>
              <c:layout>
                <c:manualLayout>
                  <c:x val="0"/>
                  <c:y val="1.2820512820512825E-2"/>
                </c:manualLayout>
              </c:layout>
              <c:showVal val="1"/>
            </c:dLbl>
            <c:dLbl>
              <c:idx val="5"/>
              <c:layout>
                <c:manualLayout>
                  <c:x val="-1.5234613040828759E-3"/>
                  <c:y val="9.6153846153846385E-3"/>
                </c:manualLayout>
              </c:layout>
              <c:showVal val="1"/>
            </c:dLbl>
            <c:dLbl>
              <c:idx val="8"/>
              <c:layout>
                <c:manualLayout>
                  <c:x val="-1.3583265417006262E-3"/>
                  <c:y val="9.6153846153846385E-3"/>
                </c:manualLayout>
              </c:layout>
              <c:showVal val="1"/>
            </c:dLbl>
            <c:dLbl>
              <c:idx val="9"/>
              <c:layout>
                <c:manualLayout>
                  <c:x val="0"/>
                  <c:y val="9.6153846153846385E-3"/>
                </c:manualLayout>
              </c:layout>
              <c:showVal val="1"/>
            </c:dLbl>
            <c:dLbl>
              <c:idx val="10"/>
              <c:layout>
                <c:manualLayout>
                  <c:x val="0"/>
                  <c:y val="1.6025641025641024E-2"/>
                </c:manualLayout>
              </c:layout>
              <c:showVal val="1"/>
            </c:dLbl>
            <c:dLbl>
              <c:idx val="11"/>
              <c:layout>
                <c:manualLayout>
                  <c:x val="0"/>
                  <c:y val="9.6153846153846385E-3"/>
                </c:manualLayout>
              </c:layout>
              <c:showVal val="1"/>
            </c:dLbl>
            <c:dLbl>
              <c:idx val="12"/>
              <c:layout>
                <c:manualLayout>
                  <c:x val="0"/>
                  <c:y val="1.2820512820512825E-2"/>
                </c:manualLayout>
              </c:layout>
              <c:showVal val="1"/>
            </c:dLbl>
            <c:dLbl>
              <c:idx val="13"/>
              <c:delete val="1"/>
            </c:dLbl>
            <c:dLbl>
              <c:idx val="14"/>
              <c:delete val="1"/>
            </c:dLbl>
            <c:dLbl>
              <c:idx val="15"/>
              <c:delete val="1"/>
            </c:dLbl>
            <c:dLbl>
              <c:idx val="16"/>
              <c:layout>
                <c:manualLayout>
                  <c:x val="0"/>
                  <c:y val="9.6153846153846385E-3"/>
                </c:manualLayout>
              </c:layout>
              <c:showVal val="1"/>
            </c:dLbl>
            <c:showVal val="1"/>
          </c:dLbls>
          <c:cat>
            <c:numRef>
              <c:f>Sheet1!$J$14:$J$30</c:f>
              <c:numCache>
                <c:formatCode>General</c:formatCode>
                <c:ptCount val="17"/>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numCache>
            </c:numRef>
          </c:cat>
          <c:val>
            <c:numRef>
              <c:f>Sheet1!$I$14:$I$30</c:f>
              <c:numCache>
                <c:formatCode>General</c:formatCode>
                <c:ptCount val="17"/>
                <c:pt idx="0">
                  <c:v>48</c:v>
                </c:pt>
                <c:pt idx="1">
                  <c:v>58</c:v>
                </c:pt>
                <c:pt idx="2">
                  <c:v>26</c:v>
                </c:pt>
                <c:pt idx="3">
                  <c:v>19</c:v>
                </c:pt>
                <c:pt idx="4">
                  <c:v>5</c:v>
                </c:pt>
                <c:pt idx="5">
                  <c:v>6</c:v>
                </c:pt>
                <c:pt idx="6">
                  <c:v>9</c:v>
                </c:pt>
                <c:pt idx="7">
                  <c:v>4</c:v>
                </c:pt>
                <c:pt idx="8">
                  <c:v>1</c:v>
                </c:pt>
                <c:pt idx="9">
                  <c:v>1</c:v>
                </c:pt>
                <c:pt idx="10">
                  <c:v>2</c:v>
                </c:pt>
                <c:pt idx="11">
                  <c:v>1</c:v>
                </c:pt>
                <c:pt idx="12">
                  <c:v>1</c:v>
                </c:pt>
                <c:pt idx="13">
                  <c:v>0</c:v>
                </c:pt>
                <c:pt idx="14">
                  <c:v>0</c:v>
                </c:pt>
                <c:pt idx="15">
                  <c:v>0</c:v>
                </c:pt>
                <c:pt idx="16">
                  <c:v>1</c:v>
                </c:pt>
              </c:numCache>
            </c:numRef>
          </c:val>
        </c:ser>
        <c:ser>
          <c:idx val="1"/>
          <c:order val="1"/>
          <c:tx>
            <c:v>Sum of trips</c:v>
          </c:tx>
          <c:spPr>
            <a:solidFill>
              <a:srgbClr val="B1252F"/>
            </a:solidFill>
          </c:spPr>
          <c:dLbls>
            <c:dLbl>
              <c:idx val="0"/>
              <c:delete val="1"/>
            </c:dLbl>
            <c:dLbl>
              <c:idx val="1"/>
              <c:delete val="1"/>
            </c:dLbl>
            <c:dLbl>
              <c:idx val="2"/>
              <c:layout>
                <c:manualLayout>
                  <c:x val="0"/>
                  <c:y val="1.9230769230769256E-2"/>
                </c:manualLayout>
              </c:layout>
              <c:showVal val="1"/>
            </c:dLbl>
            <c:dLbl>
              <c:idx val="3"/>
              <c:layout>
                <c:manualLayout>
                  <c:x val="0"/>
                  <c:y val="1.6025641025641024E-2"/>
                </c:manualLayout>
              </c:layout>
              <c:showVal val="1"/>
            </c:dLbl>
            <c:dLbl>
              <c:idx val="5"/>
              <c:layout>
                <c:manualLayout>
                  <c:x val="0"/>
                  <c:y val="9.6153846153845743E-3"/>
                </c:manualLayout>
              </c:layout>
              <c:showVal val="1"/>
            </c:dLbl>
            <c:dLbl>
              <c:idx val="11"/>
              <c:layout>
                <c:manualLayout>
                  <c:x val="0"/>
                  <c:y val="1.2820512820512825E-2"/>
                </c:manualLayout>
              </c:layout>
              <c:showVal val="1"/>
            </c:dLbl>
            <c:dLbl>
              <c:idx val="12"/>
              <c:layout>
                <c:manualLayout>
                  <c:x val="0"/>
                  <c:y val="1.2820512820512825E-2"/>
                </c:manualLayout>
              </c:layout>
              <c:showVal val="1"/>
            </c:dLbl>
            <c:dLbl>
              <c:idx val="13"/>
              <c:layout>
                <c:manualLayout>
                  <c:x val="-6.0938452163315062E-3"/>
                  <c:y val="0"/>
                </c:manualLayout>
              </c:layout>
              <c:showVal val="1"/>
            </c:dLbl>
            <c:dLbl>
              <c:idx val="14"/>
              <c:layout>
                <c:manualLayout>
                  <c:x val="-6.0938452163316181E-3"/>
                  <c:y val="0"/>
                </c:manualLayout>
              </c:layout>
              <c:showVal val="1"/>
            </c:dLbl>
            <c:dLbl>
              <c:idx val="15"/>
              <c:layout>
                <c:manualLayout>
                  <c:x val="-7.6173065204143834E-3"/>
                  <c:y val="0"/>
                </c:manualLayout>
              </c:layout>
              <c:showVal val="1"/>
            </c:dLbl>
            <c:dLbl>
              <c:idx val="16"/>
              <c:layout>
                <c:manualLayout>
                  <c:x val="0"/>
                  <c:y val="1.6025641025641024E-2"/>
                </c:manualLayout>
              </c:layout>
              <c:showVal val="1"/>
            </c:dLbl>
            <c:showVal val="1"/>
          </c:dLbls>
          <c:val>
            <c:numRef>
              <c:f>Sheet1!$F$16:$F$32</c:f>
              <c:numCache>
                <c:formatCode>General</c:formatCode>
                <c:ptCount val="17"/>
                <c:pt idx="0">
                  <c:v>0</c:v>
                </c:pt>
                <c:pt idx="1">
                  <c:v>58</c:v>
                </c:pt>
                <c:pt idx="2">
                  <c:v>52</c:v>
                </c:pt>
                <c:pt idx="3">
                  <c:v>57</c:v>
                </c:pt>
                <c:pt idx="4">
                  <c:v>20</c:v>
                </c:pt>
                <c:pt idx="5">
                  <c:v>30</c:v>
                </c:pt>
                <c:pt idx="6">
                  <c:v>54</c:v>
                </c:pt>
                <c:pt idx="7">
                  <c:v>28</c:v>
                </c:pt>
                <c:pt idx="8">
                  <c:v>8</c:v>
                </c:pt>
                <c:pt idx="9">
                  <c:v>9</c:v>
                </c:pt>
                <c:pt idx="10">
                  <c:v>20</c:v>
                </c:pt>
                <c:pt idx="11">
                  <c:v>11</c:v>
                </c:pt>
                <c:pt idx="12">
                  <c:v>12</c:v>
                </c:pt>
                <c:pt idx="13">
                  <c:v>0</c:v>
                </c:pt>
                <c:pt idx="14">
                  <c:v>0</c:v>
                </c:pt>
                <c:pt idx="15">
                  <c:v>0</c:v>
                </c:pt>
                <c:pt idx="16">
                  <c:v>16</c:v>
                </c:pt>
              </c:numCache>
            </c:numRef>
          </c:val>
        </c:ser>
        <c:axId val="117412992"/>
        <c:axId val="117428224"/>
      </c:barChart>
      <c:catAx>
        <c:axId val="117412992"/>
        <c:scaling>
          <c:orientation val="minMax"/>
        </c:scaling>
        <c:axPos val="b"/>
        <c:title>
          <c:tx>
            <c:rich>
              <a:bodyPr/>
              <a:lstStyle/>
              <a:p>
                <a:pPr>
                  <a:defRPr/>
                </a:pPr>
                <a:r>
                  <a:rPr lang="en-US"/>
                  <a:t>Trips</a:t>
                </a:r>
              </a:p>
            </c:rich>
          </c:tx>
          <c:layout>
            <c:manualLayout>
              <c:xMode val="edge"/>
              <c:yMode val="edge"/>
              <c:x val="0.49104752530933632"/>
              <c:y val="0.915754453565645"/>
            </c:manualLayout>
          </c:layout>
        </c:title>
        <c:numFmt formatCode="General" sourceLinked="1"/>
        <c:tickLblPos val="nextTo"/>
        <c:crossAx val="117428224"/>
        <c:crosses val="autoZero"/>
        <c:auto val="1"/>
        <c:lblAlgn val="ctr"/>
        <c:lblOffset val="100"/>
      </c:catAx>
      <c:valAx>
        <c:axId val="117428224"/>
        <c:scaling>
          <c:orientation val="minMax"/>
          <c:max val="60"/>
        </c:scaling>
        <c:axPos val="l"/>
        <c:majorGridlines/>
        <c:numFmt formatCode="General" sourceLinked="1"/>
        <c:minorTickMark val="out"/>
        <c:tickLblPos val="nextTo"/>
        <c:crossAx val="117412992"/>
        <c:crosses val="autoZero"/>
        <c:crossBetween val="between"/>
        <c:majorUnit val="5"/>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0.625</cdr:x>
      <cdr:y>0.2766</cdr:y>
    </cdr:from>
    <cdr:to>
      <cdr:x>0.89286</cdr:x>
      <cdr:y>0.44681</cdr:y>
    </cdr:to>
    <cdr:sp macro="" textlink="">
      <cdr:nvSpPr>
        <cdr:cNvPr id="2" name="TextBox 1"/>
        <cdr:cNvSpPr txBox="1"/>
      </cdr:nvSpPr>
      <cdr:spPr>
        <a:xfrm xmlns:a="http://schemas.openxmlformats.org/drawingml/2006/main">
          <a:off x="5334000" y="990600"/>
          <a:ext cx="2286000" cy="609600"/>
        </a:xfrm>
        <a:prstGeom xmlns:a="http://schemas.openxmlformats.org/drawingml/2006/main" prst="rect">
          <a:avLst/>
        </a:prstGeom>
        <a:solidFill xmlns:a="http://schemas.openxmlformats.org/drawingml/2006/main">
          <a:schemeClr val="accent5">
            <a:lumMod val="75000"/>
          </a:schemeClr>
        </a:solidFill>
      </cdr:spPr>
      <cdr:txBody>
        <a:bodyPr xmlns:a="http://schemas.openxmlformats.org/drawingml/2006/main" vertOverflow="clip" wrap="square" rtlCol="0"/>
        <a:lstStyle xmlns:a="http://schemas.openxmlformats.org/drawingml/2006/main"/>
        <a:p xmlns:a="http://schemas.openxmlformats.org/drawingml/2006/main">
          <a:pPr algn="ctr"/>
          <a:r>
            <a:rPr lang="en-US" sz="1600" dirty="0" smtClean="0">
              <a:solidFill>
                <a:schemeClr val="bg1"/>
              </a:solidFill>
            </a:rPr>
            <a:t>50% of trips to 14% of communities served</a:t>
          </a:r>
          <a:endParaRPr lang="en-US" sz="16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4FA303B-A7BC-423A-B50A-EB108487241F}" type="datetimeFigureOut">
              <a:rPr lang="en-US" smtClean="0"/>
              <a:pPr/>
              <a:t>2/5/2013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9C7BE6A-1799-4654-8A3A-AEBE1294575D}"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15AC403-EF3F-4588-B2F3-AC86CC6D41F1}" type="datetimeFigureOut">
              <a:rPr lang="en-US" smtClean="0"/>
              <a:pPr/>
              <a:t>2/5/2013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7B8A354-2690-4DAA-850C-2103A22D3292}"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B8A354-2690-4DAA-850C-2103A22D3292}"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RUBA hubs</a:t>
            </a:r>
            <a:r>
              <a:rPr lang="en-US" baseline="0" dirty="0" smtClean="0"/>
              <a:t> a bit different</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Communities</a:t>
            </a:r>
            <a:r>
              <a:rPr lang="en-US" baseline="0" dirty="0" smtClean="0"/>
              <a:t> suffer as a result of the negative connotation because they don’t take advantage of the valuable assistance</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 5+ trips = </a:t>
            </a:r>
            <a:r>
              <a:rPr lang="en-US" baseline="0" dirty="0" smtClean="0"/>
              <a:t>½ total trips (188 of 375) to 14% (26 of 188) of the communities </a:t>
            </a:r>
          </a:p>
          <a:p>
            <a:r>
              <a:rPr lang="en-US" baseline="0" dirty="0" smtClean="0"/>
              <a:t>51 trips in FY12 were considered emergency trips</a:t>
            </a:r>
          </a:p>
          <a:p>
            <a:endParaRPr lang="en-US" baseline="0" dirty="0" smtClean="0"/>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 5+ trips = </a:t>
            </a:r>
            <a:r>
              <a:rPr lang="en-US" baseline="0" dirty="0" smtClean="0"/>
              <a:t>½ total trips (188 of 375) to 14% (26 of 188) of the communities </a:t>
            </a:r>
          </a:p>
          <a:p>
            <a:r>
              <a:rPr lang="en-US" baseline="0" dirty="0" smtClean="0"/>
              <a:t>51 trips in FY12 were considered emergency trips</a:t>
            </a:r>
          </a:p>
          <a:p>
            <a:endParaRPr lang="en-US" baseline="0" dirty="0" smtClean="0"/>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 of 5+ trips = </a:t>
            </a:r>
            <a:r>
              <a:rPr lang="en-US" baseline="0" dirty="0" smtClean="0"/>
              <a:t>½ total trips (188 of 375) to 14% (26 of 188) of the communities </a:t>
            </a:r>
          </a:p>
          <a:p>
            <a:r>
              <a:rPr lang="en-US" baseline="0" dirty="0" smtClean="0"/>
              <a:t>51 trips in FY12 were considered emergency trips</a:t>
            </a:r>
          </a:p>
          <a:p>
            <a:endParaRPr lang="en-US" baseline="0" dirty="0" smtClean="0"/>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57B8A354-2690-4DAA-850C-2103A22D329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D89DBFA-610D-4373-8323-E66F7E1B574C}" type="datetimeFigureOut">
              <a:rPr lang="en-US" smtClean="0"/>
              <a:pPr/>
              <a:t>2/5/2013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F72DAB-6D8C-4188-9452-70089FEB8B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9DBFA-610D-4373-8323-E66F7E1B574C}"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9DBFA-610D-4373-8323-E66F7E1B574C}"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9DBFA-610D-4373-8323-E66F7E1B574C}"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89DBFA-610D-4373-8323-E66F7E1B574C}" type="datetimeFigureOut">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F72DAB-6D8C-4188-9452-70089FEB8B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89DBFA-610D-4373-8323-E66F7E1B574C}"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89DBFA-610D-4373-8323-E66F7E1B574C}" type="datetimeFigureOut">
              <a:rPr lang="en-US" smtClean="0"/>
              <a:pPr/>
              <a:t>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89DBFA-610D-4373-8323-E66F7E1B574C}" type="datetimeFigureOut">
              <a:rPr lang="en-US" smtClean="0"/>
              <a:pPr/>
              <a:t>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9DBFA-610D-4373-8323-E66F7E1B574C}" type="datetimeFigureOut">
              <a:rPr lang="en-US" smtClean="0"/>
              <a:pPr/>
              <a:t>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89DBFA-610D-4373-8323-E66F7E1B574C}"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F72DAB-6D8C-4188-9452-70089FEB8B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89DBFA-610D-4373-8323-E66F7E1B574C}" type="datetimeFigureOut">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F72DAB-6D8C-4188-9452-70089FEB8B9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89DBFA-610D-4373-8323-E66F7E1B574C}" type="datetimeFigureOut">
              <a:rPr lang="en-US" smtClean="0"/>
              <a:pPr/>
              <a:t>2/5/2013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F72DAB-6D8C-4188-9452-70089FEB8B9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38400"/>
            <a:ext cx="8385048" cy="1828800"/>
          </a:xfrm>
        </p:spPr>
        <p:txBody>
          <a:bodyPr>
            <a:normAutofit fontScale="90000"/>
          </a:bodyPr>
          <a:lstStyle/>
          <a:p>
            <a:r>
              <a:rPr lang="en-US" dirty="0" smtClean="0"/>
              <a:t/>
            </a:r>
            <a:br>
              <a:rPr lang="en-US" dirty="0" smtClean="0"/>
            </a:br>
            <a:r>
              <a:rPr lang="en-US" sz="4400" dirty="0" smtClean="0"/>
              <a:t>Rural Utility Business Advisor &amp;</a:t>
            </a:r>
            <a:br>
              <a:rPr lang="en-US" sz="4400" dirty="0" smtClean="0"/>
            </a:br>
            <a:r>
              <a:rPr lang="en-US" sz="4400" dirty="0" smtClean="0"/>
              <a:t>Remote Maintenance Worker </a:t>
            </a:r>
            <a:br>
              <a:rPr lang="en-US" sz="4400" dirty="0" smtClean="0"/>
            </a:br>
            <a:r>
              <a:rPr lang="en-US" sz="3300" dirty="0" smtClean="0"/>
              <a:t>State of Alaska Technical Assistance Programs</a:t>
            </a:r>
            <a:endParaRPr lang="en-US" sz="3300" dirty="0"/>
          </a:p>
        </p:txBody>
      </p:sp>
      <p:sp>
        <p:nvSpPr>
          <p:cNvPr id="3" name="Subtitle 2"/>
          <p:cNvSpPr>
            <a:spLocks noGrp="1"/>
          </p:cNvSpPr>
          <p:nvPr>
            <p:ph type="subTitle" idx="1"/>
          </p:nvPr>
        </p:nvSpPr>
        <p:spPr>
          <a:xfrm>
            <a:off x="533400" y="4419600"/>
            <a:ext cx="7854696" cy="1752600"/>
          </a:xfrm>
        </p:spPr>
        <p:txBody>
          <a:bodyPr/>
          <a:lstStyle/>
          <a:p>
            <a:r>
              <a:rPr lang="en-US" dirty="0" smtClean="0"/>
              <a:t>Carrie Bohan, ADEC</a:t>
            </a:r>
            <a:endParaRPr lang="en-US" dirty="0"/>
          </a:p>
        </p:txBody>
      </p:sp>
      <p:sp>
        <p:nvSpPr>
          <p:cNvPr id="4" name="Wave 3"/>
          <p:cNvSpPr/>
          <p:nvPr/>
        </p:nvSpPr>
        <p:spPr>
          <a:xfrm>
            <a:off x="7162800" y="4267200"/>
            <a:ext cx="1371600" cy="152400"/>
          </a:xfrm>
          <a:prstGeom prst="wav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Wave 4"/>
          <p:cNvSpPr/>
          <p:nvPr/>
        </p:nvSpPr>
        <p:spPr>
          <a:xfrm>
            <a:off x="5791200" y="4267200"/>
            <a:ext cx="1371600" cy="152400"/>
          </a:xfrm>
          <a:prstGeom prst="wav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Wave 5"/>
          <p:cNvSpPr/>
          <p:nvPr/>
        </p:nvSpPr>
        <p:spPr>
          <a:xfrm>
            <a:off x="4419600" y="4267200"/>
            <a:ext cx="1371600" cy="152400"/>
          </a:xfrm>
          <a:prstGeom prst="wav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Technical Assistance Programs</a:t>
            </a:r>
            <a:endParaRPr lang="en-US" dirty="0"/>
          </a:p>
        </p:txBody>
      </p:sp>
      <p:sp>
        <p:nvSpPr>
          <p:cNvPr id="4" name="Content Placeholder 3"/>
          <p:cNvSpPr>
            <a:spLocks noGrp="1"/>
          </p:cNvSpPr>
          <p:nvPr>
            <p:ph idx="1"/>
          </p:nvPr>
        </p:nvSpPr>
        <p:spPr>
          <a:xfrm>
            <a:off x="457200" y="1524000"/>
            <a:ext cx="8229600" cy="4389120"/>
          </a:xfrm>
        </p:spPr>
        <p:txBody>
          <a:bodyPr/>
          <a:lstStyle/>
          <a:p>
            <a:r>
              <a:rPr lang="en-US" dirty="0" smtClean="0"/>
              <a:t>Addressing operational capacity without corresponding managerial capacity or vice versa reduces effectiveness and is not likely to result in long term improvements.</a:t>
            </a:r>
          </a:p>
          <a:p>
            <a:r>
              <a:rPr lang="en-US" dirty="0" smtClean="0"/>
              <a:t>Need to work collaboratively to direct our efforts and resources where they are needed most and will make the greatest impact.  </a:t>
            </a:r>
          </a:p>
          <a:p>
            <a:r>
              <a:rPr lang="en-US" dirty="0" smtClean="0"/>
              <a:t>Opportunities exist to improve coordination and efficiency, and reduce duplicative efforts.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Program Resources</a:t>
            </a:r>
            <a:endParaRPr lang="en-US" dirty="0"/>
          </a:p>
        </p:txBody>
      </p:sp>
      <p:sp>
        <p:nvSpPr>
          <p:cNvPr id="8" name="Flowchart: Manual Operation 7"/>
          <p:cNvSpPr/>
          <p:nvPr/>
        </p:nvSpPr>
        <p:spPr>
          <a:xfrm>
            <a:off x="4572000" y="1828800"/>
            <a:ext cx="1524000" cy="838200"/>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EPA</a:t>
            </a:r>
            <a:endParaRPr lang="en-US" sz="2000" dirty="0"/>
          </a:p>
        </p:txBody>
      </p:sp>
      <p:sp>
        <p:nvSpPr>
          <p:cNvPr id="11" name="Content Placeholder 10"/>
          <p:cNvSpPr>
            <a:spLocks noGrp="1"/>
          </p:cNvSpPr>
          <p:nvPr>
            <p:ph idx="1"/>
          </p:nvPr>
        </p:nvSpPr>
        <p:spPr>
          <a:xfrm>
            <a:off x="1371600" y="1828800"/>
            <a:ext cx="1524000" cy="838200"/>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US" sz="2000" dirty="0" smtClean="0"/>
              <a:t>IHS</a:t>
            </a:r>
            <a:endParaRPr lang="en-US" sz="2000" dirty="0"/>
          </a:p>
        </p:txBody>
      </p:sp>
      <p:sp>
        <p:nvSpPr>
          <p:cNvPr id="12" name="Content Placeholder 10"/>
          <p:cNvSpPr txBox="1">
            <a:spLocks/>
          </p:cNvSpPr>
          <p:nvPr/>
        </p:nvSpPr>
        <p:spPr>
          <a:xfrm>
            <a:off x="6172200" y="1828800"/>
            <a:ext cx="1524000" cy="838200"/>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US" sz="2000" dirty="0" smtClean="0"/>
              <a:t>SOA</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3" name="Content Placeholder 10"/>
          <p:cNvSpPr txBox="1">
            <a:spLocks/>
          </p:cNvSpPr>
          <p:nvPr/>
        </p:nvSpPr>
        <p:spPr>
          <a:xfrm>
            <a:off x="2971800" y="1828800"/>
            <a:ext cx="1524000" cy="838200"/>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0" i="0" u="none" strike="noStrike" kern="1200" cap="none" spc="0" normalizeH="0" baseline="0" noProof="0" dirty="0" smtClean="0">
                <a:ln>
                  <a:noFill/>
                </a:ln>
                <a:solidFill>
                  <a:schemeClr val="lt1"/>
                </a:solidFill>
                <a:effectLst/>
                <a:uLnTx/>
                <a:uFillTx/>
                <a:latin typeface="+mn-lt"/>
                <a:ea typeface="+mn-ea"/>
                <a:cs typeface="+mn-cs"/>
              </a:rPr>
              <a:t>USDA</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6" name="Trapezoid 15"/>
          <p:cNvSpPr/>
          <p:nvPr/>
        </p:nvSpPr>
        <p:spPr>
          <a:xfrm>
            <a:off x="2133600" y="2971800"/>
            <a:ext cx="1524000" cy="838200"/>
          </a:xfrm>
          <a:prstGeom prst="trapezoid">
            <a:avLst>
              <a:gd name="adj" fmla="val 36689"/>
            </a:avLst>
          </a:prstGeom>
          <a:solidFill>
            <a:srgbClr val="B1252F"/>
          </a:solidFill>
          <a:ln>
            <a:solidFill>
              <a:srgbClr val="8119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ANTHC</a:t>
            </a:r>
            <a:endParaRPr lang="en-US" dirty="0"/>
          </a:p>
        </p:txBody>
      </p:sp>
      <p:sp>
        <p:nvSpPr>
          <p:cNvPr id="17" name="Trapezoid 16"/>
          <p:cNvSpPr/>
          <p:nvPr/>
        </p:nvSpPr>
        <p:spPr>
          <a:xfrm>
            <a:off x="5334000" y="2971800"/>
            <a:ext cx="1524000" cy="838200"/>
          </a:xfrm>
          <a:prstGeom prst="trapezoid">
            <a:avLst>
              <a:gd name="adj" fmla="val 36689"/>
            </a:avLst>
          </a:prstGeom>
          <a:solidFill>
            <a:srgbClr val="B1252F"/>
          </a:solidFill>
          <a:ln>
            <a:solidFill>
              <a:srgbClr val="8119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SOA</a:t>
            </a:r>
            <a:endParaRPr lang="en-US" dirty="0"/>
          </a:p>
        </p:txBody>
      </p:sp>
      <p:sp>
        <p:nvSpPr>
          <p:cNvPr id="18" name="Trapezoid 17"/>
          <p:cNvSpPr/>
          <p:nvPr/>
        </p:nvSpPr>
        <p:spPr>
          <a:xfrm>
            <a:off x="1295400" y="4114800"/>
            <a:ext cx="1524000" cy="838200"/>
          </a:xfrm>
          <a:prstGeom prst="trapezoid">
            <a:avLst>
              <a:gd name="adj" fmla="val 36689"/>
            </a:avLst>
          </a:prstGeom>
          <a:solidFill>
            <a:srgbClr val="339933"/>
          </a:solidFill>
          <a:ln>
            <a:solidFill>
              <a:srgbClr val="3B5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ARUC</a:t>
            </a:r>
            <a:endParaRPr lang="en-US" dirty="0"/>
          </a:p>
        </p:txBody>
      </p:sp>
      <p:sp>
        <p:nvSpPr>
          <p:cNvPr id="19" name="Trapezoid 18"/>
          <p:cNvSpPr/>
          <p:nvPr/>
        </p:nvSpPr>
        <p:spPr>
          <a:xfrm>
            <a:off x="2971800" y="4114800"/>
            <a:ext cx="1524000" cy="838200"/>
          </a:xfrm>
          <a:prstGeom prst="trapezoid">
            <a:avLst>
              <a:gd name="adj" fmla="val 36689"/>
            </a:avLst>
          </a:prstGeom>
          <a:solidFill>
            <a:srgbClr val="FFCC66"/>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TUS</a:t>
            </a:r>
            <a:endParaRPr lang="en-US" dirty="0"/>
          </a:p>
        </p:txBody>
      </p:sp>
      <p:sp>
        <p:nvSpPr>
          <p:cNvPr id="20" name="Trapezoid 19"/>
          <p:cNvSpPr/>
          <p:nvPr/>
        </p:nvSpPr>
        <p:spPr>
          <a:xfrm>
            <a:off x="4648200" y="4114800"/>
            <a:ext cx="1524000" cy="838200"/>
          </a:xfrm>
          <a:prstGeom prst="trapezoid">
            <a:avLst>
              <a:gd name="adj" fmla="val 36689"/>
            </a:avLst>
          </a:prstGeom>
          <a:solidFill>
            <a:srgbClr val="339933"/>
          </a:solidFill>
          <a:ln>
            <a:solidFill>
              <a:srgbClr val="3B5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RUBA</a:t>
            </a:r>
            <a:endParaRPr lang="en-US" dirty="0"/>
          </a:p>
        </p:txBody>
      </p:sp>
      <p:sp>
        <p:nvSpPr>
          <p:cNvPr id="21" name="Trapezoid 20"/>
          <p:cNvSpPr/>
          <p:nvPr/>
        </p:nvSpPr>
        <p:spPr>
          <a:xfrm>
            <a:off x="6324600" y="4114800"/>
            <a:ext cx="1524000" cy="838200"/>
          </a:xfrm>
          <a:prstGeom prst="trapezoid">
            <a:avLst>
              <a:gd name="adj" fmla="val 36689"/>
            </a:avLst>
          </a:prstGeom>
          <a:solidFill>
            <a:srgbClr val="FFCC66"/>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RMW</a:t>
            </a:r>
            <a:endParaRPr lang="en-US" dirty="0"/>
          </a:p>
        </p:txBody>
      </p:sp>
      <p:sp>
        <p:nvSpPr>
          <p:cNvPr id="22" name="TextBox 21"/>
          <p:cNvSpPr txBox="1"/>
          <p:nvPr/>
        </p:nvSpPr>
        <p:spPr>
          <a:xfrm>
            <a:off x="1066800" y="5181600"/>
            <a:ext cx="7086600" cy="646331"/>
          </a:xfrm>
          <a:prstGeom prst="rect">
            <a:avLst/>
          </a:prstGeom>
          <a:noFill/>
        </p:spPr>
        <p:txBody>
          <a:bodyPr wrap="square" rtlCol="0">
            <a:spAutoFit/>
          </a:bodyPr>
          <a:lstStyle/>
          <a:p>
            <a:pPr algn="ctr"/>
            <a:r>
              <a:rPr lang="en-US" dirty="0" smtClean="0"/>
              <a:t>Shared goals of protecting public health and infrastructure investments by building technical and managerial capacity.</a:t>
            </a:r>
            <a:endParaRPr lang="en-US" dirty="0"/>
          </a:p>
        </p:txBody>
      </p:sp>
      <p:cxnSp>
        <p:nvCxnSpPr>
          <p:cNvPr id="33" name="Straight Connector 32"/>
          <p:cNvCxnSpPr/>
          <p:nvPr/>
        </p:nvCxnSpPr>
        <p:spPr>
          <a:xfrm>
            <a:off x="4114800" y="5791200"/>
            <a:ext cx="914400" cy="0"/>
          </a:xfrm>
          <a:prstGeom prst="line">
            <a:avLst/>
          </a:prstGeom>
          <a:ln w="63500" cmpd="tri">
            <a:solidFill>
              <a:srgbClr val="FF9933"/>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486400" y="5791200"/>
            <a:ext cx="1143000" cy="0"/>
          </a:xfrm>
          <a:prstGeom prst="line">
            <a:avLst/>
          </a:prstGeom>
          <a:ln w="63500" cmpd="tri">
            <a:solidFill>
              <a:srgbClr val="339933"/>
            </a:solidFill>
          </a:ln>
        </p:spPr>
        <p:style>
          <a:lnRef idx="1">
            <a:schemeClr val="accent1"/>
          </a:lnRef>
          <a:fillRef idx="0">
            <a:schemeClr val="accent1"/>
          </a:fillRef>
          <a:effectRef idx="0">
            <a:schemeClr val="accent1"/>
          </a:effectRef>
          <a:fontRef idx="minor">
            <a:schemeClr val="tx1"/>
          </a:fontRef>
        </p:style>
      </p:cxnSp>
      <p:sp>
        <p:nvSpPr>
          <p:cNvPr id="38" name="Footer Placeholder 37"/>
          <p:cNvSpPr>
            <a:spLocks noGrp="1"/>
          </p:cNvSpPr>
          <p:nvPr>
            <p:ph type="ftr" sz="quarter" idx="11"/>
          </p:nvPr>
        </p:nvSpPr>
        <p:spPr>
          <a:xfrm>
            <a:off x="533400" y="6356350"/>
            <a:ext cx="8229600" cy="365125"/>
          </a:xfrm>
        </p:spPr>
        <p:txBody>
          <a:bodyPr/>
          <a:lstStyle/>
          <a:p>
            <a:pPr algn="ctr"/>
            <a:r>
              <a:rPr lang="en-US" dirty="0" smtClean="0"/>
              <a:t>ARUC - Alaska Rural Utility Collaborative;  TUS - Tribal Utility Support  </a:t>
            </a:r>
          </a:p>
          <a:p>
            <a:pPr algn="ctr"/>
            <a:r>
              <a:rPr lang="en-US" dirty="0" smtClean="0"/>
              <a:t>RUBA - Rural Utility Business Advisor;  RMW - Remote Maintenance Worker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State Programs – RUBA &amp; RMW</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235982" y="1371601"/>
            <a:ext cx="8450818" cy="5375838"/>
          </a:xfrm>
          <a:prstGeom prst="rect">
            <a:avLst/>
          </a:prstGeom>
          <a:noFill/>
          <a:ln w="9525">
            <a:noFill/>
            <a:miter lim="800000"/>
            <a:headEnd/>
            <a:tailEnd/>
          </a:ln>
        </p:spPr>
      </p:pic>
      <p:sp>
        <p:nvSpPr>
          <p:cNvPr id="23" name="TextBox 22"/>
          <p:cNvSpPr txBox="1"/>
          <p:nvPr/>
        </p:nvSpPr>
        <p:spPr>
          <a:xfrm>
            <a:off x="304800" y="1447800"/>
            <a:ext cx="3124200" cy="923330"/>
          </a:xfrm>
          <a:prstGeom prst="rect">
            <a:avLst/>
          </a:prstGeom>
          <a:noFill/>
        </p:spPr>
        <p:txBody>
          <a:bodyPr wrap="square" rtlCol="0">
            <a:spAutoFit/>
          </a:bodyPr>
          <a:lstStyle/>
          <a:p>
            <a:r>
              <a:rPr lang="en-US" dirty="0" smtClean="0"/>
              <a:t>Staff based regionally</a:t>
            </a:r>
          </a:p>
          <a:p>
            <a:r>
              <a:rPr lang="en-US" dirty="0" smtClean="0"/>
              <a:t>Approx. 10 active</a:t>
            </a:r>
            <a:br>
              <a:rPr lang="en-US" dirty="0" smtClean="0"/>
            </a:br>
            <a:r>
              <a:rPr lang="en-US" dirty="0" smtClean="0"/>
              <a:t>   communities each</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RUBA Program</a:t>
            </a:r>
            <a:endParaRPr lang="en-US" dirty="0"/>
          </a:p>
        </p:txBody>
      </p:sp>
      <p:sp>
        <p:nvSpPr>
          <p:cNvPr id="26" name="Content Placeholder 25"/>
          <p:cNvSpPr>
            <a:spLocks noGrp="1"/>
          </p:cNvSpPr>
          <p:nvPr>
            <p:ph idx="1"/>
          </p:nvPr>
        </p:nvSpPr>
        <p:spPr>
          <a:xfrm>
            <a:off x="457200" y="1371600"/>
            <a:ext cx="8229600" cy="5105400"/>
          </a:xfrm>
        </p:spPr>
        <p:txBody>
          <a:bodyPr>
            <a:normAutofit fontScale="85000" lnSpcReduction="10000"/>
          </a:bodyPr>
          <a:lstStyle/>
          <a:p>
            <a:pPr>
              <a:lnSpc>
                <a:spcPct val="150000"/>
              </a:lnSpc>
            </a:pPr>
            <a:r>
              <a:rPr lang="en-US" dirty="0" smtClean="0"/>
              <a:t>Dual roles as Local Government Specialists and RUBAs</a:t>
            </a:r>
          </a:p>
          <a:p>
            <a:pPr lvl="1">
              <a:lnSpc>
                <a:spcPct val="150000"/>
              </a:lnSpc>
            </a:pPr>
            <a:r>
              <a:rPr lang="en-US" dirty="0" smtClean="0"/>
              <a:t>LGS - Assist with all aspects of local government management and administration</a:t>
            </a:r>
          </a:p>
          <a:p>
            <a:pPr lvl="2">
              <a:lnSpc>
                <a:spcPct val="150000"/>
              </a:lnSpc>
            </a:pPr>
            <a:r>
              <a:rPr lang="en-US" dirty="0" smtClean="0"/>
              <a:t>Elections, boards and councils trainings, municipal authority and procedures, ordinance writing and codification</a:t>
            </a:r>
          </a:p>
          <a:p>
            <a:pPr lvl="1">
              <a:lnSpc>
                <a:spcPct val="150000"/>
              </a:lnSpc>
            </a:pPr>
            <a:r>
              <a:rPr lang="en-US" dirty="0" smtClean="0"/>
              <a:t>RUBA - Specialized attention regarding financial and managerial responsibilities related to water and wastewater utilities</a:t>
            </a:r>
          </a:p>
          <a:p>
            <a:pPr lvl="2">
              <a:lnSpc>
                <a:spcPct val="150000"/>
              </a:lnSpc>
            </a:pPr>
            <a:r>
              <a:rPr lang="en-US" dirty="0" smtClean="0"/>
              <a:t>8 Utility Management Training courses, QuickBooks training, RUBA Assessments</a:t>
            </a:r>
          </a:p>
          <a:p>
            <a:pPr lvl="1">
              <a:lnSpc>
                <a:spcPct val="150000"/>
              </a:lnSpc>
            </a:pPr>
            <a:r>
              <a:rPr lang="en-US" dirty="0" smtClean="0"/>
              <a:t>Require an invitation as a demonstration of the community’s investment in the process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RUBA Program</a:t>
            </a:r>
            <a:endParaRPr lang="en-US" dirty="0"/>
          </a:p>
        </p:txBody>
      </p:sp>
      <p:sp>
        <p:nvSpPr>
          <p:cNvPr id="26" name="Content Placeholder 25"/>
          <p:cNvSpPr>
            <a:spLocks noGrp="1"/>
          </p:cNvSpPr>
          <p:nvPr>
            <p:ph idx="1"/>
          </p:nvPr>
        </p:nvSpPr>
        <p:spPr>
          <a:xfrm>
            <a:off x="457200" y="1371600"/>
            <a:ext cx="8229600" cy="5181600"/>
          </a:xfrm>
        </p:spPr>
        <p:txBody>
          <a:bodyPr>
            <a:normAutofit fontScale="85000" lnSpcReduction="20000"/>
          </a:bodyPr>
          <a:lstStyle/>
          <a:p>
            <a:pPr>
              <a:lnSpc>
                <a:spcPct val="120000"/>
              </a:lnSpc>
            </a:pPr>
            <a:r>
              <a:rPr lang="en-US" dirty="0" smtClean="0"/>
              <a:t>How RUBA Works</a:t>
            </a:r>
          </a:p>
          <a:p>
            <a:pPr lvl="1">
              <a:lnSpc>
                <a:spcPct val="120000"/>
              </a:lnSpc>
            </a:pPr>
            <a:r>
              <a:rPr lang="en-US" i="1" dirty="0" smtClean="0"/>
              <a:t>“RUBA assesses a community’s ability to provide management and administration of sanitation utilities. Based on the assessment, a work plan and budget are developed to deal with the problems. The work plan is revised periodically to reflect changing conditions. Efforts to bring communities up to an acceptable management performance standard are tracked. Continued RUBA assistance to these communities depends on the community meeting a baseline level of progress towards improvements.” </a:t>
            </a:r>
          </a:p>
          <a:p>
            <a:pPr>
              <a:lnSpc>
                <a:spcPct val="120000"/>
              </a:lnSpc>
            </a:pPr>
            <a:r>
              <a:rPr lang="en-US" dirty="0" smtClean="0"/>
              <a:t>Unintended negative connotation to RUBA and RUBA assessments as they became a tool for determining funding eligibility.</a:t>
            </a:r>
          </a:p>
          <a:p>
            <a:pPr>
              <a:lnSpc>
                <a:spcPct val="120000"/>
              </a:lnSpc>
            </a:pPr>
            <a:r>
              <a:rPr lang="en-US" dirty="0" smtClean="0"/>
              <a:t>RUBA staff aim for two community visits per month.</a:t>
            </a:r>
          </a:p>
          <a:p>
            <a:pPr>
              <a:lnSpc>
                <a:spcPct val="120000"/>
              </a:lnSpc>
            </a:pPr>
            <a:r>
              <a:rPr lang="en-US" dirty="0" smtClean="0"/>
              <a:t>Frequent changes in administration and governing bodies require repeated training within communities.</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RMW Program</a:t>
            </a:r>
            <a:endParaRPr lang="en-US" dirty="0"/>
          </a:p>
        </p:txBody>
      </p:sp>
      <p:sp>
        <p:nvSpPr>
          <p:cNvPr id="26" name="Content Placeholder 25"/>
          <p:cNvSpPr>
            <a:spLocks noGrp="1"/>
          </p:cNvSpPr>
          <p:nvPr>
            <p:ph idx="1"/>
          </p:nvPr>
        </p:nvSpPr>
        <p:spPr>
          <a:xfrm>
            <a:off x="457200" y="1371600"/>
            <a:ext cx="8305800" cy="5181600"/>
          </a:xfrm>
        </p:spPr>
        <p:txBody>
          <a:bodyPr>
            <a:noAutofit/>
          </a:bodyPr>
          <a:lstStyle/>
          <a:p>
            <a:r>
              <a:rPr lang="en-US" sz="2200" dirty="0" smtClean="0"/>
              <a:t>13 of 16 RMWs are employed regional health corporations and funded by State grants, 3 DEC RMWs</a:t>
            </a:r>
          </a:p>
          <a:p>
            <a:r>
              <a:rPr lang="en-US" sz="2200" dirty="0" smtClean="0"/>
              <a:t>Meant to provide on-the-job, over-the-shoulder training locally and encourage and assist operators with attaining proper certification</a:t>
            </a:r>
          </a:p>
          <a:p>
            <a:r>
              <a:rPr lang="en-US" sz="2200" dirty="0" smtClean="0"/>
              <a:t>Response becomes driving force, rather than prevention and </a:t>
            </a:r>
            <a:r>
              <a:rPr lang="en-US" sz="2200" dirty="0" smtClean="0"/>
              <a:t>O&amp;M</a:t>
            </a:r>
          </a:p>
          <a:p>
            <a:pPr marL="274320" lvl="1" indent="-274320">
              <a:buClr>
                <a:schemeClr val="accent3"/>
              </a:buClr>
              <a:buSzPct val="95000"/>
            </a:pPr>
            <a:r>
              <a:rPr lang="en-US" sz="2200" dirty="0" smtClean="0"/>
              <a:t>Lack of O&amp;M at community </a:t>
            </a:r>
            <a:br>
              <a:rPr lang="en-US" sz="2200" dirty="0" smtClean="0"/>
            </a:br>
            <a:r>
              <a:rPr lang="en-US" sz="2200" dirty="0" smtClean="0"/>
              <a:t>level requires RMW </a:t>
            </a:r>
            <a:r>
              <a:rPr lang="en-US" sz="2200" dirty="0" smtClean="0"/>
              <a:t>assistance</a:t>
            </a:r>
            <a:endParaRPr lang="en-US" sz="2200" dirty="0" smtClean="0"/>
          </a:p>
          <a:p>
            <a:pPr marL="274320" lvl="1" indent="-274320">
              <a:buClr>
                <a:schemeClr val="accent3"/>
              </a:buClr>
              <a:buSzPct val="95000"/>
            </a:pPr>
            <a:r>
              <a:rPr lang="en-US" sz="2200" dirty="0" smtClean="0"/>
              <a:t>Frequent operator turnover</a:t>
            </a:r>
            <a:br>
              <a:rPr lang="en-US" sz="2200" dirty="0" smtClean="0"/>
            </a:br>
            <a:r>
              <a:rPr lang="en-US" sz="2200" dirty="0" smtClean="0"/>
              <a:t>requires repeated training </a:t>
            </a:r>
            <a:br>
              <a:rPr lang="en-US" sz="2200" dirty="0" smtClean="0"/>
            </a:br>
            <a:r>
              <a:rPr lang="en-US" sz="2200" dirty="0" smtClean="0"/>
              <a:t>within communities</a:t>
            </a:r>
          </a:p>
          <a:p>
            <a:pPr marL="274320" lvl="1" indent="-274320">
              <a:buClr>
                <a:schemeClr val="accent3"/>
              </a:buClr>
              <a:buSzPct val="95000"/>
            </a:pPr>
            <a:r>
              <a:rPr lang="en-US" sz="2200" dirty="0" smtClean="0"/>
              <a:t>RMW longevity has a noticeable</a:t>
            </a:r>
            <a:br>
              <a:rPr lang="en-US" sz="2200" dirty="0" smtClean="0"/>
            </a:br>
            <a:r>
              <a:rPr lang="en-US" sz="2200" dirty="0" smtClean="0"/>
              <a:t>positive impact </a:t>
            </a:r>
          </a:p>
        </p:txBody>
      </p:sp>
      <p:pic>
        <p:nvPicPr>
          <p:cNvPr id="4" name="Picture 3" descr="Fred Working on a Pump2.JPG"/>
          <p:cNvPicPr/>
          <p:nvPr/>
        </p:nvPicPr>
        <p:blipFill>
          <a:blip r:embed="rId3" cstate="print"/>
          <a:stretch>
            <a:fillRect/>
          </a:stretch>
        </p:blipFill>
        <p:spPr>
          <a:xfrm>
            <a:off x="4800600" y="3962400"/>
            <a:ext cx="3733800" cy="2133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RMW Program</a:t>
            </a:r>
            <a:endParaRPr lang="en-US" dirty="0"/>
          </a:p>
        </p:txBody>
      </p:sp>
      <p:sp>
        <p:nvSpPr>
          <p:cNvPr id="26" name="Content Placeholder 25"/>
          <p:cNvSpPr>
            <a:spLocks noGrp="1"/>
          </p:cNvSpPr>
          <p:nvPr>
            <p:ph idx="1"/>
          </p:nvPr>
        </p:nvSpPr>
        <p:spPr>
          <a:xfrm>
            <a:off x="457200" y="1371600"/>
            <a:ext cx="8229600" cy="5181600"/>
          </a:xfrm>
        </p:spPr>
        <p:txBody>
          <a:bodyPr>
            <a:normAutofit/>
          </a:bodyPr>
          <a:lstStyle/>
          <a:p>
            <a:r>
              <a:rPr lang="en-US" sz="2200" dirty="0" smtClean="0"/>
              <a:t>Grants require twice as many trips per year as communities; not necessarily 2 trips per community</a:t>
            </a:r>
          </a:p>
          <a:p>
            <a:pPr lvl="1"/>
            <a:r>
              <a:rPr lang="en-US" sz="2200" dirty="0" smtClean="0"/>
              <a:t>Originally meant to be a trip in the fall to prepare for winter, another in spring to prepare for summer</a:t>
            </a:r>
          </a:p>
          <a:p>
            <a:pPr lvl="1"/>
            <a:r>
              <a:rPr lang="en-US" sz="2200" dirty="0" smtClean="0"/>
              <a:t>Does not inherently focus attention where it is most needed or effective for long-term improvement in capacity</a:t>
            </a:r>
          </a:p>
        </p:txBody>
      </p:sp>
      <p:graphicFrame>
        <p:nvGraphicFramePr>
          <p:cNvPr id="8" name="Chart 7"/>
          <p:cNvGraphicFramePr/>
          <p:nvPr/>
        </p:nvGraphicFramePr>
        <p:xfrm>
          <a:off x="381000" y="3276600"/>
          <a:ext cx="85344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381000" y="3581400"/>
            <a:ext cx="8534400"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RMW Program</a:t>
            </a:r>
            <a:endParaRPr lang="en-US" dirty="0"/>
          </a:p>
        </p:txBody>
      </p:sp>
      <p:sp>
        <p:nvSpPr>
          <p:cNvPr id="26" name="Content Placeholder 25"/>
          <p:cNvSpPr>
            <a:spLocks noGrp="1"/>
          </p:cNvSpPr>
          <p:nvPr>
            <p:ph idx="1"/>
          </p:nvPr>
        </p:nvSpPr>
        <p:spPr>
          <a:xfrm>
            <a:off x="457200" y="1371600"/>
            <a:ext cx="8229600" cy="5181600"/>
          </a:xfrm>
        </p:spPr>
        <p:txBody>
          <a:bodyPr>
            <a:normAutofit/>
          </a:bodyPr>
          <a:lstStyle/>
          <a:p>
            <a:r>
              <a:rPr lang="en-US" sz="2200" dirty="0" smtClean="0"/>
              <a:t>Grants require twice as many trips per year as communities; not necessarily 2 trips per community</a:t>
            </a:r>
          </a:p>
          <a:p>
            <a:pPr lvl="1"/>
            <a:r>
              <a:rPr lang="en-US" sz="2200" dirty="0" smtClean="0"/>
              <a:t>Originally meant to be a trip in the fall to prepare for winter, another in spring to prepare for summer</a:t>
            </a:r>
          </a:p>
          <a:p>
            <a:pPr lvl="1"/>
            <a:r>
              <a:rPr lang="en-US" sz="2200" dirty="0" smtClean="0"/>
              <a:t>Does not inherently focus attention where it is most needed or effective for long-term improvement in capacity</a:t>
            </a:r>
          </a:p>
        </p:txBody>
      </p:sp>
      <p:graphicFrame>
        <p:nvGraphicFramePr>
          <p:cNvPr id="8" name="Chart 7"/>
          <p:cNvGraphicFramePr/>
          <p:nvPr/>
        </p:nvGraphicFramePr>
        <p:xfrm>
          <a:off x="381000" y="3276600"/>
          <a:ext cx="85344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381000" y="3581400"/>
            <a:ext cx="8534400"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704088"/>
          </a:xfrm>
        </p:spPr>
        <p:txBody>
          <a:bodyPr>
            <a:normAutofit fontScale="90000"/>
          </a:bodyPr>
          <a:lstStyle/>
          <a:p>
            <a:r>
              <a:rPr lang="en-US" dirty="0" smtClean="0"/>
              <a:t>RMW Program</a:t>
            </a:r>
            <a:endParaRPr lang="en-US" dirty="0"/>
          </a:p>
        </p:txBody>
      </p:sp>
      <p:sp>
        <p:nvSpPr>
          <p:cNvPr id="26" name="Content Placeholder 25"/>
          <p:cNvSpPr>
            <a:spLocks noGrp="1"/>
          </p:cNvSpPr>
          <p:nvPr>
            <p:ph idx="1"/>
          </p:nvPr>
        </p:nvSpPr>
        <p:spPr>
          <a:xfrm>
            <a:off x="457200" y="1371600"/>
            <a:ext cx="8229600" cy="5181600"/>
          </a:xfrm>
        </p:spPr>
        <p:txBody>
          <a:bodyPr>
            <a:normAutofit/>
          </a:bodyPr>
          <a:lstStyle/>
          <a:p>
            <a:r>
              <a:rPr lang="en-US" sz="2200" dirty="0" smtClean="0"/>
              <a:t>Grants require twice as many trips per year as communities; not necessarily 2 trips per community</a:t>
            </a:r>
          </a:p>
          <a:p>
            <a:pPr lvl="1"/>
            <a:r>
              <a:rPr lang="en-US" sz="2200" dirty="0" smtClean="0"/>
              <a:t>Originally meant to be a trip in the fall to prepare for winter, another in spring to prepare for summer</a:t>
            </a:r>
          </a:p>
          <a:p>
            <a:pPr lvl="1"/>
            <a:r>
              <a:rPr lang="en-US" sz="2200" dirty="0" smtClean="0"/>
              <a:t>Does not inherently focus attention where it is most needed or effective for long-term improvement in capacity</a:t>
            </a:r>
          </a:p>
        </p:txBody>
      </p:sp>
      <p:graphicFrame>
        <p:nvGraphicFramePr>
          <p:cNvPr id="8" name="Chart 7"/>
          <p:cNvGraphicFramePr/>
          <p:nvPr/>
        </p:nvGraphicFramePr>
        <p:xfrm>
          <a:off x="381000" y="3276600"/>
          <a:ext cx="85344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381000" y="3581400"/>
            <a:ext cx="8534400"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124200" y="3962400"/>
            <a:ext cx="5562600" cy="2438400"/>
          </a:xfrm>
          <a:prstGeom prst="rect">
            <a:avLst/>
          </a:prstGeom>
          <a:noFill/>
          <a:ln>
            <a:solidFill>
              <a:srgbClr val="1288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408</TotalTime>
  <Words>759</Words>
  <Application>Microsoft Office PowerPoint</Application>
  <PresentationFormat>On-screen Show (4:3)</PresentationFormat>
  <Paragraphs>126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Rural Utility Business Advisor &amp; Remote Maintenance Worker  State of Alaska Technical Assistance Programs</vt:lpstr>
      <vt:lpstr>Program Resources</vt:lpstr>
      <vt:lpstr>State Programs – RUBA &amp; RMW</vt:lpstr>
      <vt:lpstr>RUBA Program</vt:lpstr>
      <vt:lpstr>RUBA Program</vt:lpstr>
      <vt:lpstr>RMW Program</vt:lpstr>
      <vt:lpstr>RMW Program</vt:lpstr>
      <vt:lpstr>RMW Program</vt:lpstr>
      <vt:lpstr>RMW Program</vt:lpstr>
      <vt:lpstr>Technical Assistance Programs</vt:lpstr>
    </vt:vector>
  </TitlesOfParts>
  <Company>DEC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O&amp;M in Alaska</dc:title>
  <dc:creator>cdbohan</dc:creator>
  <cp:lastModifiedBy>cdbohan</cp:lastModifiedBy>
  <cp:revision>40</cp:revision>
  <dcterms:created xsi:type="dcterms:W3CDTF">2013-02-01T18:34:48Z</dcterms:created>
  <dcterms:modified xsi:type="dcterms:W3CDTF">2013-02-05T18:42:18Z</dcterms:modified>
</cp:coreProperties>
</file>