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9.xml" ContentType="application/vnd.openxmlformats-officedocument.presentationml.slideLayout+xml"/>
  <Override PartName="/ppt/slides/slide3.xml" ContentType="application/vnd.openxmlformats-officedocument.presentationml.slide+xml"/>
  <Override PartName="/ppt/slideLayouts/slideLayout11.xml" ContentType="application/vnd.openxmlformats-officedocument.presentationml.slideLayout+xml"/>
  <Override PartName="/ppt/slides/slide4.xml" ContentType="application/vnd.openxmlformats-officedocument.presentationml.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viewProps.xml" ContentType="application/vnd.openxmlformats-officedocument.presentationml.viewProps+xml"/>
  <Override PartName="/docProps/core.xml" ContentType="application/vnd.openxmlformats-package.core-propertie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6"/>
  </p:notesMasterIdLst>
  <p:sldIdLst>
    <p:sldId id="256" r:id="rId2"/>
    <p:sldId id="259" r:id="rId3"/>
    <p:sldId id="257"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69793" autoAdjust="0"/>
  </p:normalViewPr>
  <p:slideViewPr>
    <p:cSldViewPr>
      <p:cViewPr varScale="1">
        <p:scale>
          <a:sx n="88" d="100"/>
          <a:sy n="88" d="100"/>
        </p:scale>
        <p:origin x="-1472"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4" Type="http://schemas.openxmlformats.org/officeDocument/2006/relationships/slide" Target="slides/slide3.xml"/><Relationship Id="rId10" Type="http://schemas.openxmlformats.org/officeDocument/2006/relationships/theme" Target="theme/theme1.xml"/><Relationship Id="rId5" Type="http://schemas.openxmlformats.org/officeDocument/2006/relationships/slide" Target="slides/slide4.xml"/><Relationship Id="rId7" Type="http://schemas.openxmlformats.org/officeDocument/2006/relationships/printerSettings" Target="printerSettings/printerSettings1.bin"/><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9" Type="http://schemas.openxmlformats.org/officeDocument/2006/relationships/viewProps" Target="viewProps.xml"/><Relationship Id="rId3" Type="http://schemas.openxmlformats.org/officeDocument/2006/relationships/slide" Target="slides/slide2.xml"/><Relationship Id="rId6"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94A24D-B461-4625-A224-7AAC2689D2AE}" type="datetimeFigureOut">
              <a:rPr lang="en-US" smtClean="0"/>
              <a:pPr/>
              <a:t>1/26/12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1048CC-EADC-47EA-BEE6-0A12AD874A9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a:t>
            </a:r>
            <a:r>
              <a:rPr lang="en-US" baseline="0" dirty="0" smtClean="0"/>
              <a:t> wasn’t sure how to approach this topic when I was first assigned. </a:t>
            </a:r>
            <a:r>
              <a:rPr lang="en-US" baseline="0" dirty="0" smtClean="0"/>
              <a:t> </a:t>
            </a:r>
          </a:p>
          <a:p>
            <a:r>
              <a:rPr lang="en-US" baseline="0" dirty="0" smtClean="0"/>
              <a:t>	Denman - community needs to accept and want what was installed in the community. </a:t>
            </a:r>
          </a:p>
          <a:p>
            <a:r>
              <a:rPr lang="en-US" baseline="0" dirty="0" smtClean="0"/>
              <a:t>	Reminds me of YKHC Vision </a:t>
            </a:r>
          </a:p>
          <a:p>
            <a:r>
              <a:rPr lang="en-US" baseline="0" dirty="0" smtClean="0"/>
              <a:t>	 </a:t>
            </a:r>
          </a:p>
          <a:p>
            <a:endParaRPr lang="en-US" dirty="0" smtClean="0"/>
          </a:p>
          <a:p>
            <a:r>
              <a:rPr lang="en-US" dirty="0" smtClean="0"/>
              <a:t>There are lots of examples</a:t>
            </a:r>
            <a:r>
              <a:rPr lang="en-US" baseline="0" dirty="0" smtClean="0"/>
              <a:t> of well intentioned systems that failed to take into account local needs and considerations when being designed.  </a:t>
            </a:r>
          </a:p>
          <a:p>
            <a:r>
              <a:rPr lang="en-US" baseline="0" dirty="0" smtClean="0"/>
              <a:t>Original estimations ½ FTH systems in Napaskiak are no longer functional and many these systems are only used serviced once a month.  In our desire to create a low cost system, operational and maintenance costs were overlooked and miscalculated, and now most of these homes are basically on a honey bucket.</a:t>
            </a:r>
          </a:p>
          <a:p>
            <a:endParaRPr lang="en-US" baseline="0" dirty="0" smtClean="0"/>
          </a:p>
          <a:p>
            <a:r>
              <a:rPr lang="en-US" baseline="0" dirty="0" smtClean="0"/>
              <a:t>Yesterday, when planning for this meeting Dennis </a:t>
            </a:r>
            <a:r>
              <a:rPr lang="en-US" baseline="0" dirty="0" err="1" smtClean="0"/>
              <a:t>Wagnor</a:t>
            </a:r>
            <a:r>
              <a:rPr lang="en-US" baseline="0" dirty="0" smtClean="0"/>
              <a:t> told a story of wind generation units that were installed at individual homes, but without training on upkeep an maintenance, nearly all of these have gone inactive. </a:t>
            </a:r>
          </a:p>
          <a:p>
            <a:endParaRPr lang="en-US" baseline="0" dirty="0" smtClean="0"/>
          </a:p>
          <a:p>
            <a:r>
              <a:rPr lang="en-US" baseline="0" dirty="0" smtClean="0"/>
              <a:t>Today Dennis </a:t>
            </a:r>
            <a:r>
              <a:rPr lang="en-US" baseline="0" dirty="0" smtClean="0"/>
              <a:t>provided another example from </a:t>
            </a:r>
            <a:r>
              <a:rPr lang="en-US" baseline="0" dirty="0" err="1" smtClean="0"/>
              <a:t>Brevik</a:t>
            </a:r>
            <a:r>
              <a:rPr lang="en-US" baseline="0" dirty="0" smtClean="0"/>
              <a:t> Mission where he was riding on an ATV to a brand new water treatment plant after the new system was turned on line, and saw several villagers passing by with ice buckets for drinking water.  When asked about this, they were told it’s everyone gets their drinking water from the drinking water pond.</a:t>
            </a:r>
          </a:p>
          <a:p>
            <a:endParaRPr lang="en-US" dirty="0" smtClean="0"/>
          </a:p>
          <a:p>
            <a:r>
              <a:rPr lang="en-US" dirty="0" smtClean="0"/>
              <a:t>Flick – need to avoid</a:t>
            </a:r>
            <a:r>
              <a:rPr lang="en-US" baseline="0" dirty="0" smtClean="0"/>
              <a:t> making more examples of where systems are not working </a:t>
            </a:r>
          </a:p>
          <a:p>
            <a:endParaRPr lang="en-US" dirty="0" smtClean="0"/>
          </a:p>
          <a:p>
            <a:r>
              <a:rPr lang="en-US" dirty="0" smtClean="0"/>
              <a:t>So </a:t>
            </a:r>
            <a:r>
              <a:rPr lang="en-US" dirty="0" smtClean="0"/>
              <a:t>it’s clear that local users need to be involved at several points</a:t>
            </a:r>
            <a:r>
              <a:rPr lang="en-US" baseline="0" dirty="0" smtClean="0"/>
              <a:t> along the way.  </a:t>
            </a:r>
            <a:endParaRPr lang="en-US" dirty="0"/>
          </a:p>
        </p:txBody>
      </p:sp>
      <p:sp>
        <p:nvSpPr>
          <p:cNvPr id="4" name="Slide Number Placeholder 3"/>
          <p:cNvSpPr>
            <a:spLocks noGrp="1"/>
          </p:cNvSpPr>
          <p:nvPr>
            <p:ph type="sldNum" sz="quarter" idx="10"/>
          </p:nvPr>
        </p:nvSpPr>
        <p:spPr/>
        <p:txBody>
          <a:bodyPr/>
          <a:lstStyle/>
          <a:p>
            <a:fld id="{981048CC-EADC-47EA-BEE6-0A12AD874A92}"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DABDCCE5-0C07-433E-8772-680809FB0C38}" type="slidenum">
              <a:rPr lang="en-US" smtClean="0"/>
              <a:pPr/>
              <a:t>2</a:t>
            </a:fld>
            <a:endParaRPr lang="en-US"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r>
              <a:rPr lang="en-US" dirty="0" smtClean="0">
                <a:latin typeface="Times" pitchFamily="18" charset="0"/>
                <a:ea typeface="ＭＳ Ｐゴシック" pitchFamily="18" charset="-128"/>
              </a:rPr>
              <a:t>I stole</a:t>
            </a:r>
            <a:r>
              <a:rPr lang="en-US" baseline="0" dirty="0" smtClean="0">
                <a:latin typeface="Times" pitchFamily="18" charset="0"/>
                <a:ea typeface="ＭＳ Ｐゴシック" pitchFamily="18" charset="-128"/>
              </a:rPr>
              <a:t> this slide from the National </a:t>
            </a:r>
            <a:r>
              <a:rPr lang="en-US" baseline="0" dirty="0" err="1" smtClean="0">
                <a:latin typeface="Times" pitchFamily="18" charset="0"/>
                <a:ea typeface="ＭＳ Ｐゴシック" pitchFamily="18" charset="-128"/>
              </a:rPr>
              <a:t>Charettes</a:t>
            </a:r>
            <a:r>
              <a:rPr lang="en-US" baseline="0" dirty="0" smtClean="0">
                <a:latin typeface="Times" pitchFamily="18" charset="0"/>
                <a:ea typeface="ＭＳ Ｐゴシック" pitchFamily="18" charset="-128"/>
              </a:rPr>
              <a:t> Institute.  </a:t>
            </a:r>
          </a:p>
          <a:p>
            <a:pPr eaLnBrk="1" hangingPunct="1"/>
            <a:endParaRPr lang="en-US" baseline="0" dirty="0" smtClean="0">
              <a:latin typeface="Times" pitchFamily="18" charset="0"/>
              <a:ea typeface="ＭＳ Ｐゴシック" pitchFamily="18" charset="-128"/>
            </a:endParaRPr>
          </a:p>
          <a:p>
            <a:r>
              <a:rPr lang="en-US" baseline="0" dirty="0" smtClean="0">
                <a:latin typeface="Times" pitchFamily="18" charset="0"/>
                <a:ea typeface="ＭＳ Ｐゴシック" pitchFamily="18" charset="-128"/>
              </a:rPr>
              <a:t/>
            </a:r>
            <a:br>
              <a:rPr lang="en-US" baseline="0" dirty="0" smtClean="0">
                <a:latin typeface="Times" pitchFamily="18" charset="0"/>
                <a:ea typeface="ＭＳ Ｐゴシック" pitchFamily="18" charset="-128"/>
              </a:rPr>
            </a:br>
            <a:endParaRPr lang="en-US" dirty="0" smtClean="0"/>
          </a:p>
          <a:p>
            <a:r>
              <a:rPr lang="en-US" dirty="0" smtClean="0"/>
              <a:t>Again</a:t>
            </a:r>
            <a:r>
              <a:rPr lang="en-US" baseline="0" dirty="0" smtClean="0"/>
              <a:t> </a:t>
            </a:r>
            <a:r>
              <a:rPr lang="en-US" dirty="0" smtClean="0"/>
              <a:t>local users need to be involved at several points</a:t>
            </a:r>
            <a:r>
              <a:rPr lang="en-US" baseline="0" dirty="0" smtClean="0"/>
              <a:t> along the way.  </a:t>
            </a:r>
            <a:endParaRPr lang="en-US" dirty="0" smtClean="0"/>
          </a:p>
          <a:p>
            <a:pPr eaLnBrk="1" hangingPunct="1"/>
            <a:endParaRPr lang="en-US" dirty="0" smtClean="0">
              <a:latin typeface="Times" pitchFamily="18" charset="0"/>
              <a:ea typeface="ＭＳ Ｐゴシック" pitchFamily="18" charset="-128"/>
            </a:endParaRPr>
          </a:p>
          <a:p>
            <a:pPr eaLnBrk="1" hangingPunct="1"/>
            <a:r>
              <a:rPr lang="en-US" dirty="0" smtClean="0">
                <a:latin typeface="Times" pitchFamily="18" charset="0"/>
                <a:ea typeface="ＭＳ Ｐゴシック" pitchFamily="18" charset="-128"/>
              </a:rPr>
              <a:t>Who’s the public.  In this situation it’s obviously</a:t>
            </a:r>
            <a:r>
              <a:rPr lang="en-US" baseline="0" dirty="0" smtClean="0">
                <a:latin typeface="Times" pitchFamily="18" charset="0"/>
                <a:ea typeface="ＭＳ Ｐゴシック" pitchFamily="18" charset="-128"/>
              </a:rPr>
              <a:t> end-users of the system, but it’s  also  power company, TC, Operations &amp; Maintenance experience: RMW /</a:t>
            </a:r>
            <a:r>
              <a:rPr lang="en-US" baseline="0" dirty="0" smtClean="0">
                <a:latin typeface="Times" pitchFamily="18" charset="0"/>
                <a:ea typeface="ＭＳ Ｐゴシック" pitchFamily="18" charset="-128"/>
              </a:rPr>
              <a:t>RUBA</a:t>
            </a:r>
          </a:p>
          <a:p>
            <a:pPr eaLnBrk="1" hangingPunct="1"/>
            <a:endParaRPr lang="en-US" baseline="0" dirty="0" smtClean="0">
              <a:latin typeface="Times" pitchFamily="18" charset="0"/>
              <a:ea typeface="ＭＳ Ｐゴシック" pitchFamily="18" charset="-128"/>
            </a:endParaRPr>
          </a:p>
          <a:p>
            <a:pPr eaLnBrk="1" hangingPunct="1"/>
            <a:r>
              <a:rPr lang="en-US" baseline="0" dirty="0" smtClean="0">
                <a:latin typeface="Times" pitchFamily="18" charset="0"/>
                <a:ea typeface="ＭＳ Ｐゴシック" pitchFamily="18" charset="-128"/>
              </a:rPr>
              <a:t>Flying in for an afternoon meeting will not achieve this.  </a:t>
            </a:r>
          </a:p>
          <a:p>
            <a:pPr eaLnBrk="1" hangingPunct="1"/>
            <a:r>
              <a:rPr lang="en-US" baseline="0" dirty="0" smtClean="0">
                <a:latin typeface="Times" pitchFamily="18" charset="0"/>
                <a:ea typeface="ＭＳ Ｐゴシック" pitchFamily="18" charset="-128"/>
              </a:rPr>
              <a:t>Brian wanted me to call this, back for the evening jet</a:t>
            </a:r>
          </a:p>
          <a:p>
            <a:pPr eaLnBrk="1" hangingPunct="1"/>
            <a:endParaRPr lang="en-US" baseline="0" dirty="0" smtClean="0">
              <a:latin typeface="Times" pitchFamily="18" charset="0"/>
              <a:ea typeface="ＭＳ Ｐゴシック" pitchFamily="18" charset="-128"/>
            </a:endParaRPr>
          </a:p>
          <a:p>
            <a:pPr eaLnBrk="1" hangingPunct="1"/>
            <a:r>
              <a:rPr lang="en-US" baseline="0" dirty="0" err="1" smtClean="0">
                <a:latin typeface="Times" pitchFamily="18" charset="0"/>
                <a:ea typeface="ＭＳ Ｐゴシック" pitchFamily="18" charset="-128"/>
              </a:rPr>
              <a:t>Charettes</a:t>
            </a:r>
            <a:r>
              <a:rPr lang="en-US" baseline="0" dirty="0" smtClean="0">
                <a:latin typeface="Times" pitchFamily="18" charset="0"/>
                <a:ea typeface="ＭＳ Ｐゴシック" pitchFamily="18" charset="-128"/>
              </a:rPr>
              <a:t> requires four days unless “highly political or challenging situation” – all rural AK</a:t>
            </a:r>
          </a:p>
          <a:p>
            <a:pPr eaLnBrk="1" hangingPunct="1"/>
            <a:endParaRPr lang="en-US" baseline="0" dirty="0" smtClean="0">
              <a:latin typeface="Times" pitchFamily="18" charset="0"/>
              <a:ea typeface="ＭＳ Ｐゴシック" pitchFamily="18" charset="-128"/>
            </a:endParaRPr>
          </a:p>
          <a:p>
            <a:pPr eaLnBrk="1" hangingPunct="1"/>
            <a:r>
              <a:rPr lang="en-US" baseline="0" dirty="0" smtClean="0">
                <a:latin typeface="Times" pitchFamily="18" charset="0"/>
                <a:ea typeface="ＭＳ Ｐゴシック" pitchFamily="18" charset="-128"/>
              </a:rPr>
              <a:t>Communication </a:t>
            </a:r>
            <a:r>
              <a:rPr lang="en-US" baseline="0" dirty="0" err="1" smtClean="0">
                <a:latin typeface="Times" pitchFamily="18" charset="0"/>
                <a:ea typeface="ＭＳ Ｐゴシック" pitchFamily="18" charset="-128"/>
              </a:rPr>
              <a:t>varries</a:t>
            </a:r>
            <a:r>
              <a:rPr lang="en-US" baseline="0" dirty="0" smtClean="0">
                <a:latin typeface="Times" pitchFamily="18" charset="0"/>
                <a:ea typeface="ＭＳ Ｐゴシック" pitchFamily="18" charset="-128"/>
              </a:rPr>
              <a:t> locally</a:t>
            </a:r>
          </a:p>
          <a:p>
            <a:pPr eaLnBrk="1" hangingPunct="1"/>
            <a:endParaRPr lang="en-US" baseline="0" dirty="0" smtClean="0">
              <a:latin typeface="Times" pitchFamily="18" charset="0"/>
              <a:ea typeface="ＭＳ Ｐゴシック" pitchFamily="18"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Why</a:t>
            </a:r>
            <a:r>
              <a:rPr lang="en-US" baseline="0" dirty="0" smtClean="0"/>
              <a:t> is this important:</a:t>
            </a:r>
            <a:endParaRPr lang="en-US" dirty="0"/>
          </a:p>
        </p:txBody>
      </p:sp>
      <p:sp>
        <p:nvSpPr>
          <p:cNvPr id="4" name="Slide Number Placeholder 3"/>
          <p:cNvSpPr>
            <a:spLocks noGrp="1"/>
          </p:cNvSpPr>
          <p:nvPr>
            <p:ph type="sldNum" sz="quarter" idx="10"/>
          </p:nvPr>
        </p:nvSpPr>
        <p:spPr/>
        <p:txBody>
          <a:bodyPr/>
          <a:lstStyle/>
          <a:p>
            <a:fld id="{981048CC-EADC-47EA-BEE6-0A12AD874A92}"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13177C-D326-4C62-A66C-79614CB09483}" type="datetimeFigureOut">
              <a:rPr lang="en-US" smtClean="0"/>
              <a:pPr/>
              <a:t>1/26/12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0A24B-9D04-45D9-A21E-F56F6725550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13177C-D326-4C62-A66C-79614CB09483}" type="datetimeFigureOut">
              <a:rPr lang="en-US" smtClean="0"/>
              <a:pPr/>
              <a:t>1/26/12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0A24B-9D04-45D9-A21E-F56F6725550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13177C-D326-4C62-A66C-79614CB09483}" type="datetimeFigureOut">
              <a:rPr lang="en-US" smtClean="0"/>
              <a:pPr/>
              <a:t>1/26/12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0A24B-9D04-45D9-A21E-F56F6725550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13177C-D326-4C62-A66C-79614CB09483}" type="datetimeFigureOut">
              <a:rPr lang="en-US" smtClean="0"/>
              <a:pPr/>
              <a:t>1/26/12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0A24B-9D04-45D9-A21E-F56F6725550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13177C-D326-4C62-A66C-79614CB09483}" type="datetimeFigureOut">
              <a:rPr lang="en-US" smtClean="0"/>
              <a:pPr/>
              <a:t>1/26/12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0A24B-9D04-45D9-A21E-F56F6725550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13177C-D326-4C62-A66C-79614CB09483}" type="datetimeFigureOut">
              <a:rPr lang="en-US" smtClean="0"/>
              <a:pPr/>
              <a:t>1/26/12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0A24B-9D04-45D9-A21E-F56F6725550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13177C-D326-4C62-A66C-79614CB09483}" type="datetimeFigureOut">
              <a:rPr lang="en-US" smtClean="0"/>
              <a:pPr/>
              <a:t>1/26/12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20A24B-9D04-45D9-A21E-F56F6725550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13177C-D326-4C62-A66C-79614CB09483}" type="datetimeFigureOut">
              <a:rPr lang="en-US" smtClean="0"/>
              <a:pPr/>
              <a:t>1/26/12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20A24B-9D04-45D9-A21E-F56F6725550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13177C-D326-4C62-A66C-79614CB09483}" type="datetimeFigureOut">
              <a:rPr lang="en-US" smtClean="0"/>
              <a:pPr/>
              <a:t>1/26/12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20A24B-9D04-45D9-A21E-F56F6725550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13177C-D326-4C62-A66C-79614CB09483}" type="datetimeFigureOut">
              <a:rPr lang="en-US" smtClean="0"/>
              <a:pPr/>
              <a:t>1/26/12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0A24B-9D04-45D9-A21E-F56F6725550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13177C-D326-4C62-A66C-79614CB09483}" type="datetimeFigureOut">
              <a:rPr lang="en-US" smtClean="0"/>
              <a:pPr/>
              <a:t>1/26/12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0A24B-9D04-45D9-A21E-F56F6725550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13177C-D326-4C62-A66C-79614CB09483}" type="datetimeFigureOut">
              <a:rPr lang="en-US" smtClean="0"/>
              <a:pPr/>
              <a:t>1/26/12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20A24B-9D04-45D9-A21E-F56F6725550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Ensuring R&amp;D addresses local needs &amp; considerations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8" name="Oval 4"/>
          <p:cNvSpPr>
            <a:spLocks noChangeArrowheads="1"/>
          </p:cNvSpPr>
          <p:nvPr/>
        </p:nvSpPr>
        <p:spPr bwMode="auto">
          <a:xfrm>
            <a:off x="561975" y="4114800"/>
            <a:ext cx="758825" cy="758825"/>
          </a:xfrm>
          <a:prstGeom prst="ellipse">
            <a:avLst/>
          </a:prstGeom>
          <a:solidFill>
            <a:srgbClr val="C9A152"/>
          </a:solidFill>
          <a:ln w="9525">
            <a:noFill/>
            <a:round/>
            <a:headEnd/>
            <a:tailEnd/>
          </a:ln>
        </p:spPr>
        <p:txBody>
          <a:bodyPr wrap="none" anchor="ctr"/>
          <a:lstStyle/>
          <a:p>
            <a:pPr algn="ctr"/>
            <a:endParaRPr lang="en-US"/>
          </a:p>
        </p:txBody>
      </p:sp>
      <p:sp>
        <p:nvSpPr>
          <p:cNvPr id="26629" name="Oval 5"/>
          <p:cNvSpPr>
            <a:spLocks noChangeAspect="1" noChangeArrowheads="1"/>
          </p:cNvSpPr>
          <p:nvPr/>
        </p:nvSpPr>
        <p:spPr bwMode="auto">
          <a:xfrm>
            <a:off x="5588000" y="4114800"/>
            <a:ext cx="758825" cy="758825"/>
          </a:xfrm>
          <a:prstGeom prst="ellipse">
            <a:avLst/>
          </a:prstGeom>
          <a:solidFill>
            <a:srgbClr val="A54A20"/>
          </a:solidFill>
          <a:ln w="9525">
            <a:noFill/>
            <a:round/>
            <a:headEnd/>
            <a:tailEnd/>
          </a:ln>
        </p:spPr>
        <p:txBody>
          <a:bodyPr wrap="none" anchor="ctr"/>
          <a:lstStyle/>
          <a:p>
            <a:endParaRPr lang="en-US"/>
          </a:p>
        </p:txBody>
      </p:sp>
      <p:sp>
        <p:nvSpPr>
          <p:cNvPr id="26630" name="Oval 6"/>
          <p:cNvSpPr>
            <a:spLocks noChangeArrowheads="1"/>
          </p:cNvSpPr>
          <p:nvPr/>
        </p:nvSpPr>
        <p:spPr bwMode="auto">
          <a:xfrm>
            <a:off x="2921000" y="4114800"/>
            <a:ext cx="758825" cy="758825"/>
          </a:xfrm>
          <a:prstGeom prst="ellipse">
            <a:avLst/>
          </a:prstGeom>
          <a:solidFill>
            <a:srgbClr val="E38434"/>
          </a:solidFill>
          <a:ln w="9525">
            <a:noFill/>
            <a:round/>
            <a:headEnd/>
            <a:tailEnd/>
          </a:ln>
        </p:spPr>
        <p:txBody>
          <a:bodyPr wrap="none" anchor="ctr"/>
          <a:lstStyle/>
          <a:p>
            <a:endParaRPr lang="en-US"/>
          </a:p>
        </p:txBody>
      </p:sp>
      <p:sp>
        <p:nvSpPr>
          <p:cNvPr id="26631" name="Oval 7"/>
          <p:cNvSpPr>
            <a:spLocks noChangeAspect="1" noChangeArrowheads="1"/>
          </p:cNvSpPr>
          <p:nvPr/>
        </p:nvSpPr>
        <p:spPr bwMode="auto">
          <a:xfrm>
            <a:off x="7772400" y="4191000"/>
            <a:ext cx="758825" cy="758825"/>
          </a:xfrm>
          <a:prstGeom prst="ellipse">
            <a:avLst/>
          </a:prstGeom>
          <a:solidFill>
            <a:schemeClr val="accent1">
              <a:lumMod val="60000"/>
              <a:lumOff val="40000"/>
            </a:schemeClr>
          </a:solidFill>
          <a:ln w="9525">
            <a:noFill/>
            <a:round/>
            <a:headEnd/>
            <a:tailEnd/>
          </a:ln>
        </p:spPr>
        <p:txBody>
          <a:bodyPr wrap="none" anchor="ctr"/>
          <a:lstStyle/>
          <a:p>
            <a:endParaRPr lang="en-US"/>
          </a:p>
        </p:txBody>
      </p:sp>
      <p:sp>
        <p:nvSpPr>
          <p:cNvPr id="26632" name="AutoShape 8"/>
          <p:cNvSpPr>
            <a:spLocks noChangeArrowheads="1"/>
          </p:cNvSpPr>
          <p:nvPr/>
        </p:nvSpPr>
        <p:spPr bwMode="auto">
          <a:xfrm>
            <a:off x="3429000" y="2819400"/>
            <a:ext cx="2743200" cy="1066800"/>
          </a:xfrm>
          <a:prstGeom prst="curvedDownArrow">
            <a:avLst>
              <a:gd name="adj1" fmla="val 28000"/>
              <a:gd name="adj2" fmla="val 79310"/>
              <a:gd name="adj3" fmla="val 33333"/>
            </a:avLst>
          </a:prstGeom>
          <a:solidFill>
            <a:srgbClr val="B3B3B3"/>
          </a:solidFill>
          <a:ln w="9525">
            <a:solidFill>
              <a:srgbClr val="4C4C4C"/>
            </a:solidFill>
            <a:miter lim="800000"/>
            <a:headEnd/>
            <a:tailEnd/>
          </a:ln>
        </p:spPr>
        <p:txBody>
          <a:bodyPr wrap="none" anchor="ctr"/>
          <a:lstStyle/>
          <a:p>
            <a:endParaRPr lang="en-US"/>
          </a:p>
        </p:txBody>
      </p:sp>
      <p:sp>
        <p:nvSpPr>
          <p:cNvPr id="26633" name="Text Box 21"/>
          <p:cNvSpPr txBox="1">
            <a:spLocks noChangeArrowheads="1"/>
          </p:cNvSpPr>
          <p:nvPr/>
        </p:nvSpPr>
        <p:spPr bwMode="auto">
          <a:xfrm>
            <a:off x="2455863" y="4267200"/>
            <a:ext cx="1963737" cy="457200"/>
          </a:xfrm>
          <a:prstGeom prst="rect">
            <a:avLst/>
          </a:prstGeom>
          <a:noFill/>
          <a:ln w="9525">
            <a:noFill/>
            <a:miter lim="800000"/>
            <a:headEnd/>
            <a:tailEnd/>
          </a:ln>
        </p:spPr>
        <p:txBody>
          <a:bodyPr>
            <a:spAutoFit/>
          </a:bodyPr>
          <a:lstStyle/>
          <a:p>
            <a:r>
              <a:rPr lang="en-US" dirty="0">
                <a:latin typeface="Helvetica" pitchFamily="18" charset="0"/>
              </a:rPr>
              <a:t>alternatives</a:t>
            </a:r>
          </a:p>
        </p:txBody>
      </p:sp>
      <p:sp>
        <p:nvSpPr>
          <p:cNvPr id="26634" name="Text Box 22"/>
          <p:cNvSpPr txBox="1">
            <a:spLocks noChangeArrowheads="1"/>
          </p:cNvSpPr>
          <p:nvPr/>
        </p:nvSpPr>
        <p:spPr bwMode="auto">
          <a:xfrm>
            <a:off x="5181600" y="4267200"/>
            <a:ext cx="1676400" cy="457200"/>
          </a:xfrm>
          <a:prstGeom prst="rect">
            <a:avLst/>
          </a:prstGeom>
          <a:noFill/>
          <a:ln w="9525">
            <a:noFill/>
            <a:miter lim="800000"/>
            <a:headEnd/>
            <a:tailEnd/>
          </a:ln>
        </p:spPr>
        <p:txBody>
          <a:bodyPr>
            <a:spAutoFit/>
          </a:bodyPr>
          <a:lstStyle/>
          <a:p>
            <a:r>
              <a:rPr lang="en-US">
                <a:latin typeface="Helvetica" pitchFamily="18" charset="0"/>
              </a:rPr>
              <a:t>refinement</a:t>
            </a:r>
          </a:p>
        </p:txBody>
      </p:sp>
      <p:sp>
        <p:nvSpPr>
          <p:cNvPr id="26636" name="Text Box 24"/>
          <p:cNvSpPr txBox="1">
            <a:spLocks noChangeArrowheads="1"/>
          </p:cNvSpPr>
          <p:nvPr/>
        </p:nvSpPr>
        <p:spPr bwMode="auto">
          <a:xfrm>
            <a:off x="3505200" y="2362200"/>
            <a:ext cx="2514600" cy="457200"/>
          </a:xfrm>
          <a:prstGeom prst="rect">
            <a:avLst/>
          </a:prstGeom>
          <a:noFill/>
          <a:ln w="9525">
            <a:noFill/>
            <a:miter lim="800000"/>
            <a:headEnd/>
            <a:tailEnd/>
          </a:ln>
        </p:spPr>
        <p:txBody>
          <a:bodyPr>
            <a:spAutoFit/>
          </a:bodyPr>
          <a:lstStyle/>
          <a:p>
            <a:pPr algn="ctr"/>
            <a:r>
              <a:rPr lang="en-US">
                <a:latin typeface="Helvetica" pitchFamily="18" charset="0"/>
              </a:rPr>
              <a:t>public review</a:t>
            </a:r>
          </a:p>
        </p:txBody>
      </p:sp>
      <p:sp>
        <p:nvSpPr>
          <p:cNvPr id="26637" name="AutoShape 26"/>
          <p:cNvSpPr>
            <a:spLocks noChangeArrowheads="1"/>
          </p:cNvSpPr>
          <p:nvPr/>
        </p:nvSpPr>
        <p:spPr bwMode="auto">
          <a:xfrm>
            <a:off x="914400" y="5105400"/>
            <a:ext cx="2438400" cy="1066800"/>
          </a:xfrm>
          <a:prstGeom prst="curvedUpArrow">
            <a:avLst>
              <a:gd name="adj1" fmla="val 30603"/>
              <a:gd name="adj2" fmla="val 86751"/>
              <a:gd name="adj3" fmla="val 33333"/>
            </a:avLst>
          </a:prstGeom>
          <a:solidFill>
            <a:srgbClr val="4C4C4C"/>
          </a:solidFill>
          <a:ln w="9525">
            <a:solidFill>
              <a:srgbClr val="4C4C4C"/>
            </a:solidFill>
            <a:miter lim="800000"/>
            <a:headEnd/>
            <a:tailEnd/>
          </a:ln>
        </p:spPr>
        <p:txBody>
          <a:bodyPr wrap="none" anchor="ctr"/>
          <a:lstStyle/>
          <a:p>
            <a:endParaRPr lang="en-US"/>
          </a:p>
        </p:txBody>
      </p:sp>
      <p:sp>
        <p:nvSpPr>
          <p:cNvPr id="26638" name="Text Box 29"/>
          <p:cNvSpPr txBox="1">
            <a:spLocks noChangeArrowheads="1"/>
          </p:cNvSpPr>
          <p:nvPr/>
        </p:nvSpPr>
        <p:spPr bwMode="auto">
          <a:xfrm>
            <a:off x="228600" y="4267200"/>
            <a:ext cx="1430338" cy="457200"/>
          </a:xfrm>
          <a:prstGeom prst="rect">
            <a:avLst/>
          </a:prstGeom>
          <a:noFill/>
          <a:ln w="9525">
            <a:noFill/>
            <a:miter lim="800000"/>
            <a:headEnd/>
            <a:tailEnd/>
          </a:ln>
        </p:spPr>
        <p:txBody>
          <a:bodyPr>
            <a:spAutoFit/>
          </a:bodyPr>
          <a:lstStyle/>
          <a:p>
            <a:r>
              <a:rPr lang="en-US">
                <a:latin typeface="Helvetica" pitchFamily="18" charset="0"/>
              </a:rPr>
              <a:t>concepts</a:t>
            </a:r>
          </a:p>
        </p:txBody>
      </p:sp>
      <p:sp>
        <p:nvSpPr>
          <p:cNvPr id="26639" name="AutoShape 30"/>
          <p:cNvSpPr>
            <a:spLocks noChangeArrowheads="1"/>
          </p:cNvSpPr>
          <p:nvPr/>
        </p:nvSpPr>
        <p:spPr bwMode="auto">
          <a:xfrm>
            <a:off x="6096000" y="5105400"/>
            <a:ext cx="2438400" cy="1066800"/>
          </a:xfrm>
          <a:prstGeom prst="curvedUpArrow">
            <a:avLst>
              <a:gd name="adj1" fmla="val 30603"/>
              <a:gd name="adj2" fmla="val 86751"/>
              <a:gd name="adj3" fmla="val 33333"/>
            </a:avLst>
          </a:prstGeom>
          <a:solidFill>
            <a:srgbClr val="4C4C4C"/>
          </a:solidFill>
          <a:ln w="9525">
            <a:solidFill>
              <a:srgbClr val="4C4C4C"/>
            </a:solidFill>
            <a:miter lim="800000"/>
            <a:headEnd/>
            <a:tailEnd/>
          </a:ln>
        </p:spPr>
        <p:txBody>
          <a:bodyPr wrap="none" anchor="ctr"/>
          <a:lstStyle/>
          <a:p>
            <a:endParaRPr lang="en-US"/>
          </a:p>
        </p:txBody>
      </p:sp>
      <p:sp>
        <p:nvSpPr>
          <p:cNvPr id="26640" name="Text Box 31"/>
          <p:cNvSpPr txBox="1">
            <a:spLocks noChangeArrowheads="1"/>
          </p:cNvSpPr>
          <p:nvPr/>
        </p:nvSpPr>
        <p:spPr bwMode="auto">
          <a:xfrm>
            <a:off x="762000" y="6172200"/>
            <a:ext cx="2514600" cy="457200"/>
          </a:xfrm>
          <a:prstGeom prst="rect">
            <a:avLst/>
          </a:prstGeom>
          <a:noFill/>
          <a:ln w="9525">
            <a:noFill/>
            <a:miter lim="800000"/>
            <a:headEnd/>
            <a:tailEnd/>
          </a:ln>
        </p:spPr>
        <p:txBody>
          <a:bodyPr>
            <a:spAutoFit/>
          </a:bodyPr>
          <a:lstStyle/>
          <a:p>
            <a:pPr algn="ctr"/>
            <a:r>
              <a:rPr lang="en-US">
                <a:latin typeface="Helvetica" pitchFamily="18" charset="0"/>
              </a:rPr>
              <a:t>public review</a:t>
            </a:r>
          </a:p>
        </p:txBody>
      </p:sp>
      <p:sp>
        <p:nvSpPr>
          <p:cNvPr id="26641" name="Text Box 32"/>
          <p:cNvSpPr txBox="1">
            <a:spLocks noChangeArrowheads="1"/>
          </p:cNvSpPr>
          <p:nvPr/>
        </p:nvSpPr>
        <p:spPr bwMode="auto">
          <a:xfrm>
            <a:off x="6019800" y="6172200"/>
            <a:ext cx="2514600" cy="457200"/>
          </a:xfrm>
          <a:prstGeom prst="rect">
            <a:avLst/>
          </a:prstGeom>
          <a:noFill/>
          <a:ln w="9525">
            <a:noFill/>
            <a:miter lim="800000"/>
            <a:headEnd/>
            <a:tailEnd/>
          </a:ln>
        </p:spPr>
        <p:txBody>
          <a:bodyPr>
            <a:spAutoFit/>
          </a:bodyPr>
          <a:lstStyle/>
          <a:p>
            <a:pPr algn="ctr"/>
            <a:r>
              <a:rPr lang="en-US">
                <a:latin typeface="Helvetica" pitchFamily="18" charset="0"/>
              </a:rPr>
              <a:t>public review</a:t>
            </a:r>
          </a:p>
        </p:txBody>
      </p:sp>
      <p:sp>
        <p:nvSpPr>
          <p:cNvPr id="18" name="Rectangle 17"/>
          <p:cNvSpPr/>
          <p:nvPr/>
        </p:nvSpPr>
        <p:spPr>
          <a:xfrm>
            <a:off x="7848600" y="4343400"/>
            <a:ext cx="620683" cy="369332"/>
          </a:xfrm>
          <a:prstGeom prst="rect">
            <a:avLst/>
          </a:prstGeom>
        </p:spPr>
        <p:txBody>
          <a:bodyPr wrap="none">
            <a:spAutoFit/>
          </a:bodyPr>
          <a:lstStyle/>
          <a:p>
            <a:r>
              <a:rPr lang="en-US" dirty="0" smtClean="0">
                <a:latin typeface="Helvetica" pitchFamily="18" charset="0"/>
              </a:rPr>
              <a:t>plan</a:t>
            </a:r>
            <a:endParaRPr lang="en-US" dirty="0">
              <a:latin typeface="Helvetica" pitchFamily="18" charset="0"/>
            </a:endParaRPr>
          </a:p>
        </p:txBody>
      </p:sp>
      <p:sp>
        <p:nvSpPr>
          <p:cNvPr id="20" name="Title 1"/>
          <p:cNvSpPr>
            <a:spLocks noGrp="1"/>
          </p:cNvSpPr>
          <p:nvPr>
            <p:ph type="title"/>
          </p:nvPr>
        </p:nvSpPr>
        <p:spPr>
          <a:xfrm>
            <a:off x="457200" y="274638"/>
            <a:ext cx="8229600" cy="1143000"/>
          </a:xfrm>
        </p:spPr>
        <p:txBody>
          <a:bodyPr>
            <a:normAutofit/>
          </a:bodyPr>
          <a:lstStyle/>
          <a:p>
            <a:r>
              <a:rPr lang="en-US" dirty="0" smtClean="0"/>
              <a:t>Stakeholder Input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Oscar Alexie </a:t>
            </a:r>
            <a:br>
              <a:rPr lang="en-US" dirty="0" smtClean="0"/>
            </a:br>
            <a:r>
              <a:rPr lang="en-US" dirty="0" smtClean="0"/>
              <a:t>Conversation Diagram</a:t>
            </a:r>
            <a:endParaRPr lang="en-US" dirty="0"/>
          </a:p>
        </p:txBody>
      </p:sp>
      <p:sp>
        <p:nvSpPr>
          <p:cNvPr id="7" name="Flowchart: Extract 6"/>
          <p:cNvSpPr/>
          <p:nvPr/>
        </p:nvSpPr>
        <p:spPr>
          <a:xfrm>
            <a:off x="990600" y="2362200"/>
            <a:ext cx="3200400" cy="2438400"/>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Extract 7"/>
          <p:cNvSpPr/>
          <p:nvPr/>
        </p:nvSpPr>
        <p:spPr>
          <a:xfrm rot="10800000">
            <a:off x="4953000" y="2362200"/>
            <a:ext cx="3200400" cy="2438400"/>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Maximizes Health</a:t>
            </a:r>
          </a:p>
          <a:p>
            <a:r>
              <a:rPr lang="en-US" dirty="0" smtClean="0"/>
              <a:t>Sustainable </a:t>
            </a:r>
          </a:p>
          <a:p>
            <a:r>
              <a:rPr lang="en-US" dirty="0" smtClean="0"/>
              <a:t>Involves All Stakeholders</a:t>
            </a:r>
          </a:p>
          <a:p>
            <a:endParaRPr lang="en-US" dirty="0" smtClean="0"/>
          </a:p>
          <a:p>
            <a:pPr lvl="1"/>
            <a:r>
              <a:rPr lang="en-US" dirty="0" smtClean="0"/>
              <a:t>Culturally Relevant</a:t>
            </a:r>
          </a:p>
          <a:p>
            <a:pPr lvl="1"/>
            <a:r>
              <a:rPr lang="en-US" dirty="0" smtClean="0"/>
              <a:t>System Community Wants and Needs</a:t>
            </a:r>
          </a:p>
          <a:p>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398</Words>
  <Application>Microsoft Office PowerPoint</Application>
  <PresentationFormat>On-screen Show (4:3)</PresentationFormat>
  <Paragraphs>49</Paragraphs>
  <Slides>4</Slides>
  <Notes>3</Notes>
  <HiddenSlides>0</HiddenSlides>
  <MMClips>0</MMClips>
  <ScaleCrop>false</ScaleCrop>
  <HeadingPairs>
    <vt:vector size="4" baseType="variant">
      <vt:variant>
        <vt:lpstr>Design Template</vt:lpstr>
      </vt:variant>
      <vt:variant>
        <vt:i4>1</vt:i4>
      </vt:variant>
      <vt:variant>
        <vt:lpstr>Slide Titles</vt:lpstr>
      </vt:variant>
      <vt:variant>
        <vt:i4>4</vt:i4>
      </vt:variant>
    </vt:vector>
  </HeadingPairs>
  <TitlesOfParts>
    <vt:vector size="5" baseType="lpstr">
      <vt:lpstr>Office Theme</vt:lpstr>
      <vt:lpstr>Ensuring R&amp;D addresses local needs &amp; considerations </vt:lpstr>
      <vt:lpstr>Stakeholder Input</vt:lpstr>
      <vt:lpstr>The Oscar Alexie  Conversation Diagram</vt:lpstr>
      <vt:lpstr>Summary</vt:lpstr>
    </vt:vector>
  </TitlesOfParts>
  <Company>YKHC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blefferts</dc:creator>
  <cp:lastModifiedBy>Brian Lefferts</cp:lastModifiedBy>
  <cp:revision>12</cp:revision>
  <dcterms:created xsi:type="dcterms:W3CDTF">2012-01-26T19:45:29Z</dcterms:created>
  <dcterms:modified xsi:type="dcterms:W3CDTF">2012-01-26T19:53:59Z</dcterms:modified>
</cp:coreProperties>
</file>