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328" r:id="rId2"/>
    <p:sldId id="309" r:id="rId3"/>
    <p:sldId id="297" r:id="rId4"/>
    <p:sldId id="315" r:id="rId5"/>
    <p:sldId id="329" r:id="rId6"/>
    <p:sldId id="323" r:id="rId7"/>
    <p:sldId id="324" r:id="rId8"/>
    <p:sldId id="325" r:id="rId9"/>
    <p:sldId id="326" r:id="rId10"/>
    <p:sldId id="304" r:id="rId11"/>
    <p:sldId id="305" r:id="rId12"/>
    <p:sldId id="302" r:id="rId13"/>
    <p:sldId id="313" r:id="rId14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4677"/>
  </p:normalViewPr>
  <p:slideViewPr>
    <p:cSldViewPr showGuides="1">
      <p:cViewPr varScale="1">
        <p:scale>
          <a:sx n="210" d="100"/>
          <a:sy n="210" d="100"/>
        </p:scale>
        <p:origin x="264" y="17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57820AE-00E1-944C-BBA7-B043C84050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492496A-F4AE-484B-AF89-6F401C2B7E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D6E0C1C3-342D-9D40-8A58-3C821EB8F2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B6ECC645-4828-5F4F-A8D3-01CF71C11D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CEBE3E2-C630-BF42-9B24-D4727BC3A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0A1585C-11EA-E048-99B8-F895AA5608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65614EA-73B1-C04C-A2DE-577E158860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12195E3-4681-494B-AC33-5A2A946AD5A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43F7242E-8C4B-0143-80B8-7621A088ED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3F0166D9-0558-A148-A3CF-010C9010A6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A51BF3F8-B1A5-7540-A4B8-CB8372F1D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1109E7-4F5D-CD4C-A468-726AAD2BEF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9E8C3C8-9EF1-1847-A5F1-90E5B33F35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134F5E7-AFE8-E049-9F2A-C534E2776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54364B6-8DB7-8447-8112-A0F839FD4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E150AA-F068-994D-9E4A-AA02B5155ADB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7612DD-3D75-CF42-BDB4-9C7E6377E6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C5080BB-0355-4348-BA40-537EC9BDDE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453ADD4-6DFB-6243-9F83-965A1B359E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5DFBFFB-A042-BF46-BCE5-DBA0F10FD2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D9473B7-5459-C846-A2FB-7855D6EAC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742115D-F8B2-C84E-9651-48C99D2037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04C315C-FE25-4A4C-8F47-AE79F11E4A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4AB0373-6B5A-B246-A078-1BA77E3556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D544B56-C8E3-5E4B-8A7F-C1F1F8A84B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BDE1B16-04FE-5B4C-8292-8B788DDCC9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17DDF19-F51D-E64E-BA5B-266E928A1C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3FE8954-E412-4844-B117-5C90466403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2386DF-D91A-2E4C-8D5C-1CC27CEEB8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5E7CA87-99B0-BE4D-B17A-754BA890CB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4FAD420-E0FC-2741-9543-16427F1487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EA573C0-A311-8A4B-A622-4F6F7B2FAD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BD37D6F-839E-D346-A216-7F719A98ED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15AB60C-0CE7-FB47-8CA0-841C726502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C7253CC-CFBA-4446-8168-5774700116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EBF6047-C66C-6644-84D0-943B130D11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517E8BE-9714-7C41-92E2-096A8AD5B1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8B94FC8-648D-884E-ADD0-3A44E89913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30B32D8-3927-AF47-8AEB-30D92D0B63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CE68CF2-EEF7-5E48-B430-91B279AC5E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8144149-7905-2441-A343-05B7806ACB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E49A6C08-443B-A845-B709-A076CE2D4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3428E49-7299-194F-9728-12F611FC63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F54D02C-5586-C744-94E3-388EB7FCD0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1895466-6A21-EB45-B6DF-4FDACDC0F0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FB180BC-1A7F-2A4C-AD4D-2A3935F700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E813DD58-5880-1942-BA80-46A1247E58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6A0062D6-C7FF-634A-8865-F55CA52EB8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36AAF45-6E54-FB47-B46A-A119C2AC2B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4F17335-E811-9347-A822-35038B266E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DD975CE-2AEA-C645-9CD5-37F40099F0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B90DD15A-C8FA-E142-8568-384EEE2BE4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56BAD6-18DD-9C4A-89DF-354DD1FECD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78E96871-2547-2B41-AB57-79463CE489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DADA1C24-EE06-554E-AE62-CF908C8F20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4E15831E-55F5-DB42-B3B2-030760D493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044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8D6A4B12-CA64-354F-9BB9-85BA39A348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97F10D7A-CACD-5E4C-A85E-58D7AE191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99B92EBE-0AC1-9745-90D9-A6A56DA38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5F9B-C8B7-7647-8A3C-937B3CF54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29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F91C81B7-B95C-6F48-8959-4D56ACD13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3BA1E3C-50A4-9545-8B25-BD32BD4CE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7B75546-3EA9-1046-8D97-B9DEEA54E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19413-B248-2E47-BA2D-9394CE9C2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D3F3230-816D-2646-9480-EAC1A58A5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E52263A-91F7-1448-BF13-C0FCC336C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437B97D-3F0D-404A-9503-0C6698C80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BA2F3-2CF0-464E-96BE-B531455D2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09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F597F65-D967-F44F-B790-F40513520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551CAD8-4B7B-4B48-90DD-BA2A1E114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4FA8647-A0E6-2F45-9F72-DE94AF7BD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A7CE6-36B1-A843-930A-1D58E711F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4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DCEE868-E765-DA40-9334-E428B41B9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A7F1E5B1-5733-D043-9333-B36C194EF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8B9DFA4-778D-9A45-A972-14DC9BF9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444EB-5CA3-FA4E-9DB7-1819262C8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8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D9CD2F2-39EC-B94D-9DDD-D5C71B57F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4C25E44-2388-2541-99CB-528E9365B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16189E5-E18A-6F41-BC6B-0423499C8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FCB5B-90AD-4A4F-A384-F1A81ACC1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2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1949E690-ED20-7549-8F53-6C5396A3F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CBC4A9A3-B2FE-984A-8D01-9F5F0FDAA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80282A99-39BB-D54F-85D1-AF544A080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81D24-11ED-E24C-8788-A069DB0F0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2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193ED92-741C-0243-91D2-7D1B88D32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753E091-3710-6640-82EF-1FC60351A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737D0A0-E5BA-424E-BE0F-91188080E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A574B-770C-744A-9989-0D0411D52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6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4F918CF-3D7F-3C4C-8E9B-B258BBE60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FB2F44D-AE95-0E40-B67E-FF6373DDA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207FDE5-222D-FC43-B9A4-3D023DABB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358AF-2378-A046-AAB5-89EAF6DFD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5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6AE4459-D2D4-934C-9C64-440CBE99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49912AD-ED70-EE45-A739-457C3437A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735B005-69C8-544F-853E-D19D551A3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9F4D0-FAED-F142-BA0C-739A9E79A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65285899-9031-C144-B675-5EA88204A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B75B288-A6B8-9D4F-87B8-8DD91DC5E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140188FB-F6B5-BC4E-B43A-2562EB681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0CE6B-025E-C142-9B5D-C0E30C0E0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4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8C3DDBBC-6BAE-E848-BA29-5DFD1FF50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A2F7FF19-B858-184A-AFF6-E9AF5F146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723D2FDD-2568-EB46-9F7B-0F815B714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6AF7E-4BD2-B347-AC28-90D94FB50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2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B28D006D-E8CB-4C49-81F9-DDB45F4DC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55B0B73F-A037-C042-83B3-655DC980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D09983C5-0EDC-0E42-9A96-D97C9F37A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FBF6B-1AD3-264C-8F09-C6BDB5B35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4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5E25C56-D678-1746-BFEB-437431B13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4D25AD6-AEDA-4A41-AEFC-971AF9393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9FA1BBD-B08D-FC42-B9D7-C7D448529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65BBC-27DE-C746-9D01-9AB8662A0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4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CBCC3EA-11DD-E24B-9B27-C07498048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BF9329D-AD5F-F04D-A07E-6E36A3911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27E7168-2A44-8A46-9D83-6E09E6401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AEF8E-E389-5042-98AE-6E92D7D0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52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10FA6AD-7F29-1949-8604-6B00C5716F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3427" name="Freeform 3">
              <a:extLst>
                <a:ext uri="{FF2B5EF4-FFF2-40B4-BE49-F238E27FC236}">
                  <a16:creationId xmlns:a16="http://schemas.microsoft.com/office/drawing/2014/main" id="{4CB7C2E4-C446-9F4F-A3C7-C47A12F1F5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28" name="Freeform 4">
              <a:extLst>
                <a:ext uri="{FF2B5EF4-FFF2-40B4-BE49-F238E27FC236}">
                  <a16:creationId xmlns:a16="http://schemas.microsoft.com/office/drawing/2014/main" id="{E8604EF6-6FAF-E549-BC99-8FC08829FF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29" name="Freeform 5">
              <a:extLst>
                <a:ext uri="{FF2B5EF4-FFF2-40B4-BE49-F238E27FC236}">
                  <a16:creationId xmlns:a16="http://schemas.microsoft.com/office/drawing/2014/main" id="{CCF57C7C-9612-1847-9068-EC42D4EE80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0" name="Freeform 6">
              <a:extLst>
                <a:ext uri="{FF2B5EF4-FFF2-40B4-BE49-F238E27FC236}">
                  <a16:creationId xmlns:a16="http://schemas.microsoft.com/office/drawing/2014/main" id="{E9DB7BC3-60FC-E441-81EB-F992D756B1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1" name="Freeform 7">
              <a:extLst>
                <a:ext uri="{FF2B5EF4-FFF2-40B4-BE49-F238E27FC236}">
                  <a16:creationId xmlns:a16="http://schemas.microsoft.com/office/drawing/2014/main" id="{82DEB936-54CC-5C40-BB56-98A45FB18F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2" name="Freeform 8">
              <a:extLst>
                <a:ext uri="{FF2B5EF4-FFF2-40B4-BE49-F238E27FC236}">
                  <a16:creationId xmlns:a16="http://schemas.microsoft.com/office/drawing/2014/main" id="{6B6244B3-4DB2-5142-8B51-7BBC221C9C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3" name="Freeform 9">
              <a:extLst>
                <a:ext uri="{FF2B5EF4-FFF2-40B4-BE49-F238E27FC236}">
                  <a16:creationId xmlns:a16="http://schemas.microsoft.com/office/drawing/2014/main" id="{150C93AF-E0A6-7441-8076-443FFE13BF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4" name="Freeform 10">
              <a:extLst>
                <a:ext uri="{FF2B5EF4-FFF2-40B4-BE49-F238E27FC236}">
                  <a16:creationId xmlns:a16="http://schemas.microsoft.com/office/drawing/2014/main" id="{28CE045B-7C91-CE47-AD9D-3376246DCD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5" name="Freeform 11">
              <a:extLst>
                <a:ext uri="{FF2B5EF4-FFF2-40B4-BE49-F238E27FC236}">
                  <a16:creationId xmlns:a16="http://schemas.microsoft.com/office/drawing/2014/main" id="{130DFB94-3217-3048-996A-E4CF2AA5B1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6" name="Freeform 12">
              <a:extLst>
                <a:ext uri="{FF2B5EF4-FFF2-40B4-BE49-F238E27FC236}">
                  <a16:creationId xmlns:a16="http://schemas.microsoft.com/office/drawing/2014/main" id="{C49B0181-F09C-0147-9F27-E9013468D6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7" name="Freeform 13">
              <a:extLst>
                <a:ext uri="{FF2B5EF4-FFF2-40B4-BE49-F238E27FC236}">
                  <a16:creationId xmlns:a16="http://schemas.microsoft.com/office/drawing/2014/main" id="{966886E9-E66D-9C43-AC60-EC702F8FD8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8" name="Freeform 14">
              <a:extLst>
                <a:ext uri="{FF2B5EF4-FFF2-40B4-BE49-F238E27FC236}">
                  <a16:creationId xmlns:a16="http://schemas.microsoft.com/office/drawing/2014/main" id="{4F44EA52-C41A-7F43-AF03-A162868F92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39" name="Freeform 15">
              <a:extLst>
                <a:ext uri="{FF2B5EF4-FFF2-40B4-BE49-F238E27FC236}">
                  <a16:creationId xmlns:a16="http://schemas.microsoft.com/office/drawing/2014/main" id="{8C04B485-5DAA-F348-9867-C5E311C8E2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0" name="Freeform 16">
              <a:extLst>
                <a:ext uri="{FF2B5EF4-FFF2-40B4-BE49-F238E27FC236}">
                  <a16:creationId xmlns:a16="http://schemas.microsoft.com/office/drawing/2014/main" id="{F3C690F5-1231-5241-B2EA-4458618499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1" name="Freeform 17">
              <a:extLst>
                <a:ext uri="{FF2B5EF4-FFF2-40B4-BE49-F238E27FC236}">
                  <a16:creationId xmlns:a16="http://schemas.microsoft.com/office/drawing/2014/main" id="{BFF118A8-D00E-0148-8729-EABCC5A059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2" name="Freeform 18">
              <a:extLst>
                <a:ext uri="{FF2B5EF4-FFF2-40B4-BE49-F238E27FC236}">
                  <a16:creationId xmlns:a16="http://schemas.microsoft.com/office/drawing/2014/main" id="{DE782975-BD71-4C41-9C4C-8B3DA2BE18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3" name="Freeform 19">
              <a:extLst>
                <a:ext uri="{FF2B5EF4-FFF2-40B4-BE49-F238E27FC236}">
                  <a16:creationId xmlns:a16="http://schemas.microsoft.com/office/drawing/2014/main" id="{AE0A6CB7-C8FF-1644-B595-D422E447D5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4" name="Freeform 20">
              <a:extLst>
                <a:ext uri="{FF2B5EF4-FFF2-40B4-BE49-F238E27FC236}">
                  <a16:creationId xmlns:a16="http://schemas.microsoft.com/office/drawing/2014/main" id="{923552D3-DAE1-124B-AC01-487C3E4DE3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5" name="Freeform 21">
              <a:extLst>
                <a:ext uri="{FF2B5EF4-FFF2-40B4-BE49-F238E27FC236}">
                  <a16:creationId xmlns:a16="http://schemas.microsoft.com/office/drawing/2014/main" id="{D9439C6D-DAB8-BF47-96C7-963E48B0C6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6" name="Freeform 22">
              <a:extLst>
                <a:ext uri="{FF2B5EF4-FFF2-40B4-BE49-F238E27FC236}">
                  <a16:creationId xmlns:a16="http://schemas.microsoft.com/office/drawing/2014/main" id="{ACB97E65-21F3-3441-99F2-72B0E04470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7" name="Freeform 23">
              <a:extLst>
                <a:ext uri="{FF2B5EF4-FFF2-40B4-BE49-F238E27FC236}">
                  <a16:creationId xmlns:a16="http://schemas.microsoft.com/office/drawing/2014/main" id="{481AB73C-FBCB-CE4B-8CE0-14AF2793DC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8" name="Freeform 24">
              <a:extLst>
                <a:ext uri="{FF2B5EF4-FFF2-40B4-BE49-F238E27FC236}">
                  <a16:creationId xmlns:a16="http://schemas.microsoft.com/office/drawing/2014/main" id="{8DF6A2AD-8B5F-BF4A-8C6A-3D83E30633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49" name="Freeform 25">
              <a:extLst>
                <a:ext uri="{FF2B5EF4-FFF2-40B4-BE49-F238E27FC236}">
                  <a16:creationId xmlns:a16="http://schemas.microsoft.com/office/drawing/2014/main" id="{465A680E-D23A-BA40-822C-8FE7D2134E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0" name="Freeform 26">
              <a:extLst>
                <a:ext uri="{FF2B5EF4-FFF2-40B4-BE49-F238E27FC236}">
                  <a16:creationId xmlns:a16="http://schemas.microsoft.com/office/drawing/2014/main" id="{AC56A320-260F-BE43-9B1C-D73E1CA837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1" name="Freeform 27">
              <a:extLst>
                <a:ext uri="{FF2B5EF4-FFF2-40B4-BE49-F238E27FC236}">
                  <a16:creationId xmlns:a16="http://schemas.microsoft.com/office/drawing/2014/main" id="{ECEE9C6F-492C-9F40-B02E-C6299AFB75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2" name="Freeform 28">
              <a:extLst>
                <a:ext uri="{FF2B5EF4-FFF2-40B4-BE49-F238E27FC236}">
                  <a16:creationId xmlns:a16="http://schemas.microsoft.com/office/drawing/2014/main" id="{0090F6C9-A3DB-E243-90C6-85390B76F8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3" name="Freeform 29">
              <a:extLst>
                <a:ext uri="{FF2B5EF4-FFF2-40B4-BE49-F238E27FC236}">
                  <a16:creationId xmlns:a16="http://schemas.microsoft.com/office/drawing/2014/main" id="{4FDB1C9F-CB1F-BA46-A4CF-7CD0512307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4" name="Freeform 30">
              <a:extLst>
                <a:ext uri="{FF2B5EF4-FFF2-40B4-BE49-F238E27FC236}">
                  <a16:creationId xmlns:a16="http://schemas.microsoft.com/office/drawing/2014/main" id="{6D6DAA40-9938-A348-9405-8D973654FC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5" name="Freeform 31">
              <a:extLst>
                <a:ext uri="{FF2B5EF4-FFF2-40B4-BE49-F238E27FC236}">
                  <a16:creationId xmlns:a16="http://schemas.microsoft.com/office/drawing/2014/main" id="{013C5789-D6DF-2341-A667-09407738E0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6" name="Freeform 32">
              <a:extLst>
                <a:ext uri="{FF2B5EF4-FFF2-40B4-BE49-F238E27FC236}">
                  <a16:creationId xmlns:a16="http://schemas.microsoft.com/office/drawing/2014/main" id="{BA01ED39-A968-DA44-8E54-267032CFFA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7" name="Freeform 33">
              <a:extLst>
                <a:ext uri="{FF2B5EF4-FFF2-40B4-BE49-F238E27FC236}">
                  <a16:creationId xmlns:a16="http://schemas.microsoft.com/office/drawing/2014/main" id="{6A2EC136-0612-2E45-8830-E44DB00894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8" name="Freeform 34">
              <a:extLst>
                <a:ext uri="{FF2B5EF4-FFF2-40B4-BE49-F238E27FC236}">
                  <a16:creationId xmlns:a16="http://schemas.microsoft.com/office/drawing/2014/main" id="{C03D8686-B7D9-414F-8353-2DE911E7B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59" name="Freeform 35">
              <a:extLst>
                <a:ext uri="{FF2B5EF4-FFF2-40B4-BE49-F238E27FC236}">
                  <a16:creationId xmlns:a16="http://schemas.microsoft.com/office/drawing/2014/main" id="{8EB45F9C-4467-BB4E-976E-B9CA70586A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60" name="Freeform 36">
              <a:extLst>
                <a:ext uri="{FF2B5EF4-FFF2-40B4-BE49-F238E27FC236}">
                  <a16:creationId xmlns:a16="http://schemas.microsoft.com/office/drawing/2014/main" id="{C5C4E644-A2C4-474D-9F8A-BE1B6204ED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61" name="Freeform 37">
              <a:extLst>
                <a:ext uri="{FF2B5EF4-FFF2-40B4-BE49-F238E27FC236}">
                  <a16:creationId xmlns:a16="http://schemas.microsoft.com/office/drawing/2014/main" id="{AA1D48E8-1AA9-794A-ACF8-855D21115C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62" name="Freeform 38">
              <a:extLst>
                <a:ext uri="{FF2B5EF4-FFF2-40B4-BE49-F238E27FC236}">
                  <a16:creationId xmlns:a16="http://schemas.microsoft.com/office/drawing/2014/main" id="{1733F7C4-74B3-9744-BD83-7291921A0B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6C81940D-D844-2C42-80A0-55ADE6BC17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3464" name="Freeform 40">
                <a:extLst>
                  <a:ext uri="{FF2B5EF4-FFF2-40B4-BE49-F238E27FC236}">
                    <a16:creationId xmlns:a16="http://schemas.microsoft.com/office/drawing/2014/main" id="{AB8CD5FC-F30E-4840-A4B1-BC1AFC05FE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465" name="Freeform 41">
                <a:extLst>
                  <a:ext uri="{FF2B5EF4-FFF2-40B4-BE49-F238E27FC236}">
                    <a16:creationId xmlns:a16="http://schemas.microsoft.com/office/drawing/2014/main" id="{8DDA05CF-68E6-C746-962A-A92D8629D3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03466" name="Rectangle 42">
            <a:extLst>
              <a:ext uri="{FF2B5EF4-FFF2-40B4-BE49-F238E27FC236}">
                <a16:creationId xmlns:a16="http://schemas.microsoft.com/office/drawing/2014/main" id="{B0067D46-3685-2241-BA03-A6F2A336A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67" name="Rectangle 43">
            <a:extLst>
              <a:ext uri="{FF2B5EF4-FFF2-40B4-BE49-F238E27FC236}">
                <a16:creationId xmlns:a16="http://schemas.microsoft.com/office/drawing/2014/main" id="{01553F5B-9BDD-3543-AABC-9DF3E8BA4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68" name="Rectangle 44">
            <a:extLst>
              <a:ext uri="{FF2B5EF4-FFF2-40B4-BE49-F238E27FC236}">
                <a16:creationId xmlns:a16="http://schemas.microsoft.com/office/drawing/2014/main" id="{A39B092C-E1B0-504C-8D94-16A3E66504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69" name="Rectangle 45">
            <a:extLst>
              <a:ext uri="{FF2B5EF4-FFF2-40B4-BE49-F238E27FC236}">
                <a16:creationId xmlns:a16="http://schemas.microsoft.com/office/drawing/2014/main" id="{BB9AE08A-8E74-A14C-812D-C0A0053E9D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70" name="Rectangle 46">
            <a:extLst>
              <a:ext uri="{FF2B5EF4-FFF2-40B4-BE49-F238E27FC236}">
                <a16:creationId xmlns:a16="http://schemas.microsoft.com/office/drawing/2014/main" id="{87F66BEF-C101-4A4C-8D83-B7F86F5E42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BD7FFB9-0B5C-7242-AFA1-FFE3935CE6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69A094EC-73B8-C34B-8D7E-A6F45E8FB3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sz="2800" dirty="0"/>
              <a:t>John Nichols, MS, PE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/>
              <a:t>ARUC Manager,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/>
              <a:t>ANTHC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2737BC-FDF9-154B-ACF3-BD6DCB60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5121C7-8054-CB4D-834E-2DF0908F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293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077" name="Picture 5" descr="Misty May 11-16-2004 002">
            <a:extLst>
              <a:ext uri="{FF2B5EF4-FFF2-40B4-BE49-F238E27FC236}">
                <a16:creationId xmlns:a16="http://schemas.microsoft.com/office/drawing/2014/main" id="{EEB61EF1-46A5-0845-95A0-AECEACC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219200"/>
            <a:ext cx="432276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Rectangle 6">
            <a:extLst>
              <a:ext uri="{FF2B5EF4-FFF2-40B4-BE49-F238E27FC236}">
                <a16:creationId xmlns:a16="http://schemas.microsoft.com/office/drawing/2014/main" id="{34F45E54-650A-DA47-A941-C0DBD6F2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01000" cy="6858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Alaska O&amp;M Challenges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CD3092D8-0849-454F-925F-743EDA012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Climates are different,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E2AC32F4-9C8E-DD44-933D-1E3B235A7F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12292" name="Picture 6" descr="CHIGLAG11">
            <a:extLst>
              <a:ext uri="{FF2B5EF4-FFF2-40B4-BE49-F238E27FC236}">
                <a16:creationId xmlns:a16="http://schemas.microsoft.com/office/drawing/2014/main" id="{0AF53CED-8919-804A-AD83-1884E6B333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5334000" cy="4953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C6174BB-6CA8-384D-8B44-727EED79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systems are different,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7CB87B0-8BE4-CC44-AD3B-51F504BCB2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13316" name="Picture 6" descr="100_0178">
            <a:extLst>
              <a:ext uri="{FF2B5EF4-FFF2-40B4-BE49-F238E27FC236}">
                <a16:creationId xmlns:a16="http://schemas.microsoft.com/office/drawing/2014/main" id="{4802510E-9E3C-8B4A-A2A0-F11D8BD13B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5562600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CA300239-AF01-1043-887B-E26177386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but issues are the same.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C4CA1CA6-1BD7-1B42-B99B-222ED64264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 rot="5100855">
            <a:off x="457201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14340" name="Picture 5" descr="IMG_3651">
            <a:extLst>
              <a:ext uri="{FF2B5EF4-FFF2-40B4-BE49-F238E27FC236}">
                <a16:creationId xmlns:a16="http://schemas.microsoft.com/office/drawing/2014/main" id="{C0E950A3-3C9B-A941-A1DD-FA66FCDF9F5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6019800" cy="522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0AEFCBE8-72C1-8E49-8B08-0A083E341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Discussion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0C6BCC17-F7C6-384B-9F2C-7CC2DBB8A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4" name="Picture 4" descr="DSC00281">
            <a:extLst>
              <a:ext uri="{FF2B5EF4-FFF2-40B4-BE49-F238E27FC236}">
                <a16:creationId xmlns:a16="http://schemas.microsoft.com/office/drawing/2014/main" id="{3CF0F65B-C4E3-D342-8CF5-5FE1B356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039A-F744-6D42-91D1-77D26C2D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0F61-A68C-AC4B-8677-72C5E74E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Engineer</a:t>
            </a:r>
          </a:p>
          <a:p>
            <a:pPr>
              <a:defRPr/>
            </a:pPr>
            <a:r>
              <a:rPr lang="en-US" dirty="0"/>
              <a:t>Public Works Director, Dillingham AK</a:t>
            </a:r>
          </a:p>
          <a:p>
            <a:pPr>
              <a:defRPr/>
            </a:pPr>
            <a:r>
              <a:rPr lang="en-US" dirty="0"/>
              <a:t>Western Alaska design/build, ANTHC</a:t>
            </a:r>
          </a:p>
          <a:p>
            <a:pPr>
              <a:defRPr/>
            </a:pPr>
            <a:r>
              <a:rPr lang="en-US" dirty="0"/>
              <a:t>Idaho tribal water/sewer</a:t>
            </a:r>
          </a:p>
          <a:p>
            <a:pPr>
              <a:defRPr/>
            </a:pPr>
            <a:r>
              <a:rPr lang="en-US" dirty="0"/>
              <a:t>Focus on O&amp;M</a:t>
            </a:r>
          </a:p>
          <a:p>
            <a:pPr lvl="1">
              <a:defRPr/>
            </a:pPr>
            <a:r>
              <a:rPr lang="en-US" dirty="0"/>
              <a:t>Maximize benefit per dollar spent</a:t>
            </a:r>
          </a:p>
          <a:p>
            <a:pPr lvl="2">
              <a:defRPr/>
            </a:pPr>
            <a:r>
              <a:rPr lang="en-US" dirty="0"/>
              <a:t>Health benefits</a:t>
            </a:r>
          </a:p>
          <a:p>
            <a:pPr lvl="2">
              <a:defRPr/>
            </a:pPr>
            <a:r>
              <a:rPr lang="en-US" dirty="0"/>
              <a:t>Infrastructure investment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8DF272D8-2D8C-484A-8CEF-79BC679F8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Current ARUC Focus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CC2FF87-80E6-D440-B250-17193E9AE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 24 villages in ARUC</a:t>
            </a:r>
          </a:p>
          <a:p>
            <a:pPr lvl="1" eaLnBrk="1" hangingPunct="1">
              <a:defRPr/>
            </a:pPr>
            <a:r>
              <a:rPr lang="en-US" dirty="0"/>
              <a:t>Full management &amp; Operations</a:t>
            </a:r>
          </a:p>
          <a:p>
            <a:pPr eaLnBrk="1" hangingPunct="1">
              <a:defRPr/>
            </a:pPr>
            <a:r>
              <a:rPr lang="en-US" sz="3600" dirty="0"/>
              <a:t> 11 villages in Billing Assistance</a:t>
            </a:r>
          </a:p>
          <a:p>
            <a:pPr lvl="1" eaLnBrk="1" hangingPunct="1">
              <a:defRPr/>
            </a:pPr>
            <a:r>
              <a:rPr lang="en-US" dirty="0"/>
              <a:t>Billing services only</a:t>
            </a:r>
          </a:p>
          <a:p>
            <a:pPr lvl="1" eaLnBrk="1" hangingPunct="1">
              <a:defRPr/>
            </a:pPr>
            <a:r>
              <a:rPr lang="en-US" dirty="0"/>
              <a:t>Possible ARUC precursor</a:t>
            </a:r>
          </a:p>
          <a:p>
            <a:pPr eaLnBrk="1" hangingPunct="1">
              <a:defRPr/>
            </a:pPr>
            <a:r>
              <a:rPr lang="en-US" sz="3600" dirty="0"/>
              <a:t>ARUC is a priority of ANTHC</a:t>
            </a:r>
          </a:p>
          <a:p>
            <a:pPr lvl="1" eaLnBrk="1" hangingPunct="1">
              <a:defRPr/>
            </a:pPr>
            <a:r>
              <a:rPr lang="en-US" dirty="0"/>
              <a:t>Preventative healthcare to hospital</a:t>
            </a:r>
          </a:p>
          <a:p>
            <a:pPr lvl="1" eaLnBrk="1" hangingPunct="1">
              <a:defRPr/>
            </a:pPr>
            <a:r>
              <a:rPr lang="en-US" dirty="0"/>
              <a:t>ANTHC long term vision</a:t>
            </a:r>
            <a:endParaRPr lang="en-US" sz="3600" dirty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5" descr="alaska">
            <a:extLst>
              <a:ext uri="{FF2B5EF4-FFF2-40B4-BE49-F238E27FC236}">
                <a16:creationId xmlns:a16="http://schemas.microsoft.com/office/drawing/2014/main" id="{F20BE43F-A4D5-7942-83C6-6D84F1F3D4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6263"/>
            <a:ext cx="6708775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9">
            <a:extLst>
              <a:ext uri="{FF2B5EF4-FFF2-40B4-BE49-F238E27FC236}">
                <a16:creationId xmlns:a16="http://schemas.microsoft.com/office/drawing/2014/main" id="{50523560-3332-1E45-AA2C-4991CD4C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216150"/>
            <a:ext cx="723900" cy="2635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Savoonga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Text Box 100">
            <a:extLst>
              <a:ext uri="{FF2B5EF4-FFF2-40B4-BE49-F238E27FC236}">
                <a16:creationId xmlns:a16="http://schemas.microsoft.com/office/drawing/2014/main" id="{585B92DC-6E73-D54B-8BB2-4F90F73A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248400"/>
            <a:ext cx="1127125" cy="609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Chignik Lake,</a:t>
            </a:r>
          </a:p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Chignik Lagoon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Text Box 101">
            <a:extLst>
              <a:ext uri="{FF2B5EF4-FFF2-40B4-BE49-F238E27FC236}">
                <a16:creationId xmlns:a16="http://schemas.microsoft.com/office/drawing/2014/main" id="{38FF6865-C72F-5146-80A9-39E93B65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5313363"/>
            <a:ext cx="1150937" cy="404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South Naknek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Text Box 102">
            <a:extLst>
              <a:ext uri="{FF2B5EF4-FFF2-40B4-BE49-F238E27FC236}">
                <a16:creationId xmlns:a16="http://schemas.microsoft.com/office/drawing/2014/main" id="{0EBD78AD-2DA1-B54D-AC87-DDC4A748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1138238" cy="4048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Goodnews Bay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1" name="Text Box 103">
            <a:extLst>
              <a:ext uri="{FF2B5EF4-FFF2-40B4-BE49-F238E27FC236}">
                <a16:creationId xmlns:a16="http://schemas.microsoft.com/office/drawing/2014/main" id="{A132B856-6A4D-5A42-9028-59068FFB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4162425"/>
            <a:ext cx="1019175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Toksook Bay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2" name="Text Box 104">
            <a:extLst>
              <a:ext uri="{FF2B5EF4-FFF2-40B4-BE49-F238E27FC236}">
                <a16:creationId xmlns:a16="http://schemas.microsoft.com/office/drawing/2014/main" id="{038170D4-D2CB-5F49-BA81-063007A97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581400"/>
            <a:ext cx="723900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Chevak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3" name="Text Box 105">
            <a:extLst>
              <a:ext uri="{FF2B5EF4-FFF2-40B4-BE49-F238E27FC236}">
                <a16:creationId xmlns:a16="http://schemas.microsoft.com/office/drawing/2014/main" id="{A3A19C55-6015-1D4C-93EF-158785A1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3806825"/>
            <a:ext cx="1376362" cy="6778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Upper Kalskag,</a:t>
            </a:r>
          </a:p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Lower Kalskag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4" name="Text Box 106">
            <a:extLst>
              <a:ext uri="{FF2B5EF4-FFF2-40B4-BE49-F238E27FC236}">
                <a16:creationId xmlns:a16="http://schemas.microsoft.com/office/drawing/2014/main" id="{DD5444ED-AC8B-C541-99F7-E6ED415B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127125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Russian Mission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5" name="Text Box 107">
            <a:extLst>
              <a:ext uri="{FF2B5EF4-FFF2-40B4-BE49-F238E27FC236}">
                <a16:creationId xmlns:a16="http://schemas.microsoft.com/office/drawing/2014/main" id="{98B57CC2-ED46-944C-B157-83FEBCE10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1884363"/>
            <a:ext cx="723900" cy="2619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Golovin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6" name="Text Box 108">
            <a:extLst>
              <a:ext uri="{FF2B5EF4-FFF2-40B4-BE49-F238E27FC236}">
                <a16:creationId xmlns:a16="http://schemas.microsoft.com/office/drawing/2014/main" id="{3F56CE24-01A2-004C-8E97-2DE47E78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3746500"/>
            <a:ext cx="723900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Sleetmute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7" name="Text Box 109">
            <a:extLst>
              <a:ext uri="{FF2B5EF4-FFF2-40B4-BE49-F238E27FC236}">
                <a16:creationId xmlns:a16="http://schemas.microsoft.com/office/drawing/2014/main" id="{E40D69C4-8E91-EE47-B438-30FF593A6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87638"/>
            <a:ext cx="936625" cy="3095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St. Michael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8" name="Text Box 110">
            <a:extLst>
              <a:ext uri="{FF2B5EF4-FFF2-40B4-BE49-F238E27FC236}">
                <a16:creationId xmlns:a16="http://schemas.microsoft.com/office/drawing/2014/main" id="{E1EBE132-BC4C-0D46-BE2F-68E455F8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4537075"/>
            <a:ext cx="723900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Newhalen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9" name="Text Box 111">
            <a:extLst>
              <a:ext uri="{FF2B5EF4-FFF2-40B4-BE49-F238E27FC236}">
                <a16:creationId xmlns:a16="http://schemas.microsoft.com/office/drawing/2014/main" id="{D72229F3-0BB7-9D44-AF72-7E4E69C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722313" cy="2635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Tyonek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0" name="Text Box 112">
            <a:extLst>
              <a:ext uri="{FF2B5EF4-FFF2-40B4-BE49-F238E27FC236}">
                <a16:creationId xmlns:a16="http://schemas.microsoft.com/office/drawing/2014/main" id="{DC2B7A35-67D5-7B45-80D5-2105674F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9600"/>
            <a:ext cx="762000" cy="304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Kobuk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1" name="Text Box 113">
            <a:extLst>
              <a:ext uri="{FF2B5EF4-FFF2-40B4-BE49-F238E27FC236}">
                <a16:creationId xmlns:a16="http://schemas.microsoft.com/office/drawing/2014/main" id="{C011A002-494F-7244-BE66-DBDEC15B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762000"/>
            <a:ext cx="722313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Kiana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2" name="Text Box 114">
            <a:extLst>
              <a:ext uri="{FF2B5EF4-FFF2-40B4-BE49-F238E27FC236}">
                <a16:creationId xmlns:a16="http://schemas.microsoft.com/office/drawing/2014/main" id="{9E277BDC-FF68-044E-BDB5-43A287F1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"/>
            <a:ext cx="722313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Ambler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3" name="Oval 116">
            <a:extLst>
              <a:ext uri="{FF2B5EF4-FFF2-40B4-BE49-F238E27FC236}">
                <a16:creationId xmlns:a16="http://schemas.microsoft.com/office/drawing/2014/main" id="{73FC296A-B26D-7F4A-9B7A-6A18A0B7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4" name="Oval 117">
            <a:extLst>
              <a:ext uri="{FF2B5EF4-FFF2-40B4-BE49-F238E27FC236}">
                <a16:creationId xmlns:a16="http://schemas.microsoft.com/office/drawing/2014/main" id="{6B40E0AE-193D-324A-A693-A662BAA5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5" name="Oval 118">
            <a:extLst>
              <a:ext uri="{FF2B5EF4-FFF2-40B4-BE49-F238E27FC236}">
                <a16:creationId xmlns:a16="http://schemas.microsoft.com/office/drawing/2014/main" id="{B0C24C93-1E1D-4B44-B7FF-A64D4529B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6" name="Oval 119">
            <a:extLst>
              <a:ext uri="{FF2B5EF4-FFF2-40B4-BE49-F238E27FC236}">
                <a16:creationId xmlns:a16="http://schemas.microsoft.com/office/drawing/2014/main" id="{AD631EC6-A979-4E4A-AAA5-5EB256A34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7" name="Oval 120">
            <a:extLst>
              <a:ext uri="{FF2B5EF4-FFF2-40B4-BE49-F238E27FC236}">
                <a16:creationId xmlns:a16="http://schemas.microsoft.com/office/drawing/2014/main" id="{262C66B7-5C2F-D941-9166-D487DE61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19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8" name="Oval 121">
            <a:extLst>
              <a:ext uri="{FF2B5EF4-FFF2-40B4-BE49-F238E27FC236}">
                <a16:creationId xmlns:a16="http://schemas.microsoft.com/office/drawing/2014/main" id="{4639CAEE-74BD-D140-84CE-B3713CB3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838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9" name="Oval 122">
            <a:extLst>
              <a:ext uri="{FF2B5EF4-FFF2-40B4-BE49-F238E27FC236}">
                <a16:creationId xmlns:a16="http://schemas.microsoft.com/office/drawing/2014/main" id="{DACE393A-3652-C941-9774-9D9FCBB8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0" name="Oval 123">
            <a:extLst>
              <a:ext uri="{FF2B5EF4-FFF2-40B4-BE49-F238E27FC236}">
                <a16:creationId xmlns:a16="http://schemas.microsoft.com/office/drawing/2014/main" id="{01CAEAE2-108A-D548-8372-696AC8B9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1" name="Oval 124">
            <a:extLst>
              <a:ext uri="{FF2B5EF4-FFF2-40B4-BE49-F238E27FC236}">
                <a16:creationId xmlns:a16="http://schemas.microsoft.com/office/drawing/2014/main" id="{02D74F9A-5FF2-C54C-8E10-2E9D753E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Oval 125">
            <a:extLst>
              <a:ext uri="{FF2B5EF4-FFF2-40B4-BE49-F238E27FC236}">
                <a16:creationId xmlns:a16="http://schemas.microsoft.com/office/drawing/2014/main" id="{3576B867-E7CA-6644-A7BB-E2DB70D3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Oval 126">
            <a:extLst>
              <a:ext uri="{FF2B5EF4-FFF2-40B4-BE49-F238E27FC236}">
                <a16:creationId xmlns:a16="http://schemas.microsoft.com/office/drawing/2014/main" id="{669C14F7-B03C-CD4C-A399-805A9519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Oval 127">
            <a:extLst>
              <a:ext uri="{FF2B5EF4-FFF2-40B4-BE49-F238E27FC236}">
                <a16:creationId xmlns:a16="http://schemas.microsoft.com/office/drawing/2014/main" id="{40F43DDE-A146-A84C-93AB-16F00724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40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5" name="Oval 128">
            <a:extLst>
              <a:ext uri="{FF2B5EF4-FFF2-40B4-BE49-F238E27FC236}">
                <a16:creationId xmlns:a16="http://schemas.microsoft.com/office/drawing/2014/main" id="{F2423A62-FC29-944D-A5BA-30D43A638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6" name="Oval 129">
            <a:extLst>
              <a:ext uri="{FF2B5EF4-FFF2-40B4-BE49-F238E27FC236}">
                <a16:creationId xmlns:a16="http://schemas.microsoft.com/office/drawing/2014/main" id="{A89B26AE-F8FB-DF45-957D-16354DC4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57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7" name="Oval 130">
            <a:extLst>
              <a:ext uri="{FF2B5EF4-FFF2-40B4-BE49-F238E27FC236}">
                <a16:creationId xmlns:a16="http://schemas.microsoft.com/office/drawing/2014/main" id="{805FB553-B066-C247-A6EE-DBE09D2B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8" name="Oval 131">
            <a:extLst>
              <a:ext uri="{FF2B5EF4-FFF2-40B4-BE49-F238E27FC236}">
                <a16:creationId xmlns:a16="http://schemas.microsoft.com/office/drawing/2014/main" id="{7B0B2229-0DEC-B145-9900-378E3EB64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40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9" name="Text Box 114">
            <a:extLst>
              <a:ext uri="{FF2B5EF4-FFF2-40B4-BE49-F238E27FC236}">
                <a16:creationId xmlns:a16="http://schemas.microsoft.com/office/drawing/2014/main" id="{FA418A5F-C225-654D-A3B3-68CEDD83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722313" cy="261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Selawik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0" name="Oval 130">
            <a:extLst>
              <a:ext uri="{FF2B5EF4-FFF2-40B4-BE49-F238E27FC236}">
                <a16:creationId xmlns:a16="http://schemas.microsoft.com/office/drawing/2014/main" id="{78ABE99B-CBE2-2F43-8574-C9383D4E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1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81" name="Oval 124">
            <a:extLst>
              <a:ext uri="{FF2B5EF4-FFF2-40B4-BE49-F238E27FC236}">
                <a16:creationId xmlns:a16="http://schemas.microsoft.com/office/drawing/2014/main" id="{55295E29-3E7C-8C44-85A5-71CFA76C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82" name="Text Box 99">
            <a:extLst>
              <a:ext uri="{FF2B5EF4-FFF2-40B4-BE49-F238E27FC236}">
                <a16:creationId xmlns:a16="http://schemas.microsoft.com/office/drawing/2014/main" id="{202EEAF0-0F1A-4540-B188-90AFBD57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38200"/>
            <a:ext cx="723900" cy="2635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Noorvik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3" name="Text Box 101">
            <a:extLst>
              <a:ext uri="{FF2B5EF4-FFF2-40B4-BE49-F238E27FC236}">
                <a16:creationId xmlns:a16="http://schemas.microsoft.com/office/drawing/2014/main" id="{0DD32955-E9BD-D348-8C0C-DFB72B84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00600"/>
            <a:ext cx="1219200" cy="4048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New Stuyahak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4" name="Oval 129">
            <a:extLst>
              <a:ext uri="{FF2B5EF4-FFF2-40B4-BE49-F238E27FC236}">
                <a16:creationId xmlns:a16="http://schemas.microsoft.com/office/drawing/2014/main" id="{5B7BEE60-C67B-014C-9AC7-49F9B5F5B0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3800" y="5029200"/>
            <a:ext cx="76200" cy="1222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85" name="Oval 119">
            <a:extLst>
              <a:ext uri="{FF2B5EF4-FFF2-40B4-BE49-F238E27FC236}">
                <a16:creationId xmlns:a16="http://schemas.microsoft.com/office/drawing/2014/main" id="{5A6D3CFF-9EDB-634E-BBC2-70CFDFA2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05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86" name="Text Box 106">
            <a:extLst>
              <a:ext uri="{FF2B5EF4-FFF2-40B4-BE49-F238E27FC236}">
                <a16:creationId xmlns:a16="http://schemas.microsoft.com/office/drawing/2014/main" id="{19C169E8-9010-1743-B11C-09CB2CC9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914400" cy="304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Holy Cross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7" name="Oval 126">
            <a:extLst>
              <a:ext uri="{FF2B5EF4-FFF2-40B4-BE49-F238E27FC236}">
                <a16:creationId xmlns:a16="http://schemas.microsoft.com/office/drawing/2014/main" id="{7C7A62CC-22E8-674A-A3F2-F6DEC907FD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1200" y="4343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88" name="Text Box 104">
            <a:extLst>
              <a:ext uri="{FF2B5EF4-FFF2-40B4-BE49-F238E27FC236}">
                <a16:creationId xmlns:a16="http://schemas.microsoft.com/office/drawing/2014/main" id="{82C64384-C66F-324F-9168-B5780A18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95600"/>
            <a:ext cx="53340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Kotlik</a:t>
            </a:r>
          </a:p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9" name="Oval 118">
            <a:extLst>
              <a:ext uri="{FF2B5EF4-FFF2-40B4-BE49-F238E27FC236}">
                <a16:creationId xmlns:a16="http://schemas.microsoft.com/office/drawing/2014/main" id="{96A1310F-6372-254D-89F1-370021E1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9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90" name="Oval 118">
            <a:extLst>
              <a:ext uri="{FF2B5EF4-FFF2-40B4-BE49-F238E27FC236}">
                <a16:creationId xmlns:a16="http://schemas.microsoft.com/office/drawing/2014/main" id="{0948D55D-DB77-434B-BFB5-1C9C146E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91" name="Text Box 101">
            <a:extLst>
              <a:ext uri="{FF2B5EF4-FFF2-40B4-BE49-F238E27FC236}">
                <a16:creationId xmlns:a16="http://schemas.microsoft.com/office/drawing/2014/main" id="{AF9A0E19-26D3-0448-9F14-F40E74F3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60960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Pitkas Point</a:t>
            </a:r>
          </a:p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92" name="Oval 119">
            <a:extLst>
              <a:ext uri="{FF2B5EF4-FFF2-40B4-BE49-F238E27FC236}">
                <a16:creationId xmlns:a16="http://schemas.microsoft.com/office/drawing/2014/main" id="{6B83F216-0006-7740-BC85-C4533C80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93" name="Oval 129">
            <a:extLst>
              <a:ext uri="{FF2B5EF4-FFF2-40B4-BE49-F238E27FC236}">
                <a16:creationId xmlns:a16="http://schemas.microsoft.com/office/drawing/2014/main" id="{97CB4B43-EBCF-984C-AD42-E6ED507E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05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C1895E02-BBF2-5844-8487-58C51327A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 Foundations of O&amp;M</a:t>
            </a:r>
          </a:p>
        </p:txBody>
      </p:sp>
      <p:pic>
        <p:nvPicPr>
          <p:cNvPr id="7171" name="Picture 8" descr="CHEVAK 097">
            <a:extLst>
              <a:ext uri="{FF2B5EF4-FFF2-40B4-BE49-F238E27FC236}">
                <a16:creationId xmlns:a16="http://schemas.microsoft.com/office/drawing/2014/main" id="{0FE90386-B7B6-3A42-9F83-8A53DC5AE599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CHEVAK 065">
            <a:extLst>
              <a:ext uri="{FF2B5EF4-FFF2-40B4-BE49-F238E27FC236}">
                <a16:creationId xmlns:a16="http://schemas.microsoft.com/office/drawing/2014/main" id="{3C968019-B229-7B45-995E-04BED22F4BC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733800"/>
            <a:ext cx="3200400" cy="268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0" descr="CHEVAK 045">
            <a:extLst>
              <a:ext uri="{FF2B5EF4-FFF2-40B4-BE49-F238E27FC236}">
                <a16:creationId xmlns:a16="http://schemas.microsoft.com/office/drawing/2014/main" id="{68969CC6-441C-5841-A1E5-F4A1C345BB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2BCB-6817-6C41-AD04-183787C2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#1: Enough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55208-6D88-9345-A10D-B2F6B450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Most fundamental need</a:t>
            </a:r>
          </a:p>
          <a:p>
            <a:pPr lvl="1">
              <a:defRPr/>
            </a:pPr>
            <a:r>
              <a:rPr lang="en-US" dirty="0"/>
              <a:t>Cannot operate without it!</a:t>
            </a:r>
          </a:p>
          <a:p>
            <a:pPr lvl="1">
              <a:defRPr/>
            </a:pPr>
            <a:r>
              <a:rPr lang="en-US" dirty="0"/>
              <a:t>Lack of revenue causes:</a:t>
            </a:r>
          </a:p>
          <a:p>
            <a:pPr lvl="2">
              <a:defRPr/>
            </a:pPr>
            <a:r>
              <a:rPr lang="en-US" dirty="0"/>
              <a:t>Deferred maintenance (short system life)</a:t>
            </a:r>
          </a:p>
          <a:p>
            <a:pPr lvl="2">
              <a:defRPr/>
            </a:pPr>
            <a:r>
              <a:rPr lang="en-US" dirty="0"/>
              <a:t>Operator turnover</a:t>
            </a:r>
          </a:p>
          <a:p>
            <a:pPr lvl="2">
              <a:defRPr/>
            </a:pPr>
            <a:r>
              <a:rPr lang="en-US" dirty="0"/>
              <a:t>Emergencies</a:t>
            </a:r>
          </a:p>
          <a:p>
            <a:pPr lvl="1">
              <a:defRPr/>
            </a:pPr>
            <a:r>
              <a:rPr lang="en-US" dirty="0"/>
              <a:t>Must disconnect politics from management!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CDF1-14E2-7640-8F40-2C3DE595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#2: Long-term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541D-FFDA-6142-9290-680D1C444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Complicated systems are reality</a:t>
            </a:r>
          </a:p>
          <a:p>
            <a:pPr>
              <a:defRPr/>
            </a:pPr>
            <a:r>
              <a:rPr lang="en-US" dirty="0"/>
              <a:t>Years to develop operators &amp; managers</a:t>
            </a:r>
          </a:p>
          <a:p>
            <a:pPr lvl="1">
              <a:defRPr/>
            </a:pPr>
            <a:r>
              <a:rPr lang="en-US" dirty="0"/>
              <a:t>Experience prevents emergencies and decreases costs</a:t>
            </a:r>
          </a:p>
          <a:p>
            <a:pPr lvl="1">
              <a:defRPr/>
            </a:pPr>
            <a:r>
              <a:rPr lang="en-US" dirty="0"/>
              <a:t>Continual basic training = no progress</a:t>
            </a:r>
          </a:p>
          <a:p>
            <a:pPr>
              <a:defRPr/>
            </a:pPr>
            <a:r>
              <a:rPr lang="en-US" dirty="0"/>
              <a:t>Required to progress beyond emergency avoidance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D11A-7F67-0349-BF1A-A81F9D5F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#3: Management &amp; Operating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F821-643C-254E-927B-BEE4A72C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True costs need to be known</a:t>
            </a:r>
          </a:p>
          <a:p>
            <a:pPr>
              <a:defRPr/>
            </a:pPr>
            <a:r>
              <a:rPr lang="en-US" dirty="0"/>
              <a:t>Operators influence costs &amp; rates</a:t>
            </a:r>
          </a:p>
          <a:p>
            <a:pPr>
              <a:defRPr/>
            </a:pPr>
            <a:r>
              <a:rPr lang="en-US" dirty="0"/>
              <a:t>Managers – know operations</a:t>
            </a:r>
          </a:p>
          <a:p>
            <a:pPr>
              <a:defRPr/>
            </a:pPr>
            <a:r>
              <a:rPr lang="en-US" dirty="0"/>
              <a:t>Operators – know budgets</a:t>
            </a:r>
          </a:p>
          <a:p>
            <a:pPr>
              <a:defRPr/>
            </a:pPr>
            <a:r>
              <a:rPr lang="en-US" dirty="0"/>
              <a:t>Cannot progress to improved efficiency without this!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5F16-C7F3-1048-AD96-4F9CD7B4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186F-32C6-F84E-890D-1B6138C29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Technical resources focus on emergency prevention/repair</a:t>
            </a:r>
          </a:p>
          <a:p>
            <a:pPr>
              <a:defRPr/>
            </a:pPr>
            <a:r>
              <a:rPr lang="en-US" dirty="0"/>
              <a:t>Cannot focus on high efficiency until:</a:t>
            </a:r>
          </a:p>
          <a:p>
            <a:pPr lvl="1">
              <a:defRPr/>
            </a:pPr>
            <a:r>
              <a:rPr lang="en-US" dirty="0"/>
              <a:t>Adequate revenue</a:t>
            </a:r>
          </a:p>
          <a:p>
            <a:pPr lvl="2">
              <a:defRPr/>
            </a:pPr>
            <a:r>
              <a:rPr lang="en-US" dirty="0"/>
              <a:t>Disconnect management from politics!</a:t>
            </a:r>
          </a:p>
          <a:p>
            <a:pPr lvl="1">
              <a:defRPr/>
            </a:pPr>
            <a:r>
              <a:rPr lang="en-US" dirty="0"/>
              <a:t>Stable staffing</a:t>
            </a:r>
          </a:p>
          <a:p>
            <a:pPr lvl="2">
              <a:defRPr/>
            </a:pPr>
            <a:r>
              <a:rPr lang="en-US" dirty="0"/>
              <a:t>Managers and operators</a:t>
            </a:r>
          </a:p>
          <a:p>
            <a:pPr lvl="1">
              <a:defRPr/>
            </a:pPr>
            <a:r>
              <a:rPr lang="en-US" dirty="0"/>
              <a:t>Coordinated management &amp; operations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/>
          </a:p>
          <a:p>
            <a:pPr lvl="2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15792</TotalTime>
  <Words>283</Words>
  <Application>Microsoft Macintosh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</vt:lpstr>
      <vt:lpstr>Calibri</vt:lpstr>
      <vt:lpstr>Beam</vt:lpstr>
      <vt:lpstr>Alaska O&amp;M Challenges</vt:lpstr>
      <vt:lpstr>My perspective</vt:lpstr>
      <vt:lpstr>Current ARUC Focus</vt:lpstr>
      <vt:lpstr>PowerPoint Presentation</vt:lpstr>
      <vt:lpstr> Foundations of O&amp;M</vt:lpstr>
      <vt:lpstr>#1: Enough Revenue</vt:lpstr>
      <vt:lpstr>#2: Long-term Employees</vt:lpstr>
      <vt:lpstr>#3: Management &amp; Operating Coordination</vt:lpstr>
      <vt:lpstr>Current Practice</vt:lpstr>
      <vt:lpstr>Climates are different,</vt:lpstr>
      <vt:lpstr>systems are different,</vt:lpstr>
      <vt:lpstr>but issues are the same.</vt:lpstr>
      <vt:lpstr>Discussion</vt:lpstr>
    </vt:vector>
  </TitlesOfParts>
  <Company>ANTHC, DEHE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 2</dc:title>
  <dc:creator>59-31696</dc:creator>
  <cp:lastModifiedBy>Johanna</cp:lastModifiedBy>
  <cp:revision>113</cp:revision>
  <dcterms:created xsi:type="dcterms:W3CDTF">2006-01-25T02:39:19Z</dcterms:created>
  <dcterms:modified xsi:type="dcterms:W3CDTF">2020-10-26T20:07:36Z</dcterms:modified>
</cp:coreProperties>
</file>