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1494582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90C228B3-2496-B848-A3AA-26CE13E0103B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A511CF22-08BD-8C43-B356-02C5BCC07B1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4413"/>
            <a:ext cx="7542212" cy="1225041"/>
          </a:xfrm>
        </p:spPr>
        <p:txBody>
          <a:bodyPr/>
          <a:lstStyle/>
          <a:p>
            <a:r>
              <a:rPr lang="en-US" sz="4400" dirty="0" smtClean="0"/>
              <a:t>“</a:t>
            </a:r>
            <a:r>
              <a:rPr lang="en-US" sz="4400" dirty="0"/>
              <a:t>N</a:t>
            </a:r>
            <a:r>
              <a:rPr lang="en-US" sz="4400" dirty="0" smtClean="0"/>
              <a:t>ovel” technology in the Alaskan Situation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465458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Aaron D. Dotson, Ph.D., P.E.</a:t>
            </a:r>
          </a:p>
          <a:p>
            <a:r>
              <a:rPr lang="en-US" dirty="0" smtClean="0"/>
              <a:t>University of Alaska Anchorage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Annual Water and Sanitation Innovations for the Arctic</a:t>
            </a:r>
          </a:p>
          <a:p>
            <a:r>
              <a:rPr lang="en-US" dirty="0" smtClean="0"/>
              <a:t>The Hotel Captain Cook, January 26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0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“Novel”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Merriam</a:t>
            </a:r>
            <a:r>
              <a:rPr lang="en-US" dirty="0" smtClean="0"/>
              <a:t>-Webster Dictionary Online</a:t>
            </a:r>
          </a:p>
          <a:p>
            <a:pPr marL="403225" lvl="1" indent="0">
              <a:buNone/>
            </a:pPr>
            <a:endParaRPr lang="en-US" dirty="0"/>
          </a:p>
          <a:p>
            <a:pPr marL="403225" lvl="1" indent="0">
              <a:buNone/>
            </a:pPr>
            <a:r>
              <a:rPr lang="en-US" dirty="0" smtClean="0"/>
              <a:t>“new and not resembling something formally known or used”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9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92" y="107577"/>
            <a:ext cx="8586642" cy="1653988"/>
          </a:xfrm>
        </p:spPr>
        <p:txBody>
          <a:bodyPr/>
          <a:lstStyle/>
          <a:p>
            <a:r>
              <a:rPr lang="en-US" dirty="0" smtClean="0"/>
              <a:t>Truly “novel”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2" y="1882588"/>
            <a:ext cx="8586642" cy="3953436"/>
          </a:xfrm>
        </p:spPr>
        <p:txBody>
          <a:bodyPr>
            <a:noAutofit/>
          </a:bodyPr>
          <a:lstStyle/>
          <a:p>
            <a:r>
              <a:rPr lang="en-US" sz="2800" dirty="0" smtClean="0"/>
              <a:t>Nanoparticle impregnated sorbents/ion exchangers</a:t>
            </a:r>
          </a:p>
          <a:p>
            <a:r>
              <a:rPr lang="en-US" sz="2800" dirty="0" smtClean="0"/>
              <a:t>Advanced Oxidation processes</a:t>
            </a:r>
          </a:p>
          <a:p>
            <a:pPr lvl="1"/>
            <a:r>
              <a:rPr lang="en-US" sz="2400" dirty="0" smtClean="0"/>
              <a:t>Hydroxyl radical promoters</a:t>
            </a:r>
          </a:p>
          <a:p>
            <a:pPr lvl="1"/>
            <a:r>
              <a:rPr lang="en-US" sz="2400" dirty="0" smtClean="0"/>
              <a:t>Plasmon oxidation</a:t>
            </a:r>
          </a:p>
          <a:p>
            <a:pPr lvl="1"/>
            <a:r>
              <a:rPr lang="en-US" sz="2400" dirty="0" smtClean="0"/>
              <a:t>E-Beam</a:t>
            </a:r>
            <a:endParaRPr lang="en-US" sz="2000" dirty="0" smtClean="0"/>
          </a:p>
          <a:p>
            <a:r>
              <a:rPr lang="en-US" sz="2800" dirty="0" smtClean="0"/>
              <a:t>Exotic disinfectants</a:t>
            </a:r>
          </a:p>
          <a:p>
            <a:r>
              <a:rPr lang="en-US" sz="2800" dirty="0" smtClean="0"/>
              <a:t>Exotic membranes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These are not likely the technologies rural AK needs…</a:t>
            </a:r>
          </a:p>
        </p:txBody>
      </p:sp>
    </p:spTree>
    <p:extLst>
      <p:ext uri="{BB962C8B-B14F-4D97-AF65-F5344CB8AC3E}">
        <p14:creationId xmlns:p14="http://schemas.microsoft.com/office/powerpoint/2010/main" val="2506717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Truly “novel” technologies have inherent </a:t>
            </a:r>
            <a:r>
              <a:rPr lang="en-US" dirty="0" smtClean="0"/>
              <a:t>risk</a:t>
            </a:r>
            <a:endParaRPr lang="en-US" dirty="0"/>
          </a:p>
          <a:p>
            <a:pPr lvl="1"/>
            <a:r>
              <a:rPr lang="en-US" dirty="0"/>
              <a:t>Not “tried and true”</a:t>
            </a:r>
          </a:p>
          <a:p>
            <a:pPr lvl="1"/>
            <a:r>
              <a:rPr lang="en-US" dirty="0"/>
              <a:t>O&amp;M unknowns</a:t>
            </a:r>
          </a:p>
          <a:p>
            <a:pPr lvl="1"/>
            <a:r>
              <a:rPr lang="en-US" dirty="0"/>
              <a:t>Staff training requirements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Alaska </a:t>
            </a:r>
            <a:r>
              <a:rPr lang="en-US" dirty="0" smtClean="0"/>
              <a:t>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72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Realistically “novel”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358" y="1882588"/>
            <a:ext cx="7976854" cy="3953436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Proven technology from other fields</a:t>
            </a:r>
          </a:p>
          <a:p>
            <a:r>
              <a:rPr lang="en-US" sz="2800" dirty="0" smtClean="0"/>
              <a:t>A combinations of technologies considering</a:t>
            </a:r>
          </a:p>
          <a:p>
            <a:pPr lvl="1"/>
            <a:r>
              <a:rPr lang="en-US" sz="2400" dirty="0" smtClean="0"/>
              <a:t>current water/wastewater quality goals</a:t>
            </a:r>
            <a:endParaRPr lang="en-US" sz="2400" dirty="0"/>
          </a:p>
          <a:p>
            <a:pPr lvl="1"/>
            <a:r>
              <a:rPr lang="en-US" sz="2400" dirty="0" smtClean="0"/>
              <a:t>future/variable water/wastewater quality goals</a:t>
            </a:r>
          </a:p>
          <a:p>
            <a:pPr lvl="1"/>
            <a:r>
              <a:rPr lang="en-US" sz="2400" dirty="0" smtClean="0"/>
              <a:t>O&amp;M feasibility</a:t>
            </a:r>
          </a:p>
          <a:p>
            <a:r>
              <a:rPr lang="en-US" sz="2800" dirty="0" smtClean="0"/>
              <a:t>Delivery/Collection Paradigm</a:t>
            </a:r>
          </a:p>
          <a:p>
            <a:r>
              <a:rPr lang="en-US" sz="2800" dirty="0" smtClean="0"/>
              <a:t>Optimization of Operation</a:t>
            </a:r>
          </a:p>
        </p:txBody>
      </p:sp>
    </p:spTree>
    <p:extLst>
      <p:ext uri="{BB962C8B-B14F-4D97-AF65-F5344CB8AC3E}">
        <p14:creationId xmlns:p14="http://schemas.microsoft.com/office/powerpoint/2010/main" val="288801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Implemented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Drinking Water</a:t>
            </a:r>
          </a:p>
          <a:p>
            <a:r>
              <a:rPr lang="en-US" dirty="0" smtClean="0"/>
              <a:t>Ultra- and Nano-filtration Tubular Membranes </a:t>
            </a:r>
          </a:p>
          <a:p>
            <a:pPr lvl="1"/>
            <a:r>
              <a:rPr lang="en-US" dirty="0" smtClean="0"/>
              <a:t>Origins in food processing industry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Wastewater</a:t>
            </a:r>
          </a:p>
          <a:p>
            <a:r>
              <a:rPr lang="en-US" dirty="0" smtClean="0"/>
              <a:t>Subsurface Injection</a:t>
            </a:r>
          </a:p>
          <a:p>
            <a:pPr lvl="1"/>
            <a:r>
              <a:rPr lang="en-US" dirty="0" smtClean="0"/>
              <a:t>Common place for oil &amp; gas industry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4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7481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Other industries technologies</a:t>
            </a:r>
          </a:p>
          <a:p>
            <a:r>
              <a:rPr lang="en-US" dirty="0" smtClean="0"/>
              <a:t>Multiple levels of quality</a:t>
            </a:r>
            <a:endParaRPr lang="en-US" dirty="0"/>
          </a:p>
          <a:p>
            <a:r>
              <a:rPr lang="en-US" dirty="0" smtClean="0"/>
              <a:t>Decentralized treatment</a:t>
            </a:r>
          </a:p>
          <a:p>
            <a:pPr lvl="1"/>
            <a:r>
              <a:rPr lang="en-US" dirty="0" smtClean="0"/>
              <a:t>Point-of-Use / On-site</a:t>
            </a:r>
          </a:p>
          <a:p>
            <a:pPr lvl="1"/>
            <a:r>
              <a:rPr lang="en-US" dirty="0" smtClean="0"/>
              <a:t>Clustering</a:t>
            </a:r>
          </a:p>
          <a:p>
            <a:r>
              <a:rPr lang="en-US" dirty="0" smtClean="0"/>
              <a:t>Reduced Design Life</a:t>
            </a:r>
          </a:p>
          <a:p>
            <a:r>
              <a:rPr lang="en-US" dirty="0" smtClean="0"/>
              <a:t>Operating Techniques/</a:t>
            </a:r>
            <a:r>
              <a:rPr lang="en-US" dirty="0" smtClean="0"/>
              <a:t>Monitoring/Regionalization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787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814991"/>
          </a:xfrm>
        </p:spPr>
        <p:txBody>
          <a:bodyPr/>
          <a:lstStyle/>
          <a:p>
            <a:r>
              <a:rPr lang="en-US" dirty="0" smtClean="0"/>
              <a:t>Applied Research</a:t>
            </a:r>
          </a:p>
          <a:p>
            <a:pPr lvl="1"/>
            <a:r>
              <a:rPr lang="en-US" dirty="0" smtClean="0"/>
              <a:t>May not directly result in construction</a:t>
            </a:r>
          </a:p>
          <a:p>
            <a:endParaRPr lang="en-US" dirty="0" smtClean="0"/>
          </a:p>
          <a:p>
            <a:r>
              <a:rPr lang="en-US" dirty="0" smtClean="0"/>
              <a:t>Pilot/Demonstration</a:t>
            </a:r>
          </a:p>
          <a:p>
            <a:pPr lvl="1"/>
            <a:r>
              <a:rPr lang="en-US" dirty="0" smtClean="0"/>
              <a:t>Real systems in real situations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dirty="0" smtClean="0"/>
              <a:t>Aaron Dotson, Ph.D., P.E.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Assistant Professor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Civil Engineering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University of Alaska-Anchorage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(907)786-6041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err="1" smtClean="0"/>
              <a:t>addotson@alaska.edu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7549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rbit">
    <a:dk1>
      <a:srgbClr val="000000"/>
    </a:dk1>
    <a:lt1>
      <a:srgbClr val="FFFFFF"/>
    </a:lt1>
    <a:dk2>
      <a:srgbClr val="7C9BA5"/>
    </a:dk2>
    <a:lt2>
      <a:srgbClr val="C1D0CA"/>
    </a:lt2>
    <a:accent1>
      <a:srgbClr val="F2D908"/>
    </a:accent1>
    <a:accent2>
      <a:srgbClr val="9DE61E"/>
    </a:accent2>
    <a:accent3>
      <a:srgbClr val="0D8BE6"/>
    </a:accent3>
    <a:accent4>
      <a:srgbClr val="C61B1B"/>
    </a:accent4>
    <a:accent5>
      <a:srgbClr val="E26F08"/>
    </a:accent5>
    <a:accent6>
      <a:srgbClr val="8D35D1"/>
    </a:accent6>
    <a:hlink>
      <a:srgbClr val="ECBF0B"/>
    </a:hlink>
    <a:folHlink>
      <a:srgbClr val="F4E5A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263</Words>
  <Application>Microsoft Macintosh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Orbit</vt:lpstr>
      <vt:lpstr>“Novel” technology in the Alaskan Situation</vt:lpstr>
      <vt:lpstr>“Novel”</vt:lpstr>
      <vt:lpstr>Truly “novel” technologies</vt:lpstr>
      <vt:lpstr>Risk</vt:lpstr>
      <vt:lpstr>Realistically “novel” </vt:lpstr>
      <vt:lpstr>Implemented Examples</vt:lpstr>
      <vt:lpstr>Broad Ideas</vt:lpstr>
      <vt:lpstr>How?</vt:lpstr>
      <vt:lpstr>Thank you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“Novel” technology in the Alaskan Situation</dc:title>
  <dc:creator>Aaron Dotson</dc:creator>
  <cp:lastModifiedBy>Aaron Dotson</cp:lastModifiedBy>
  <cp:revision>12</cp:revision>
  <dcterms:created xsi:type="dcterms:W3CDTF">2012-01-24T23:19:45Z</dcterms:created>
  <dcterms:modified xsi:type="dcterms:W3CDTF">2012-01-26T21:09:28Z</dcterms:modified>
</cp:coreProperties>
</file>