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p:sldMasterIdLst>
    <p:sldMasterId id="2147483648" r:id="rId1"/>
  </p:sldMasterIdLst>
  <p:notesMasterIdLst>
    <p:notesMasterId r:id="rId19"/>
  </p:notesMasterIdLst>
  <p:sldIdLst>
    <p:sldId id="256" r:id="rId2"/>
    <p:sldId id="257" r:id="rId3"/>
    <p:sldId id="272" r:id="rId4"/>
    <p:sldId id="273" r:id="rId5"/>
    <p:sldId id="277" r:id="rId6"/>
    <p:sldId id="280" r:id="rId7"/>
    <p:sldId id="274" r:id="rId8"/>
    <p:sldId id="265" r:id="rId9"/>
    <p:sldId id="278" r:id="rId10"/>
    <p:sldId id="279" r:id="rId11"/>
    <p:sldId id="268" r:id="rId12"/>
    <p:sldId id="281" r:id="rId13"/>
    <p:sldId id="271" r:id="rId14"/>
    <p:sldId id="263" r:id="rId15"/>
    <p:sldId id="260" r:id="rId16"/>
    <p:sldId id="275" r:id="rId17"/>
    <p:sldId id="276"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677"/>
  </p:normalViewPr>
  <p:slideViewPr>
    <p:cSldViewPr showGuides="1">
      <p:cViewPr varScale="1">
        <p:scale>
          <a:sx n="210" d="100"/>
          <a:sy n="210" d="100"/>
        </p:scale>
        <p:origin x="240" y="1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3A50BC-C908-1F4F-8A7F-89267A880E5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F9A9594D-8693-7040-96C0-C7D14952563D}"/>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106C148-AC08-FE48-B812-2BF7BF6CAB7F}" type="datetimeFigureOut">
              <a:rPr lang="en-US"/>
              <a:pPr>
                <a:defRPr/>
              </a:pPr>
              <a:t>10/26/20</a:t>
            </a:fld>
            <a:endParaRPr lang="en-US"/>
          </a:p>
        </p:txBody>
      </p:sp>
      <p:sp>
        <p:nvSpPr>
          <p:cNvPr id="4" name="Slide Image Placeholder 3">
            <a:extLst>
              <a:ext uri="{FF2B5EF4-FFF2-40B4-BE49-F238E27FC236}">
                <a16:creationId xmlns:a16="http://schemas.microsoft.com/office/drawing/2014/main" id="{F0B9FD9C-E83F-E648-A6A2-FE3580D9E00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1E8B5B5-9602-794A-A6B6-7EE50B8BD66B}"/>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4EE204C0-C266-8342-A2E0-22FCE28104CF}"/>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DBF7DF2C-C912-D040-8893-67356C58DD96}"/>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4337057-B004-A94E-BC79-F1819575927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ED07448E-5FE1-F845-8568-7E97FC099B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AD9CD998-8915-F245-8DEE-BA9611840C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I was born and raised in Stebbins, where I spent 2 weeks over the holidays. It is along the Bering Sea coast, about 60 miles north of the Yukon delta.  My experience and perspectives about the lack of safe water and sanitation is from living in Stebbins until my board school years.</a:t>
            </a:r>
          </a:p>
          <a:p>
            <a:pPr eaLnBrk="1" hangingPunct="1">
              <a:spcBef>
                <a:spcPct val="0"/>
              </a:spcBef>
            </a:pPr>
            <a:endParaRPr lang="en-US" altLang="en-US"/>
          </a:p>
          <a:p>
            <a:pPr eaLnBrk="1" hangingPunct="1">
              <a:spcBef>
                <a:spcPct val="0"/>
              </a:spcBef>
            </a:pPr>
            <a:r>
              <a:rPr lang="en-US" altLang="en-US"/>
              <a:t>Stebbins has nearly 600 people now.  It currently has a million gallon water tank with wonderful water piped and pumped from Clear Lake, and households use honey buckets that they dump in bunkers, and contents are hauled away by 4-wheeler.  When I was a child, water was melted ice or snow in the winter and rain water or homemade well water in the summer.  Honey buckets were dumped in many ponds , ditches in summer or one the sea ice in winter. Outhouses were in extensive use, but with community growth, melting permafrost, and introduction of sewage collection programs, outhouses are relegated to fishcamps.</a:t>
            </a:r>
          </a:p>
        </p:txBody>
      </p:sp>
      <p:sp>
        <p:nvSpPr>
          <p:cNvPr id="20484" name="Slide Number Placeholder 3">
            <a:extLst>
              <a:ext uri="{FF2B5EF4-FFF2-40B4-BE49-F238E27FC236}">
                <a16:creationId xmlns:a16="http://schemas.microsoft.com/office/drawing/2014/main" id="{6D01BD55-9541-0240-BB0C-50DB3C68AB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B53515-4281-8141-9A2F-7A2138F03217}" type="slidenum">
              <a:rPr lang="en-US" altLang="en-US"/>
              <a:pPr eaLnBrk="1" hangingPunct="1"/>
              <a:t>2</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BDE7AFAD-EB8E-4440-8557-67A6368F21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61A19F3E-EA98-024B-BE53-1921AD85E4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Quinhagak fish plant took all water from the system – no water in the school</a:t>
            </a:r>
          </a:p>
          <a:p>
            <a:pPr eaLnBrk="1" hangingPunct="1"/>
            <a:endParaRPr lang="en-US" altLang="en-US"/>
          </a:p>
        </p:txBody>
      </p:sp>
      <p:sp>
        <p:nvSpPr>
          <p:cNvPr id="21508" name="Slide Number Placeholder 3">
            <a:extLst>
              <a:ext uri="{FF2B5EF4-FFF2-40B4-BE49-F238E27FC236}">
                <a16:creationId xmlns:a16="http://schemas.microsoft.com/office/drawing/2014/main" id="{F4B2882C-1236-D545-820A-14891C45982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0581AFD-B0A2-B043-9BA0-44A4FF55C1F3}" type="slidenum">
              <a:rPr lang="en-US" altLang="en-US"/>
              <a:pPr eaLnBrk="1" hangingPunct="1"/>
              <a:t>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8F685FA3-D468-E24A-83E5-27A6A8B75B4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AFF299B2-5A96-034F-8DD0-B07C481323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Where are funds going to come from for these projects?</a:t>
            </a:r>
          </a:p>
        </p:txBody>
      </p:sp>
      <p:sp>
        <p:nvSpPr>
          <p:cNvPr id="22532" name="Slide Number Placeholder 3">
            <a:extLst>
              <a:ext uri="{FF2B5EF4-FFF2-40B4-BE49-F238E27FC236}">
                <a16:creationId xmlns:a16="http://schemas.microsoft.com/office/drawing/2014/main" id="{32B19284-FB64-6E47-BEF6-D6301F429F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2FC7AD-1C6E-3B42-ABA0-21879F46FF38}" type="slidenum">
              <a:rPr lang="en-US" altLang="en-US"/>
              <a:pPr eaLnBrk="1" hangingPunct="1"/>
              <a:t>4</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C30A31A-74A3-3744-9EFB-A0928EEFB2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08C5247D-7B36-584B-BFAD-C6602534E9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Permafrost and changes in its presence, thickness affects everything related to infrastructure, including outhouses, buildings and water and sewer systems.</a:t>
            </a:r>
          </a:p>
        </p:txBody>
      </p:sp>
      <p:sp>
        <p:nvSpPr>
          <p:cNvPr id="23556" name="Slide Number Placeholder 3">
            <a:extLst>
              <a:ext uri="{FF2B5EF4-FFF2-40B4-BE49-F238E27FC236}">
                <a16:creationId xmlns:a16="http://schemas.microsoft.com/office/drawing/2014/main" id="{3F4DBF36-AAE9-414F-8462-3BF8F945E5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994B83-1A69-CC4B-BEA1-68331C574BCB}" type="slidenum">
              <a:rPr lang="en-US" altLang="en-US"/>
              <a:pPr eaLnBrk="1" hangingPunct="1"/>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0D517D2E-270B-284B-8D13-95C7620EF81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B283E78B-EE1E-AC4A-8B22-C08F8EA9ECE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Water tank similar to the 2 half a million gallon tanks in stebbins</a:t>
            </a:r>
          </a:p>
        </p:txBody>
      </p:sp>
      <p:sp>
        <p:nvSpPr>
          <p:cNvPr id="24580" name="Slide Number Placeholder 3">
            <a:extLst>
              <a:ext uri="{FF2B5EF4-FFF2-40B4-BE49-F238E27FC236}">
                <a16:creationId xmlns:a16="http://schemas.microsoft.com/office/drawing/2014/main" id="{FB16B07E-42F6-A641-A161-BB271E1A72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57CBAE-F4BE-2F49-AF55-EE525F654ADD}" type="slidenum">
              <a:rPr lang="en-US" altLang="en-US"/>
              <a:pPr eaLnBrk="1" hangingPunct="1"/>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C5A7F529-8147-034E-9ECE-A1CD3E7AD1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B2097725-4919-A64A-9364-391B1770A8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a:t>This is the most common collection unit in villages without piped water and sewer.  In some places, they are affectionately or jokingly called treasure chests.  4-wheelers with trailers haul full bunkers to community sewage lagoons or evacuate their contents.  You can imagine how challenging all this can be in blizzards and other inclement weather.  Spills, overflows, leaks, and mishaps while hauling commonly occur.  Brownish yellow spots on roads quickly covered over with shoveled snow are telltale signs of these mishaps.</a:t>
            </a:r>
          </a:p>
        </p:txBody>
      </p:sp>
      <p:sp>
        <p:nvSpPr>
          <p:cNvPr id="25604" name="Slide Number Placeholder 3">
            <a:extLst>
              <a:ext uri="{FF2B5EF4-FFF2-40B4-BE49-F238E27FC236}">
                <a16:creationId xmlns:a16="http://schemas.microsoft.com/office/drawing/2014/main" id="{940EAE9D-BC90-8A42-9FDF-A419227443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8F344F2-3FA9-C349-86AC-DE749B07A017}" type="slidenum">
              <a:rPr lang="en-US" altLang="en-US"/>
              <a:pPr eaLnBrk="1" hangingPunct="1"/>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5929B26D-77A8-E54A-963E-5588EB851BB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32E699BE-5656-C348-92F4-807C9E773A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Subsistence facilities and products are exposed to everything, including dust from roads and what gets on those roads.</a:t>
            </a:r>
          </a:p>
        </p:txBody>
      </p:sp>
      <p:sp>
        <p:nvSpPr>
          <p:cNvPr id="26628" name="Slide Number Placeholder 3">
            <a:extLst>
              <a:ext uri="{FF2B5EF4-FFF2-40B4-BE49-F238E27FC236}">
                <a16:creationId xmlns:a16="http://schemas.microsoft.com/office/drawing/2014/main" id="{2EBBF1A2-BE71-0346-ADE6-5EF71F0393D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F3523A-D6E4-DB4A-B398-33E53CA07D02}" type="slidenum">
              <a:rPr lang="en-US" altLang="en-US"/>
              <a:pPr eaLnBrk="1" hangingPunct="1"/>
              <a:t>16</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0AF0A002-448E-E841-88EA-E1E4F771FF9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4F6C51F6-2591-B045-A42F-4130713911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As are children.</a:t>
            </a:r>
          </a:p>
        </p:txBody>
      </p:sp>
      <p:sp>
        <p:nvSpPr>
          <p:cNvPr id="27652" name="Slide Number Placeholder 3">
            <a:extLst>
              <a:ext uri="{FF2B5EF4-FFF2-40B4-BE49-F238E27FC236}">
                <a16:creationId xmlns:a16="http://schemas.microsoft.com/office/drawing/2014/main" id="{9E585540-9D8D-F243-B2B2-DBAF8905E1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558074-2767-8E4B-BFE7-65525875AAB0}" type="slidenum">
              <a:rPr lang="en-US" altLang="en-US"/>
              <a:pPr eaLnBrk="1" hangingPunct="1"/>
              <a:t>17</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86A0569-EFFA-2744-A6F0-7B658AB10F85}"/>
              </a:ext>
            </a:extLst>
          </p:cNvPr>
          <p:cNvSpPr>
            <a:spLocks noGrp="1"/>
          </p:cNvSpPr>
          <p:nvPr>
            <p:ph type="dt" sz="half" idx="10"/>
          </p:nvPr>
        </p:nvSpPr>
        <p:spPr/>
        <p:txBody>
          <a:bodyPr/>
          <a:lstStyle>
            <a:lvl1pPr>
              <a:defRPr/>
            </a:lvl1pPr>
          </a:lstStyle>
          <a:p>
            <a:pPr>
              <a:defRPr/>
            </a:pPr>
            <a:fld id="{724BA9D0-B6BB-A140-BE39-4552523CC573}" type="datetimeFigureOut">
              <a:rPr lang="en-US"/>
              <a:pPr>
                <a:defRPr/>
              </a:pPr>
              <a:t>10/26/20</a:t>
            </a:fld>
            <a:endParaRPr lang="en-US"/>
          </a:p>
        </p:txBody>
      </p:sp>
      <p:sp>
        <p:nvSpPr>
          <p:cNvPr id="5" name="Footer Placeholder 4">
            <a:extLst>
              <a:ext uri="{FF2B5EF4-FFF2-40B4-BE49-F238E27FC236}">
                <a16:creationId xmlns:a16="http://schemas.microsoft.com/office/drawing/2014/main" id="{28A2A90A-EB79-B146-841E-90FC8FBD2BE8}"/>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3C956FA-9D74-8D40-92E7-58A2083FBB68}"/>
              </a:ext>
            </a:extLst>
          </p:cNvPr>
          <p:cNvSpPr>
            <a:spLocks noGrp="1"/>
          </p:cNvSpPr>
          <p:nvPr>
            <p:ph type="sldNum" sz="quarter" idx="12"/>
          </p:nvPr>
        </p:nvSpPr>
        <p:spPr/>
        <p:txBody>
          <a:bodyPr/>
          <a:lstStyle>
            <a:lvl1pPr>
              <a:defRPr/>
            </a:lvl1pPr>
          </a:lstStyle>
          <a:p>
            <a:fld id="{3EFC39CC-FECF-9B46-BB8A-CEC09527B19D}" type="slidenum">
              <a:rPr lang="en-US" altLang="en-US"/>
              <a:pPr/>
              <a:t>‹#›</a:t>
            </a:fld>
            <a:endParaRPr lang="en-US" altLang="en-US"/>
          </a:p>
        </p:txBody>
      </p:sp>
    </p:spTree>
    <p:extLst>
      <p:ext uri="{BB962C8B-B14F-4D97-AF65-F5344CB8AC3E}">
        <p14:creationId xmlns:p14="http://schemas.microsoft.com/office/powerpoint/2010/main" val="1331074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88BDEF-54FE-8844-B819-0C0A30183117}"/>
              </a:ext>
            </a:extLst>
          </p:cNvPr>
          <p:cNvSpPr>
            <a:spLocks noGrp="1"/>
          </p:cNvSpPr>
          <p:nvPr>
            <p:ph type="dt" sz="half" idx="10"/>
          </p:nvPr>
        </p:nvSpPr>
        <p:spPr/>
        <p:txBody>
          <a:bodyPr/>
          <a:lstStyle>
            <a:lvl1pPr>
              <a:defRPr/>
            </a:lvl1pPr>
          </a:lstStyle>
          <a:p>
            <a:pPr>
              <a:defRPr/>
            </a:pPr>
            <a:fld id="{D85F1DAB-D966-DA43-88B6-9678F44C921B}" type="datetimeFigureOut">
              <a:rPr lang="en-US"/>
              <a:pPr>
                <a:defRPr/>
              </a:pPr>
              <a:t>10/26/20</a:t>
            </a:fld>
            <a:endParaRPr lang="en-US"/>
          </a:p>
        </p:txBody>
      </p:sp>
      <p:sp>
        <p:nvSpPr>
          <p:cNvPr id="5" name="Footer Placeholder 4">
            <a:extLst>
              <a:ext uri="{FF2B5EF4-FFF2-40B4-BE49-F238E27FC236}">
                <a16:creationId xmlns:a16="http://schemas.microsoft.com/office/drawing/2014/main" id="{713D014D-4590-204E-A152-C090C8C8AA3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C04C0FB-A6E2-8446-8C84-901F15B4D685}"/>
              </a:ext>
            </a:extLst>
          </p:cNvPr>
          <p:cNvSpPr>
            <a:spLocks noGrp="1"/>
          </p:cNvSpPr>
          <p:nvPr>
            <p:ph type="sldNum" sz="quarter" idx="12"/>
          </p:nvPr>
        </p:nvSpPr>
        <p:spPr/>
        <p:txBody>
          <a:bodyPr/>
          <a:lstStyle>
            <a:lvl1pPr>
              <a:defRPr/>
            </a:lvl1pPr>
          </a:lstStyle>
          <a:p>
            <a:fld id="{4A1597E5-946A-9E4A-A2C3-9B4B3510D769}" type="slidenum">
              <a:rPr lang="en-US" altLang="en-US"/>
              <a:pPr/>
              <a:t>‹#›</a:t>
            </a:fld>
            <a:endParaRPr lang="en-US" altLang="en-US"/>
          </a:p>
        </p:txBody>
      </p:sp>
    </p:spTree>
    <p:extLst>
      <p:ext uri="{BB962C8B-B14F-4D97-AF65-F5344CB8AC3E}">
        <p14:creationId xmlns:p14="http://schemas.microsoft.com/office/powerpoint/2010/main" val="37427244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2D1D80-4D83-1E48-B5F4-3F9FC788C60E}"/>
              </a:ext>
            </a:extLst>
          </p:cNvPr>
          <p:cNvSpPr>
            <a:spLocks noGrp="1"/>
          </p:cNvSpPr>
          <p:nvPr>
            <p:ph type="dt" sz="half" idx="10"/>
          </p:nvPr>
        </p:nvSpPr>
        <p:spPr/>
        <p:txBody>
          <a:bodyPr/>
          <a:lstStyle>
            <a:lvl1pPr>
              <a:defRPr/>
            </a:lvl1pPr>
          </a:lstStyle>
          <a:p>
            <a:pPr>
              <a:defRPr/>
            </a:pPr>
            <a:fld id="{55603002-0D71-2A41-BC8E-6675D0245DFF}" type="datetimeFigureOut">
              <a:rPr lang="en-US"/>
              <a:pPr>
                <a:defRPr/>
              </a:pPr>
              <a:t>10/26/20</a:t>
            </a:fld>
            <a:endParaRPr lang="en-US"/>
          </a:p>
        </p:txBody>
      </p:sp>
      <p:sp>
        <p:nvSpPr>
          <p:cNvPr id="5" name="Footer Placeholder 4">
            <a:extLst>
              <a:ext uri="{FF2B5EF4-FFF2-40B4-BE49-F238E27FC236}">
                <a16:creationId xmlns:a16="http://schemas.microsoft.com/office/drawing/2014/main" id="{51611299-37F6-B243-AFA2-467EC679FB9C}"/>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007F6A8-D8A0-7442-829B-B4B9429D895E}"/>
              </a:ext>
            </a:extLst>
          </p:cNvPr>
          <p:cNvSpPr>
            <a:spLocks noGrp="1"/>
          </p:cNvSpPr>
          <p:nvPr>
            <p:ph type="sldNum" sz="quarter" idx="12"/>
          </p:nvPr>
        </p:nvSpPr>
        <p:spPr/>
        <p:txBody>
          <a:bodyPr/>
          <a:lstStyle>
            <a:lvl1pPr>
              <a:defRPr/>
            </a:lvl1pPr>
          </a:lstStyle>
          <a:p>
            <a:fld id="{E33C325D-428C-D245-8716-AE9E7781D496}" type="slidenum">
              <a:rPr lang="en-US" altLang="en-US"/>
              <a:pPr/>
              <a:t>‹#›</a:t>
            </a:fld>
            <a:endParaRPr lang="en-US" altLang="en-US"/>
          </a:p>
        </p:txBody>
      </p:sp>
    </p:spTree>
    <p:extLst>
      <p:ext uri="{BB962C8B-B14F-4D97-AF65-F5344CB8AC3E}">
        <p14:creationId xmlns:p14="http://schemas.microsoft.com/office/powerpoint/2010/main" val="906451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2D9B09-41AE-B54F-9200-BC898DAFABB6}"/>
              </a:ext>
            </a:extLst>
          </p:cNvPr>
          <p:cNvSpPr>
            <a:spLocks noGrp="1"/>
          </p:cNvSpPr>
          <p:nvPr>
            <p:ph type="dt" sz="half" idx="10"/>
          </p:nvPr>
        </p:nvSpPr>
        <p:spPr/>
        <p:txBody>
          <a:bodyPr/>
          <a:lstStyle>
            <a:lvl1pPr>
              <a:defRPr/>
            </a:lvl1pPr>
          </a:lstStyle>
          <a:p>
            <a:pPr>
              <a:defRPr/>
            </a:pPr>
            <a:fld id="{B65CABE3-124E-3F4F-9D01-1079FAFFEFE1}" type="datetimeFigureOut">
              <a:rPr lang="en-US"/>
              <a:pPr>
                <a:defRPr/>
              </a:pPr>
              <a:t>10/26/20</a:t>
            </a:fld>
            <a:endParaRPr lang="en-US"/>
          </a:p>
        </p:txBody>
      </p:sp>
      <p:sp>
        <p:nvSpPr>
          <p:cNvPr id="5" name="Footer Placeholder 4">
            <a:extLst>
              <a:ext uri="{FF2B5EF4-FFF2-40B4-BE49-F238E27FC236}">
                <a16:creationId xmlns:a16="http://schemas.microsoft.com/office/drawing/2014/main" id="{1B5CA21C-6A7A-734C-A251-9AE92C21EEA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7FFEBB71-44E4-4E42-82E1-E8075BE18E5E}"/>
              </a:ext>
            </a:extLst>
          </p:cNvPr>
          <p:cNvSpPr>
            <a:spLocks noGrp="1"/>
          </p:cNvSpPr>
          <p:nvPr>
            <p:ph type="sldNum" sz="quarter" idx="12"/>
          </p:nvPr>
        </p:nvSpPr>
        <p:spPr/>
        <p:txBody>
          <a:bodyPr/>
          <a:lstStyle>
            <a:lvl1pPr>
              <a:defRPr/>
            </a:lvl1pPr>
          </a:lstStyle>
          <a:p>
            <a:fld id="{D43E356E-EBED-1D4D-9608-E5009C8B04FB}" type="slidenum">
              <a:rPr lang="en-US" altLang="en-US"/>
              <a:pPr/>
              <a:t>‹#›</a:t>
            </a:fld>
            <a:endParaRPr lang="en-US" altLang="en-US"/>
          </a:p>
        </p:txBody>
      </p:sp>
    </p:spTree>
    <p:extLst>
      <p:ext uri="{BB962C8B-B14F-4D97-AF65-F5344CB8AC3E}">
        <p14:creationId xmlns:p14="http://schemas.microsoft.com/office/powerpoint/2010/main" val="754094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23B495-A728-CB44-BCE5-C32321187C31}"/>
              </a:ext>
            </a:extLst>
          </p:cNvPr>
          <p:cNvSpPr>
            <a:spLocks noGrp="1"/>
          </p:cNvSpPr>
          <p:nvPr>
            <p:ph type="dt" sz="half" idx="10"/>
          </p:nvPr>
        </p:nvSpPr>
        <p:spPr/>
        <p:txBody>
          <a:bodyPr/>
          <a:lstStyle>
            <a:lvl1pPr>
              <a:defRPr/>
            </a:lvl1pPr>
          </a:lstStyle>
          <a:p>
            <a:pPr>
              <a:defRPr/>
            </a:pPr>
            <a:fld id="{E09122B2-339E-634B-828F-131C50E472FB}" type="datetimeFigureOut">
              <a:rPr lang="en-US"/>
              <a:pPr>
                <a:defRPr/>
              </a:pPr>
              <a:t>10/26/20</a:t>
            </a:fld>
            <a:endParaRPr lang="en-US"/>
          </a:p>
        </p:txBody>
      </p:sp>
      <p:sp>
        <p:nvSpPr>
          <p:cNvPr id="5" name="Footer Placeholder 4">
            <a:extLst>
              <a:ext uri="{FF2B5EF4-FFF2-40B4-BE49-F238E27FC236}">
                <a16:creationId xmlns:a16="http://schemas.microsoft.com/office/drawing/2014/main" id="{FFFCC7BC-4AB9-4247-9349-E9CC8ECA0C1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456B5502-27C3-F649-BAA6-59FD09E81F4C}"/>
              </a:ext>
            </a:extLst>
          </p:cNvPr>
          <p:cNvSpPr>
            <a:spLocks noGrp="1"/>
          </p:cNvSpPr>
          <p:nvPr>
            <p:ph type="sldNum" sz="quarter" idx="12"/>
          </p:nvPr>
        </p:nvSpPr>
        <p:spPr/>
        <p:txBody>
          <a:bodyPr/>
          <a:lstStyle>
            <a:lvl1pPr>
              <a:defRPr/>
            </a:lvl1pPr>
          </a:lstStyle>
          <a:p>
            <a:fld id="{2E27415D-481E-C04E-AAE6-2C83D90870BC}" type="slidenum">
              <a:rPr lang="en-US" altLang="en-US"/>
              <a:pPr/>
              <a:t>‹#›</a:t>
            </a:fld>
            <a:endParaRPr lang="en-US" altLang="en-US"/>
          </a:p>
        </p:txBody>
      </p:sp>
    </p:spTree>
    <p:extLst>
      <p:ext uri="{BB962C8B-B14F-4D97-AF65-F5344CB8AC3E}">
        <p14:creationId xmlns:p14="http://schemas.microsoft.com/office/powerpoint/2010/main" val="59155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BEE3698B-06F1-0245-BF7A-166DE02539D3}"/>
              </a:ext>
            </a:extLst>
          </p:cNvPr>
          <p:cNvSpPr>
            <a:spLocks noGrp="1"/>
          </p:cNvSpPr>
          <p:nvPr>
            <p:ph type="dt" sz="half" idx="10"/>
          </p:nvPr>
        </p:nvSpPr>
        <p:spPr/>
        <p:txBody>
          <a:bodyPr/>
          <a:lstStyle>
            <a:lvl1pPr>
              <a:defRPr/>
            </a:lvl1pPr>
          </a:lstStyle>
          <a:p>
            <a:pPr>
              <a:defRPr/>
            </a:pPr>
            <a:fld id="{194F9A7F-3AC2-1B43-8BF1-A4B7D2847371}" type="datetimeFigureOut">
              <a:rPr lang="en-US"/>
              <a:pPr>
                <a:defRPr/>
              </a:pPr>
              <a:t>10/26/20</a:t>
            </a:fld>
            <a:endParaRPr lang="en-US"/>
          </a:p>
        </p:txBody>
      </p:sp>
      <p:sp>
        <p:nvSpPr>
          <p:cNvPr id="6" name="Footer Placeholder 4">
            <a:extLst>
              <a:ext uri="{FF2B5EF4-FFF2-40B4-BE49-F238E27FC236}">
                <a16:creationId xmlns:a16="http://schemas.microsoft.com/office/drawing/2014/main" id="{F4B45EFE-854D-5046-AE18-4DEAF0DE2BD6}"/>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A1E1B9A-F4C6-4C4E-B1B5-FFB3536AB3B0}"/>
              </a:ext>
            </a:extLst>
          </p:cNvPr>
          <p:cNvSpPr>
            <a:spLocks noGrp="1"/>
          </p:cNvSpPr>
          <p:nvPr>
            <p:ph type="sldNum" sz="quarter" idx="12"/>
          </p:nvPr>
        </p:nvSpPr>
        <p:spPr/>
        <p:txBody>
          <a:bodyPr/>
          <a:lstStyle>
            <a:lvl1pPr>
              <a:defRPr/>
            </a:lvl1pPr>
          </a:lstStyle>
          <a:p>
            <a:fld id="{0CE768AC-B01C-F34B-9AF5-5B3C7E475CED}" type="slidenum">
              <a:rPr lang="en-US" altLang="en-US"/>
              <a:pPr/>
              <a:t>‹#›</a:t>
            </a:fld>
            <a:endParaRPr lang="en-US" altLang="en-US"/>
          </a:p>
        </p:txBody>
      </p:sp>
    </p:spTree>
    <p:extLst>
      <p:ext uri="{BB962C8B-B14F-4D97-AF65-F5344CB8AC3E}">
        <p14:creationId xmlns:p14="http://schemas.microsoft.com/office/powerpoint/2010/main" val="4049571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6CCF3205-BAF7-664C-BE91-84028800F344}"/>
              </a:ext>
            </a:extLst>
          </p:cNvPr>
          <p:cNvSpPr>
            <a:spLocks noGrp="1"/>
          </p:cNvSpPr>
          <p:nvPr>
            <p:ph type="dt" sz="half" idx="10"/>
          </p:nvPr>
        </p:nvSpPr>
        <p:spPr/>
        <p:txBody>
          <a:bodyPr/>
          <a:lstStyle>
            <a:lvl1pPr>
              <a:defRPr/>
            </a:lvl1pPr>
          </a:lstStyle>
          <a:p>
            <a:pPr>
              <a:defRPr/>
            </a:pPr>
            <a:fld id="{FF28CE89-862E-FA48-8B42-D398E2873E42}" type="datetimeFigureOut">
              <a:rPr lang="en-US"/>
              <a:pPr>
                <a:defRPr/>
              </a:pPr>
              <a:t>10/26/20</a:t>
            </a:fld>
            <a:endParaRPr lang="en-US"/>
          </a:p>
        </p:txBody>
      </p:sp>
      <p:sp>
        <p:nvSpPr>
          <p:cNvPr id="8" name="Footer Placeholder 4">
            <a:extLst>
              <a:ext uri="{FF2B5EF4-FFF2-40B4-BE49-F238E27FC236}">
                <a16:creationId xmlns:a16="http://schemas.microsoft.com/office/drawing/2014/main" id="{1C888124-D242-BE4D-81CD-D15AF9C12EE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0414188C-7849-A641-8A6F-14CDFFF28F0B}"/>
              </a:ext>
            </a:extLst>
          </p:cNvPr>
          <p:cNvSpPr>
            <a:spLocks noGrp="1"/>
          </p:cNvSpPr>
          <p:nvPr>
            <p:ph type="sldNum" sz="quarter" idx="12"/>
          </p:nvPr>
        </p:nvSpPr>
        <p:spPr/>
        <p:txBody>
          <a:bodyPr/>
          <a:lstStyle>
            <a:lvl1pPr>
              <a:defRPr/>
            </a:lvl1pPr>
          </a:lstStyle>
          <a:p>
            <a:fld id="{3A4D38E8-DD8B-1C4B-81FB-3B1B38C8E430}" type="slidenum">
              <a:rPr lang="en-US" altLang="en-US"/>
              <a:pPr/>
              <a:t>‹#›</a:t>
            </a:fld>
            <a:endParaRPr lang="en-US" altLang="en-US"/>
          </a:p>
        </p:txBody>
      </p:sp>
    </p:spTree>
    <p:extLst>
      <p:ext uri="{BB962C8B-B14F-4D97-AF65-F5344CB8AC3E}">
        <p14:creationId xmlns:p14="http://schemas.microsoft.com/office/powerpoint/2010/main" val="21530166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2062AEA-0F2B-1A4D-B343-F8965855CCF3}"/>
              </a:ext>
            </a:extLst>
          </p:cNvPr>
          <p:cNvSpPr>
            <a:spLocks noGrp="1"/>
          </p:cNvSpPr>
          <p:nvPr>
            <p:ph type="dt" sz="half" idx="10"/>
          </p:nvPr>
        </p:nvSpPr>
        <p:spPr/>
        <p:txBody>
          <a:bodyPr/>
          <a:lstStyle>
            <a:lvl1pPr>
              <a:defRPr/>
            </a:lvl1pPr>
          </a:lstStyle>
          <a:p>
            <a:pPr>
              <a:defRPr/>
            </a:pPr>
            <a:fld id="{0FCA181B-22F9-A34D-A16C-5D861F613FD5}" type="datetimeFigureOut">
              <a:rPr lang="en-US"/>
              <a:pPr>
                <a:defRPr/>
              </a:pPr>
              <a:t>10/26/20</a:t>
            </a:fld>
            <a:endParaRPr lang="en-US"/>
          </a:p>
        </p:txBody>
      </p:sp>
      <p:sp>
        <p:nvSpPr>
          <p:cNvPr id="4" name="Footer Placeholder 4">
            <a:extLst>
              <a:ext uri="{FF2B5EF4-FFF2-40B4-BE49-F238E27FC236}">
                <a16:creationId xmlns:a16="http://schemas.microsoft.com/office/drawing/2014/main" id="{F16CE915-58FE-FF47-A554-01B32B4EF0E0}"/>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8A98698C-F11D-734A-AB77-CB6D92E7F2D5}"/>
              </a:ext>
            </a:extLst>
          </p:cNvPr>
          <p:cNvSpPr>
            <a:spLocks noGrp="1"/>
          </p:cNvSpPr>
          <p:nvPr>
            <p:ph type="sldNum" sz="quarter" idx="12"/>
          </p:nvPr>
        </p:nvSpPr>
        <p:spPr/>
        <p:txBody>
          <a:bodyPr/>
          <a:lstStyle>
            <a:lvl1pPr>
              <a:defRPr/>
            </a:lvl1pPr>
          </a:lstStyle>
          <a:p>
            <a:fld id="{AB62B9E7-3A14-AD4D-95EA-B4F7AACD0C0D}" type="slidenum">
              <a:rPr lang="en-US" altLang="en-US"/>
              <a:pPr/>
              <a:t>‹#›</a:t>
            </a:fld>
            <a:endParaRPr lang="en-US" altLang="en-US"/>
          </a:p>
        </p:txBody>
      </p:sp>
    </p:spTree>
    <p:extLst>
      <p:ext uri="{BB962C8B-B14F-4D97-AF65-F5344CB8AC3E}">
        <p14:creationId xmlns:p14="http://schemas.microsoft.com/office/powerpoint/2010/main" val="1164558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BF6C634-943E-5445-A10B-AF02AE7E4215}"/>
              </a:ext>
            </a:extLst>
          </p:cNvPr>
          <p:cNvSpPr>
            <a:spLocks noGrp="1"/>
          </p:cNvSpPr>
          <p:nvPr>
            <p:ph type="dt" sz="half" idx="10"/>
          </p:nvPr>
        </p:nvSpPr>
        <p:spPr/>
        <p:txBody>
          <a:bodyPr/>
          <a:lstStyle>
            <a:lvl1pPr>
              <a:defRPr/>
            </a:lvl1pPr>
          </a:lstStyle>
          <a:p>
            <a:pPr>
              <a:defRPr/>
            </a:pPr>
            <a:fld id="{AC48E786-FADC-B64F-A6A4-070BE0B2913D}" type="datetimeFigureOut">
              <a:rPr lang="en-US"/>
              <a:pPr>
                <a:defRPr/>
              </a:pPr>
              <a:t>10/26/20</a:t>
            </a:fld>
            <a:endParaRPr lang="en-US"/>
          </a:p>
        </p:txBody>
      </p:sp>
      <p:sp>
        <p:nvSpPr>
          <p:cNvPr id="3" name="Footer Placeholder 4">
            <a:extLst>
              <a:ext uri="{FF2B5EF4-FFF2-40B4-BE49-F238E27FC236}">
                <a16:creationId xmlns:a16="http://schemas.microsoft.com/office/drawing/2014/main" id="{D4DC8B5D-BFB8-C54A-A208-9702EE2A9C07}"/>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C081668C-1C72-3D4B-8F84-C78880F33F8E}"/>
              </a:ext>
            </a:extLst>
          </p:cNvPr>
          <p:cNvSpPr>
            <a:spLocks noGrp="1"/>
          </p:cNvSpPr>
          <p:nvPr>
            <p:ph type="sldNum" sz="quarter" idx="12"/>
          </p:nvPr>
        </p:nvSpPr>
        <p:spPr/>
        <p:txBody>
          <a:bodyPr/>
          <a:lstStyle>
            <a:lvl1pPr>
              <a:defRPr/>
            </a:lvl1pPr>
          </a:lstStyle>
          <a:p>
            <a:fld id="{79EC0FB6-F1F4-464C-B93E-7BDB886C05CD}" type="slidenum">
              <a:rPr lang="en-US" altLang="en-US"/>
              <a:pPr/>
              <a:t>‹#›</a:t>
            </a:fld>
            <a:endParaRPr lang="en-US" altLang="en-US"/>
          </a:p>
        </p:txBody>
      </p:sp>
    </p:spTree>
    <p:extLst>
      <p:ext uri="{BB962C8B-B14F-4D97-AF65-F5344CB8AC3E}">
        <p14:creationId xmlns:p14="http://schemas.microsoft.com/office/powerpoint/2010/main" val="7566006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1D3E7A11-22B1-C345-82D4-535E5F3B2D85}"/>
              </a:ext>
            </a:extLst>
          </p:cNvPr>
          <p:cNvSpPr>
            <a:spLocks noGrp="1"/>
          </p:cNvSpPr>
          <p:nvPr>
            <p:ph type="dt" sz="half" idx="10"/>
          </p:nvPr>
        </p:nvSpPr>
        <p:spPr/>
        <p:txBody>
          <a:bodyPr/>
          <a:lstStyle>
            <a:lvl1pPr>
              <a:defRPr/>
            </a:lvl1pPr>
          </a:lstStyle>
          <a:p>
            <a:pPr>
              <a:defRPr/>
            </a:pPr>
            <a:fld id="{C3FF33F4-0103-0642-8D14-31DC0EC1F4EE}" type="datetimeFigureOut">
              <a:rPr lang="en-US"/>
              <a:pPr>
                <a:defRPr/>
              </a:pPr>
              <a:t>10/26/20</a:t>
            </a:fld>
            <a:endParaRPr lang="en-US"/>
          </a:p>
        </p:txBody>
      </p:sp>
      <p:sp>
        <p:nvSpPr>
          <p:cNvPr id="6" name="Footer Placeholder 4">
            <a:extLst>
              <a:ext uri="{FF2B5EF4-FFF2-40B4-BE49-F238E27FC236}">
                <a16:creationId xmlns:a16="http://schemas.microsoft.com/office/drawing/2014/main" id="{23435B55-183E-634A-9E90-42F04361AAD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A50703EE-026F-5746-A5B2-914CA8BF17C5}"/>
              </a:ext>
            </a:extLst>
          </p:cNvPr>
          <p:cNvSpPr>
            <a:spLocks noGrp="1"/>
          </p:cNvSpPr>
          <p:nvPr>
            <p:ph type="sldNum" sz="quarter" idx="12"/>
          </p:nvPr>
        </p:nvSpPr>
        <p:spPr/>
        <p:txBody>
          <a:bodyPr/>
          <a:lstStyle>
            <a:lvl1pPr>
              <a:defRPr/>
            </a:lvl1pPr>
          </a:lstStyle>
          <a:p>
            <a:fld id="{CADE7D5C-2B19-F44A-A1C8-E910A7FB5F93}" type="slidenum">
              <a:rPr lang="en-US" altLang="en-US"/>
              <a:pPr/>
              <a:t>‹#›</a:t>
            </a:fld>
            <a:endParaRPr lang="en-US" altLang="en-US"/>
          </a:p>
        </p:txBody>
      </p:sp>
    </p:spTree>
    <p:extLst>
      <p:ext uri="{BB962C8B-B14F-4D97-AF65-F5344CB8AC3E}">
        <p14:creationId xmlns:p14="http://schemas.microsoft.com/office/powerpoint/2010/main" val="2234753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9E1EF9B-3B0C-694B-A046-04E0A098F239}"/>
              </a:ext>
            </a:extLst>
          </p:cNvPr>
          <p:cNvSpPr>
            <a:spLocks noGrp="1"/>
          </p:cNvSpPr>
          <p:nvPr>
            <p:ph type="dt" sz="half" idx="10"/>
          </p:nvPr>
        </p:nvSpPr>
        <p:spPr/>
        <p:txBody>
          <a:bodyPr/>
          <a:lstStyle>
            <a:lvl1pPr>
              <a:defRPr/>
            </a:lvl1pPr>
          </a:lstStyle>
          <a:p>
            <a:pPr>
              <a:defRPr/>
            </a:pPr>
            <a:fld id="{12D78CA9-0FDC-D846-A068-790D795FF9BE}" type="datetimeFigureOut">
              <a:rPr lang="en-US"/>
              <a:pPr>
                <a:defRPr/>
              </a:pPr>
              <a:t>10/26/20</a:t>
            </a:fld>
            <a:endParaRPr lang="en-US"/>
          </a:p>
        </p:txBody>
      </p:sp>
      <p:sp>
        <p:nvSpPr>
          <p:cNvPr id="6" name="Footer Placeholder 4">
            <a:extLst>
              <a:ext uri="{FF2B5EF4-FFF2-40B4-BE49-F238E27FC236}">
                <a16:creationId xmlns:a16="http://schemas.microsoft.com/office/drawing/2014/main" id="{88169244-636D-F24A-A30C-74100BFF6F1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85A78B1-E466-D145-9F30-FBCD530F0848}"/>
              </a:ext>
            </a:extLst>
          </p:cNvPr>
          <p:cNvSpPr>
            <a:spLocks noGrp="1"/>
          </p:cNvSpPr>
          <p:nvPr>
            <p:ph type="sldNum" sz="quarter" idx="12"/>
          </p:nvPr>
        </p:nvSpPr>
        <p:spPr/>
        <p:txBody>
          <a:bodyPr/>
          <a:lstStyle>
            <a:lvl1pPr>
              <a:defRPr/>
            </a:lvl1pPr>
          </a:lstStyle>
          <a:p>
            <a:fld id="{71371F28-684E-C44E-B127-94D68013065F}" type="slidenum">
              <a:rPr lang="en-US" altLang="en-US"/>
              <a:pPr/>
              <a:t>‹#›</a:t>
            </a:fld>
            <a:endParaRPr lang="en-US" altLang="en-US"/>
          </a:p>
        </p:txBody>
      </p:sp>
    </p:spTree>
    <p:extLst>
      <p:ext uri="{BB962C8B-B14F-4D97-AF65-F5344CB8AC3E}">
        <p14:creationId xmlns:p14="http://schemas.microsoft.com/office/powerpoint/2010/main" val="874351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3E4B029-C313-4A48-B548-15D3ED3F2D4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E2D30E80-FEF2-7647-8231-42813A7C56EB}"/>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A6D41F66-D1EF-EC41-A17A-6D0F0DB2A603}"/>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947F2EA-1DF8-9048-BCB3-367B4F2E0C15}" type="datetimeFigureOut">
              <a:rPr lang="en-US"/>
              <a:pPr>
                <a:defRPr/>
              </a:pPr>
              <a:t>10/26/20</a:t>
            </a:fld>
            <a:endParaRPr lang="en-US"/>
          </a:p>
        </p:txBody>
      </p:sp>
      <p:sp>
        <p:nvSpPr>
          <p:cNvPr id="5" name="Footer Placeholder 4">
            <a:extLst>
              <a:ext uri="{FF2B5EF4-FFF2-40B4-BE49-F238E27FC236}">
                <a16:creationId xmlns:a16="http://schemas.microsoft.com/office/drawing/2014/main" id="{24F1C93B-AA3C-2444-A988-84E0F5D52729}"/>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a:extLst>
              <a:ext uri="{FF2B5EF4-FFF2-40B4-BE49-F238E27FC236}">
                <a16:creationId xmlns:a16="http://schemas.microsoft.com/office/drawing/2014/main" id="{61303946-F25C-1445-BDD5-9E7E95441E09}"/>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3014ED6D-1FEB-504C-9189-3E9AC299BAF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a:extLst>
              <a:ext uri="{FF2B5EF4-FFF2-40B4-BE49-F238E27FC236}">
                <a16:creationId xmlns:a16="http://schemas.microsoft.com/office/drawing/2014/main" id="{38405B35-4A72-6E4C-B38F-5CFB42092DBE}"/>
              </a:ext>
            </a:extLst>
          </p:cNvPr>
          <p:cNvSpPr>
            <a:spLocks noGrp="1"/>
          </p:cNvSpPr>
          <p:nvPr>
            <p:ph type="ctrTitle"/>
          </p:nvPr>
        </p:nvSpPr>
        <p:spPr/>
        <p:txBody>
          <a:bodyPr/>
          <a:lstStyle/>
          <a:p>
            <a:pPr eaLnBrk="1" hangingPunct="1"/>
            <a:r>
              <a:rPr lang="en-US" altLang="en-US"/>
              <a:t>   Water and Honey Buckets	in Rural Alaska</a:t>
            </a:r>
          </a:p>
        </p:txBody>
      </p:sp>
      <p:sp>
        <p:nvSpPr>
          <p:cNvPr id="3" name="Subtitle 2">
            <a:extLst>
              <a:ext uri="{FF2B5EF4-FFF2-40B4-BE49-F238E27FC236}">
                <a16:creationId xmlns:a16="http://schemas.microsoft.com/office/drawing/2014/main" id="{5306BED3-4241-8D4F-A2FD-F0F30051104B}"/>
              </a:ext>
            </a:extLst>
          </p:cNvPr>
          <p:cNvSpPr>
            <a:spLocks noGrp="1"/>
          </p:cNvSpPr>
          <p:nvPr>
            <p:ph type="subTitle" idx="1"/>
          </p:nvPr>
        </p:nvSpPr>
        <p:spPr/>
        <p:txBody>
          <a:bodyPr rtlCol="0">
            <a:normAutofit/>
          </a:bodyPr>
          <a:lstStyle/>
          <a:p>
            <a:pPr eaLnBrk="1" fontAlgn="auto" hangingPunct="1">
              <a:spcAft>
                <a:spcPts val="0"/>
              </a:spcAft>
              <a:defRPr/>
            </a:pPr>
            <a:r>
              <a:rPr lang="en-US" dirty="0"/>
              <a:t>By Mary C. Pete</a:t>
            </a:r>
          </a:p>
          <a:p>
            <a:pPr eaLnBrk="1" fontAlgn="auto" hangingPunct="1">
              <a:spcAft>
                <a:spcPts val="0"/>
              </a:spcAft>
              <a:defRPr/>
            </a:pPr>
            <a:r>
              <a:rPr lang="en-US" dirty="0"/>
              <a:t>U.S. Arctic Research Commission</a:t>
            </a:r>
          </a:p>
          <a:p>
            <a:pPr eaLnBrk="1" fontAlgn="auto" hangingPunct="1">
              <a:spcAft>
                <a:spcPts val="0"/>
              </a:spcAft>
              <a:defRPr/>
            </a:pPr>
            <a:r>
              <a:rPr lang="en-US" dirty="0"/>
              <a:t>January 13, 2011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EE11E12E-6A6C-D443-8D61-2D71FC85E382}"/>
              </a:ext>
            </a:extLst>
          </p:cNvPr>
          <p:cNvSpPr>
            <a:spLocks noGrp="1"/>
          </p:cNvSpPr>
          <p:nvPr>
            <p:ph type="title"/>
          </p:nvPr>
        </p:nvSpPr>
        <p:spPr/>
        <p:txBody>
          <a:bodyPr/>
          <a:lstStyle/>
          <a:p>
            <a:pPr eaLnBrk="1" hangingPunct="1"/>
            <a:r>
              <a:rPr lang="en-US" altLang="en-US"/>
              <a:t>Water delivery in Venetie</a:t>
            </a:r>
          </a:p>
        </p:txBody>
      </p:sp>
      <p:pic>
        <p:nvPicPr>
          <p:cNvPr id="11267" name="Picture 2" descr="E:\Water delivery in Venetie.jpg">
            <a:extLst>
              <a:ext uri="{FF2B5EF4-FFF2-40B4-BE49-F238E27FC236}">
                <a16:creationId xmlns:a16="http://schemas.microsoft.com/office/drawing/2014/main" id="{061E571A-0CBF-2C43-8EDF-6256A71E560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371600" y="1676400"/>
            <a:ext cx="6248400" cy="4572000"/>
          </a:xfr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5766B89B-7096-404A-AD7F-5FE0361E5E87}"/>
              </a:ext>
            </a:extLst>
          </p:cNvPr>
          <p:cNvSpPr>
            <a:spLocks noGrp="1"/>
          </p:cNvSpPr>
          <p:nvPr>
            <p:ph type="title"/>
          </p:nvPr>
        </p:nvSpPr>
        <p:spPr/>
        <p:txBody>
          <a:bodyPr/>
          <a:lstStyle/>
          <a:p>
            <a:pPr eaLnBrk="1" hangingPunct="1"/>
            <a:endParaRPr lang="en-US" altLang="en-US"/>
          </a:p>
        </p:txBody>
      </p:sp>
      <p:pic>
        <p:nvPicPr>
          <p:cNvPr id="12291" name="Picture 2">
            <a:extLst>
              <a:ext uri="{FF2B5EF4-FFF2-40B4-BE49-F238E27FC236}">
                <a16:creationId xmlns:a16="http://schemas.microsoft.com/office/drawing/2014/main" id="{2B4108E4-05DB-E147-A58E-F927E6BBD29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90600" y="1600200"/>
            <a:ext cx="7391400" cy="4343400"/>
          </a:xfr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D285C3A5-5DE6-844B-A563-0EE2B5A37F05}"/>
              </a:ext>
            </a:extLst>
          </p:cNvPr>
          <p:cNvSpPr>
            <a:spLocks noGrp="1"/>
          </p:cNvSpPr>
          <p:nvPr>
            <p:ph type="title"/>
          </p:nvPr>
        </p:nvSpPr>
        <p:spPr/>
        <p:txBody>
          <a:bodyPr/>
          <a:lstStyle/>
          <a:p>
            <a:pPr eaLnBrk="1" hangingPunct="1"/>
            <a:r>
              <a:rPr lang="en-US" altLang="en-US"/>
              <a:t>Evacuation System</a:t>
            </a:r>
          </a:p>
        </p:txBody>
      </p:sp>
      <p:sp>
        <p:nvSpPr>
          <p:cNvPr id="13315" name="Content Placeholder 2">
            <a:extLst>
              <a:ext uri="{FF2B5EF4-FFF2-40B4-BE49-F238E27FC236}">
                <a16:creationId xmlns:a16="http://schemas.microsoft.com/office/drawing/2014/main" id="{FBCBD48C-3C70-554D-B0C3-F8FD21DDD84A}"/>
              </a:ext>
            </a:extLst>
          </p:cNvPr>
          <p:cNvSpPr>
            <a:spLocks noGrp="1"/>
          </p:cNvSpPr>
          <p:nvPr>
            <p:ph idx="1"/>
          </p:nvPr>
        </p:nvSpPr>
        <p:spPr/>
        <p:txBody>
          <a:bodyPr/>
          <a:lstStyle/>
          <a:p>
            <a:pPr eaLnBrk="1" hangingPunct="1"/>
            <a:endParaRPr lang="en-US" altLang="en-US"/>
          </a:p>
        </p:txBody>
      </p:sp>
      <p:pic>
        <p:nvPicPr>
          <p:cNvPr id="13316" name="Picture 2">
            <a:extLst>
              <a:ext uri="{FF2B5EF4-FFF2-40B4-BE49-F238E27FC236}">
                <a16:creationId xmlns:a16="http://schemas.microsoft.com/office/drawing/2014/main" id="{50D50AED-CFDB-7043-A099-704558BE2A1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286000"/>
            <a:ext cx="5899150"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9F0A8B4C-5CA8-C14D-8599-9998534CDA67}"/>
              </a:ext>
            </a:extLst>
          </p:cNvPr>
          <p:cNvSpPr>
            <a:spLocks noGrp="1"/>
          </p:cNvSpPr>
          <p:nvPr>
            <p:ph type="title"/>
          </p:nvPr>
        </p:nvSpPr>
        <p:spPr/>
        <p:txBody>
          <a:bodyPr/>
          <a:lstStyle/>
          <a:p>
            <a:pPr eaLnBrk="1" hangingPunct="1"/>
            <a:endParaRPr lang="en-US" altLang="en-US"/>
          </a:p>
        </p:txBody>
      </p:sp>
      <p:pic>
        <p:nvPicPr>
          <p:cNvPr id="14339" name="Picture 2">
            <a:extLst>
              <a:ext uri="{FF2B5EF4-FFF2-40B4-BE49-F238E27FC236}">
                <a16:creationId xmlns:a16="http://schemas.microsoft.com/office/drawing/2014/main" id="{41BADF7D-6C5A-9C49-A84D-28BFA015FD5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457200" y="1600200"/>
            <a:ext cx="8153400" cy="4495800"/>
          </a:xfr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CC1700DC-9601-1D4B-A085-0687C9818336}"/>
              </a:ext>
            </a:extLst>
          </p:cNvPr>
          <p:cNvSpPr>
            <a:spLocks noGrp="1"/>
          </p:cNvSpPr>
          <p:nvPr>
            <p:ph type="title"/>
          </p:nvPr>
        </p:nvSpPr>
        <p:spPr/>
        <p:txBody>
          <a:bodyPr/>
          <a:lstStyle/>
          <a:p>
            <a:pPr eaLnBrk="1" hangingPunct="1"/>
            <a:endParaRPr lang="en-US" altLang="en-US"/>
          </a:p>
        </p:txBody>
      </p:sp>
      <p:pic>
        <p:nvPicPr>
          <p:cNvPr id="15363" name="Picture 2">
            <a:extLst>
              <a:ext uri="{FF2B5EF4-FFF2-40B4-BE49-F238E27FC236}">
                <a16:creationId xmlns:a16="http://schemas.microsoft.com/office/drawing/2014/main" id="{3C3C5D4D-0226-0440-9303-74E0110B5FB8}"/>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447800" y="1524000"/>
            <a:ext cx="6172200" cy="4114800"/>
          </a:xfr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D1321377-5FF0-4648-9F49-87BD6340D0BE}"/>
              </a:ext>
            </a:extLst>
          </p:cNvPr>
          <p:cNvSpPr>
            <a:spLocks noGrp="1"/>
          </p:cNvSpPr>
          <p:nvPr>
            <p:ph type="title"/>
          </p:nvPr>
        </p:nvSpPr>
        <p:spPr/>
        <p:txBody>
          <a:bodyPr/>
          <a:lstStyle/>
          <a:p>
            <a:pPr eaLnBrk="1" hangingPunct="1"/>
            <a:endParaRPr lang="en-US" altLang="en-US"/>
          </a:p>
        </p:txBody>
      </p:sp>
      <p:sp>
        <p:nvSpPr>
          <p:cNvPr id="16387" name="Content Placeholder 2">
            <a:extLst>
              <a:ext uri="{FF2B5EF4-FFF2-40B4-BE49-F238E27FC236}">
                <a16:creationId xmlns:a16="http://schemas.microsoft.com/office/drawing/2014/main" id="{EF5DC51F-91A1-E64C-90AB-C8FAAC5908C9}"/>
              </a:ext>
            </a:extLst>
          </p:cNvPr>
          <p:cNvSpPr>
            <a:spLocks noGrp="1"/>
          </p:cNvSpPr>
          <p:nvPr>
            <p:ph idx="1"/>
          </p:nvPr>
        </p:nvSpPr>
        <p:spPr/>
        <p:txBody>
          <a:bodyPr/>
          <a:lstStyle/>
          <a:p>
            <a:pPr eaLnBrk="1" hangingPunct="1"/>
            <a:endParaRPr lang="en-US" altLang="en-US"/>
          </a:p>
        </p:txBody>
      </p:sp>
      <p:pic>
        <p:nvPicPr>
          <p:cNvPr id="16388" name="Picture 2" descr="E:\imagesCAXYI15N.jpg">
            <a:extLst>
              <a:ext uri="{FF2B5EF4-FFF2-40B4-BE49-F238E27FC236}">
                <a16:creationId xmlns:a16="http://schemas.microsoft.com/office/drawing/2014/main" id="{9BFE3C0C-F360-8549-A699-7ABCF21B1C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6475" y="1828800"/>
            <a:ext cx="7662863" cy="381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CF4A3A2-BA80-7744-9A0E-15BBCC898CF6}"/>
              </a:ext>
            </a:extLst>
          </p:cNvPr>
          <p:cNvSpPr>
            <a:spLocks noGrp="1"/>
          </p:cNvSpPr>
          <p:nvPr>
            <p:ph type="title"/>
          </p:nvPr>
        </p:nvSpPr>
        <p:spPr/>
        <p:txBody>
          <a:bodyPr/>
          <a:lstStyle/>
          <a:p>
            <a:pPr eaLnBrk="1" hangingPunct="1"/>
            <a:endParaRPr lang="en-US" altLang="en-US"/>
          </a:p>
        </p:txBody>
      </p:sp>
      <p:pic>
        <p:nvPicPr>
          <p:cNvPr id="17411" name="Picture 2">
            <a:extLst>
              <a:ext uri="{FF2B5EF4-FFF2-40B4-BE49-F238E27FC236}">
                <a16:creationId xmlns:a16="http://schemas.microsoft.com/office/drawing/2014/main" id="{90123365-4FBB-E34C-9A36-79D8F0215DB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914400" y="1828800"/>
            <a:ext cx="7391400" cy="3886200"/>
          </a:xfr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9F9500A3-E2E0-8B4F-9DEB-0E83A8239F66}"/>
              </a:ext>
            </a:extLst>
          </p:cNvPr>
          <p:cNvSpPr>
            <a:spLocks noGrp="1"/>
          </p:cNvSpPr>
          <p:nvPr>
            <p:ph type="title"/>
          </p:nvPr>
        </p:nvSpPr>
        <p:spPr/>
        <p:txBody>
          <a:bodyPr/>
          <a:lstStyle/>
          <a:p>
            <a:pPr eaLnBrk="1" hangingPunct="1"/>
            <a:endParaRPr lang="en-US" altLang="en-US"/>
          </a:p>
        </p:txBody>
      </p:sp>
      <p:pic>
        <p:nvPicPr>
          <p:cNvPr id="18435" name="Picture 2">
            <a:extLst>
              <a:ext uri="{FF2B5EF4-FFF2-40B4-BE49-F238E27FC236}">
                <a16:creationId xmlns:a16="http://schemas.microsoft.com/office/drawing/2014/main" id="{144A9081-01B7-3B4E-A67B-106F152F8CD2}"/>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533400" y="1447800"/>
            <a:ext cx="8229600" cy="4800600"/>
          </a:xfr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F378E0FA-35DE-B642-ACD0-1838DFA6B6D8}"/>
              </a:ext>
            </a:extLst>
          </p:cNvPr>
          <p:cNvSpPr>
            <a:spLocks noGrp="1"/>
          </p:cNvSpPr>
          <p:nvPr>
            <p:ph type="title"/>
          </p:nvPr>
        </p:nvSpPr>
        <p:spPr/>
        <p:txBody>
          <a:bodyPr/>
          <a:lstStyle/>
          <a:p>
            <a:pPr eaLnBrk="1" hangingPunct="1"/>
            <a:r>
              <a:rPr lang="en-US" altLang="en-US"/>
              <a:t>Stebbins, Alaska</a:t>
            </a:r>
          </a:p>
        </p:txBody>
      </p:sp>
      <p:pic>
        <p:nvPicPr>
          <p:cNvPr id="3075" name="Picture 4">
            <a:extLst>
              <a:ext uri="{FF2B5EF4-FFF2-40B4-BE49-F238E27FC236}">
                <a16:creationId xmlns:a16="http://schemas.microsoft.com/office/drawing/2014/main" id="{815C9B2F-7732-3A4F-86FA-C6581B890290}"/>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457200" y="2652713"/>
            <a:ext cx="8229600" cy="2420937"/>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0401AAC4-B069-7E40-9A24-76F99199656B}"/>
              </a:ext>
            </a:extLst>
          </p:cNvPr>
          <p:cNvSpPr>
            <a:spLocks noGrp="1"/>
          </p:cNvSpPr>
          <p:nvPr>
            <p:ph type="title"/>
          </p:nvPr>
        </p:nvSpPr>
        <p:spPr/>
        <p:txBody>
          <a:bodyPr/>
          <a:lstStyle/>
          <a:p>
            <a:r>
              <a:rPr lang="en-US" altLang="en-US"/>
              <a:t>Water and Sanitation in Rural Alaska</a:t>
            </a:r>
          </a:p>
        </p:txBody>
      </p:sp>
      <p:sp>
        <p:nvSpPr>
          <p:cNvPr id="4099" name="Content Placeholder 2">
            <a:extLst>
              <a:ext uri="{FF2B5EF4-FFF2-40B4-BE49-F238E27FC236}">
                <a16:creationId xmlns:a16="http://schemas.microsoft.com/office/drawing/2014/main" id="{EE85BC07-1148-EC4F-9458-7E8ACD1D04E7}"/>
              </a:ext>
            </a:extLst>
          </p:cNvPr>
          <p:cNvSpPr>
            <a:spLocks noGrp="1"/>
          </p:cNvSpPr>
          <p:nvPr>
            <p:ph idx="1"/>
          </p:nvPr>
        </p:nvSpPr>
        <p:spPr/>
        <p:txBody>
          <a:bodyPr/>
          <a:lstStyle/>
          <a:p>
            <a:r>
              <a:rPr lang="en-US" altLang="en-US"/>
              <a:t>23% of the approximately 280 rural communities lack adequate water and sewerage systems</a:t>
            </a:r>
          </a:p>
          <a:p>
            <a:r>
              <a:rPr lang="en-US" altLang="en-US"/>
              <a:t>Respiratory and other disease rates in these communities are much higher than in those with adequate sanitation</a:t>
            </a:r>
          </a:p>
          <a:p>
            <a:r>
              <a:rPr lang="en-US" altLang="en-US"/>
              <a:t>Many systems require high maintenance and are very costly</a:t>
            </a:r>
          </a:p>
          <a:p>
            <a:endParaRPr lang="en-US"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756A95D1-683C-0043-A4ED-5BA587C2E88A}"/>
              </a:ext>
            </a:extLst>
          </p:cNvPr>
          <p:cNvSpPr>
            <a:spLocks noGrp="1"/>
          </p:cNvSpPr>
          <p:nvPr>
            <p:ph type="title"/>
          </p:nvPr>
        </p:nvSpPr>
        <p:spPr/>
        <p:txBody>
          <a:bodyPr/>
          <a:lstStyle/>
          <a:p>
            <a:r>
              <a:rPr lang="en-US" altLang="en-US"/>
              <a:t>Continued…	</a:t>
            </a:r>
          </a:p>
        </p:txBody>
      </p:sp>
      <p:sp>
        <p:nvSpPr>
          <p:cNvPr id="5123" name="Content Placeholder 2">
            <a:extLst>
              <a:ext uri="{FF2B5EF4-FFF2-40B4-BE49-F238E27FC236}">
                <a16:creationId xmlns:a16="http://schemas.microsoft.com/office/drawing/2014/main" id="{B4D1CF89-8718-C14B-81A8-216E0D00AB46}"/>
              </a:ext>
            </a:extLst>
          </p:cNvPr>
          <p:cNvSpPr>
            <a:spLocks noGrp="1"/>
          </p:cNvSpPr>
          <p:nvPr>
            <p:ph idx="1"/>
          </p:nvPr>
        </p:nvSpPr>
        <p:spPr>
          <a:xfrm>
            <a:off x="457200" y="1341438"/>
            <a:ext cx="8229600" cy="4830762"/>
          </a:xfrm>
        </p:spPr>
        <p:txBody>
          <a:bodyPr/>
          <a:lstStyle/>
          <a:p>
            <a:r>
              <a:rPr lang="en-US" altLang="en-US"/>
              <a:t>The FY2011 CIP list on the DEC Safe Water Program about 60 communities with various scopes of work related to water and sanitation</a:t>
            </a:r>
          </a:p>
          <a:p>
            <a:r>
              <a:rPr lang="en-US" altLang="en-US"/>
              <a:t>The average community request is approximately between 11% to 12.5% of the total estimated project cost</a:t>
            </a:r>
          </a:p>
          <a:p>
            <a:r>
              <a:rPr lang="en-US" altLang="en-US"/>
              <a:t>In all rural communities, state-built schools have adequate water and sewer</a:t>
            </a:r>
          </a:p>
          <a:p>
            <a:r>
              <a:rPr lang="en-US" altLang="en-US"/>
              <a:t>Why can’t homes enjoy the same?</a:t>
            </a: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90D2302B-9A95-7A49-A8E0-F7C4E5467928}"/>
              </a:ext>
            </a:extLst>
          </p:cNvPr>
          <p:cNvSpPr>
            <a:spLocks noGrp="1"/>
          </p:cNvSpPr>
          <p:nvPr>
            <p:ph type="title"/>
          </p:nvPr>
        </p:nvSpPr>
        <p:spPr/>
        <p:txBody>
          <a:bodyPr/>
          <a:lstStyle/>
          <a:p>
            <a:pPr eaLnBrk="1" hangingPunct="1"/>
            <a:r>
              <a:rPr lang="en-US" altLang="en-US"/>
              <a:t>Impacts of Permafrost</a:t>
            </a:r>
          </a:p>
        </p:txBody>
      </p:sp>
      <p:sp>
        <p:nvSpPr>
          <p:cNvPr id="6147" name="Content Placeholder 2">
            <a:extLst>
              <a:ext uri="{FF2B5EF4-FFF2-40B4-BE49-F238E27FC236}">
                <a16:creationId xmlns:a16="http://schemas.microsoft.com/office/drawing/2014/main" id="{7969E67A-939D-E84A-9E97-85B121FD5933}"/>
              </a:ext>
            </a:extLst>
          </p:cNvPr>
          <p:cNvSpPr>
            <a:spLocks noGrp="1"/>
          </p:cNvSpPr>
          <p:nvPr>
            <p:ph idx="1"/>
          </p:nvPr>
        </p:nvSpPr>
        <p:spPr/>
        <p:txBody>
          <a:bodyPr/>
          <a:lstStyle/>
          <a:p>
            <a:pPr eaLnBrk="1" hangingPunct="1"/>
            <a:endParaRPr lang="en-US" altLang="en-US"/>
          </a:p>
        </p:txBody>
      </p:sp>
      <p:pic>
        <p:nvPicPr>
          <p:cNvPr id="6148" name="Picture 2" descr="E:\permafrost.jpg">
            <a:extLst>
              <a:ext uri="{FF2B5EF4-FFF2-40B4-BE49-F238E27FC236}">
                <a16:creationId xmlns:a16="http://schemas.microsoft.com/office/drawing/2014/main" id="{FE1AFED8-BB5E-A641-84E4-E33A2079AE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2192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7C41678C-51F8-B34F-A302-EF9111958856}"/>
              </a:ext>
            </a:extLst>
          </p:cNvPr>
          <p:cNvSpPr>
            <a:spLocks noGrp="1"/>
          </p:cNvSpPr>
          <p:nvPr>
            <p:ph type="title"/>
          </p:nvPr>
        </p:nvSpPr>
        <p:spPr/>
        <p:txBody>
          <a:bodyPr/>
          <a:lstStyle/>
          <a:p>
            <a:pPr eaLnBrk="1" hangingPunct="1"/>
            <a:endParaRPr lang="en-US" altLang="en-US"/>
          </a:p>
        </p:txBody>
      </p:sp>
      <p:pic>
        <p:nvPicPr>
          <p:cNvPr id="7171" name="Picture 2">
            <a:extLst>
              <a:ext uri="{FF2B5EF4-FFF2-40B4-BE49-F238E27FC236}">
                <a16:creationId xmlns:a16="http://schemas.microsoft.com/office/drawing/2014/main" id="{4B7DA2BA-DCF7-144C-8106-20B56B966E0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609600" y="1600200"/>
            <a:ext cx="7924800" cy="4419600"/>
          </a:xfr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5E7E59D4-47C7-4047-8E30-ED40B434E421}"/>
              </a:ext>
            </a:extLst>
          </p:cNvPr>
          <p:cNvSpPr>
            <a:spLocks noGrp="1"/>
          </p:cNvSpPr>
          <p:nvPr>
            <p:ph type="title"/>
          </p:nvPr>
        </p:nvSpPr>
        <p:spPr/>
        <p:txBody>
          <a:bodyPr/>
          <a:lstStyle/>
          <a:p>
            <a:pPr eaLnBrk="1" hangingPunct="1"/>
            <a:r>
              <a:rPr lang="en-US" altLang="en-US"/>
              <a:t>Honey Bucket Bunker</a:t>
            </a:r>
          </a:p>
        </p:txBody>
      </p:sp>
      <p:pic>
        <p:nvPicPr>
          <p:cNvPr id="8195" name="Picture 2">
            <a:extLst>
              <a:ext uri="{FF2B5EF4-FFF2-40B4-BE49-F238E27FC236}">
                <a16:creationId xmlns:a16="http://schemas.microsoft.com/office/drawing/2014/main" id="{785EA753-783A-4F4F-9EF9-5FFF530EA78B}"/>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066800" y="1600200"/>
            <a:ext cx="7086600" cy="4191000"/>
          </a:xfr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1E62A59A-D1E4-9A42-AD8F-326CD9CABF62}"/>
              </a:ext>
            </a:extLst>
          </p:cNvPr>
          <p:cNvSpPr>
            <a:spLocks noGrp="1"/>
          </p:cNvSpPr>
          <p:nvPr>
            <p:ph type="title"/>
          </p:nvPr>
        </p:nvSpPr>
        <p:spPr/>
        <p:txBody>
          <a:bodyPr/>
          <a:lstStyle/>
          <a:p>
            <a:pPr eaLnBrk="1" hangingPunct="1"/>
            <a:r>
              <a:rPr lang="en-US" altLang="en-US"/>
              <a:t>A Public Watering Station</a:t>
            </a:r>
          </a:p>
        </p:txBody>
      </p:sp>
      <p:pic>
        <p:nvPicPr>
          <p:cNvPr id="9219" name="Picture 2">
            <a:extLst>
              <a:ext uri="{FF2B5EF4-FFF2-40B4-BE49-F238E27FC236}">
                <a16:creationId xmlns:a16="http://schemas.microsoft.com/office/drawing/2014/main" id="{4FA435C9-894D-ED44-BF7F-E84C464DDD1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828800" y="1828800"/>
            <a:ext cx="5791200" cy="4343400"/>
          </a:xfr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BAD2FB43-ADC7-C441-B4B3-9CEF82CA95EE}"/>
              </a:ext>
            </a:extLst>
          </p:cNvPr>
          <p:cNvSpPr>
            <a:spLocks noGrp="1"/>
          </p:cNvSpPr>
          <p:nvPr>
            <p:ph type="title"/>
          </p:nvPr>
        </p:nvSpPr>
        <p:spPr/>
        <p:txBody>
          <a:bodyPr/>
          <a:lstStyle/>
          <a:p>
            <a:pPr eaLnBrk="1" hangingPunct="1"/>
            <a:endParaRPr lang="en-US" altLang="en-US"/>
          </a:p>
        </p:txBody>
      </p:sp>
      <p:sp>
        <p:nvSpPr>
          <p:cNvPr id="10243" name="Content Placeholder 2">
            <a:extLst>
              <a:ext uri="{FF2B5EF4-FFF2-40B4-BE49-F238E27FC236}">
                <a16:creationId xmlns:a16="http://schemas.microsoft.com/office/drawing/2014/main" id="{ADF4D8E0-1984-844E-BC00-29549CDF7329}"/>
              </a:ext>
            </a:extLst>
          </p:cNvPr>
          <p:cNvSpPr>
            <a:spLocks noGrp="1"/>
          </p:cNvSpPr>
          <p:nvPr>
            <p:ph idx="1"/>
          </p:nvPr>
        </p:nvSpPr>
        <p:spPr/>
        <p:txBody>
          <a:bodyPr/>
          <a:lstStyle/>
          <a:p>
            <a:pPr eaLnBrk="1" hangingPunct="1"/>
            <a:endParaRPr lang="en-US" altLang="en-US"/>
          </a:p>
        </p:txBody>
      </p:sp>
      <p:pic>
        <p:nvPicPr>
          <p:cNvPr id="10244" name="Picture 2">
            <a:extLst>
              <a:ext uri="{FF2B5EF4-FFF2-40B4-BE49-F238E27FC236}">
                <a16:creationId xmlns:a16="http://schemas.microsoft.com/office/drawing/2014/main" id="{DEF0A9AB-107A-BA4A-A5C4-358366DA46E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524000"/>
            <a:ext cx="79248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TotalTime>
  <Words>511</Words>
  <Application>Microsoft Macintosh PowerPoint</Application>
  <PresentationFormat>On-screen Show (4:3)</PresentationFormat>
  <Paragraphs>37</Paragraphs>
  <Slides>17</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   Water and Honey Buckets in Rural Alaska</vt:lpstr>
      <vt:lpstr>Stebbins, Alaska</vt:lpstr>
      <vt:lpstr>Water and Sanitation in Rural Alaska</vt:lpstr>
      <vt:lpstr>Continued… </vt:lpstr>
      <vt:lpstr>Impacts of Permafrost</vt:lpstr>
      <vt:lpstr>PowerPoint Presentation</vt:lpstr>
      <vt:lpstr>Honey Bucket Bunker</vt:lpstr>
      <vt:lpstr>A Public Watering Station</vt:lpstr>
      <vt:lpstr>PowerPoint Presentation</vt:lpstr>
      <vt:lpstr>Water delivery in Venetie</vt:lpstr>
      <vt:lpstr>PowerPoint Presentation</vt:lpstr>
      <vt:lpstr>Evacuation System</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Hauling Water and Honey Buckets in Rural Alaska</dc:title>
  <dc:creator>Cheryl Rosa</dc:creator>
  <cp:lastModifiedBy>Johanna</cp:lastModifiedBy>
  <cp:revision>13</cp:revision>
  <dcterms:created xsi:type="dcterms:W3CDTF">2011-01-13T01:24:14Z</dcterms:created>
  <dcterms:modified xsi:type="dcterms:W3CDTF">2020-10-26T22:15:09Z</dcterms:modified>
</cp:coreProperties>
</file>