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47"/>
  </p:notesMasterIdLst>
  <p:handoutMasterIdLst>
    <p:handoutMasterId r:id="rId48"/>
  </p:handoutMasterIdLst>
  <p:sldIdLst>
    <p:sldId id="483" r:id="rId2"/>
    <p:sldId id="604" r:id="rId3"/>
    <p:sldId id="610" r:id="rId4"/>
    <p:sldId id="613" r:id="rId5"/>
    <p:sldId id="614" r:id="rId6"/>
    <p:sldId id="615" r:id="rId7"/>
    <p:sldId id="565" r:id="rId8"/>
    <p:sldId id="566" r:id="rId9"/>
    <p:sldId id="582" r:id="rId10"/>
    <p:sldId id="583" r:id="rId11"/>
    <p:sldId id="620" r:id="rId12"/>
    <p:sldId id="612" r:id="rId13"/>
    <p:sldId id="611" r:id="rId14"/>
    <p:sldId id="509" r:id="rId15"/>
    <p:sldId id="512" r:id="rId16"/>
    <p:sldId id="521" r:id="rId17"/>
    <p:sldId id="576" r:id="rId18"/>
    <p:sldId id="602" r:id="rId19"/>
    <p:sldId id="534" r:id="rId20"/>
    <p:sldId id="535" r:id="rId21"/>
    <p:sldId id="578" r:id="rId22"/>
    <p:sldId id="579" r:id="rId23"/>
    <p:sldId id="608" r:id="rId24"/>
    <p:sldId id="584" r:id="rId25"/>
    <p:sldId id="580" r:id="rId26"/>
    <p:sldId id="601" r:id="rId27"/>
    <p:sldId id="537" r:id="rId28"/>
    <p:sldId id="547" r:id="rId29"/>
    <p:sldId id="616" r:id="rId30"/>
    <p:sldId id="599" r:id="rId31"/>
    <p:sldId id="617" r:id="rId32"/>
    <p:sldId id="618" r:id="rId33"/>
    <p:sldId id="621" r:id="rId34"/>
    <p:sldId id="619" r:id="rId35"/>
    <p:sldId id="551" r:id="rId36"/>
    <p:sldId id="596" r:id="rId37"/>
    <p:sldId id="597" r:id="rId38"/>
    <p:sldId id="598" r:id="rId39"/>
    <p:sldId id="600" r:id="rId40"/>
    <p:sldId id="605" r:id="rId41"/>
    <p:sldId id="606" r:id="rId42"/>
    <p:sldId id="581" r:id="rId43"/>
    <p:sldId id="586" r:id="rId44"/>
    <p:sldId id="572" r:id="rId45"/>
    <p:sldId id="607" r:id="rId46"/>
  </p:sldIdLst>
  <p:sldSz cx="9144000" cy="6858000" type="screen4x3"/>
  <p:notesSz cx="6934200" cy="9220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7973" autoAdjust="0"/>
  </p:normalViewPr>
  <p:slideViewPr>
    <p:cSldViewPr showGuides="1">
      <p:cViewPr varScale="1">
        <p:scale>
          <a:sx n="194" d="100"/>
          <a:sy n="194" d="100"/>
        </p:scale>
        <p:origin x="72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2"/>
    </p:cViewPr>
  </p:sorterViewPr>
  <p:notesViewPr>
    <p:cSldViewPr showGuides="1">
      <p:cViewPr>
        <p:scale>
          <a:sx n="75" d="100"/>
          <a:sy n="75" d="100"/>
        </p:scale>
        <p:origin x="-1386" y="21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035E4C-99D1-7742-BBA6-A811B17EACBD}"/>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2CFE183B-198A-4242-9C5E-E663C33EDD70}"/>
              </a:ext>
            </a:extLst>
          </p:cNvPr>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B297AA66-0AC1-8948-86AC-71D056F2377F}"/>
              </a:ext>
            </a:extLst>
          </p:cNvPr>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3077" name="Rectangle 5">
            <a:extLst>
              <a:ext uri="{FF2B5EF4-FFF2-40B4-BE49-F238E27FC236}">
                <a16:creationId xmlns:a16="http://schemas.microsoft.com/office/drawing/2014/main" id="{6CDA7B3F-7E35-1A49-9B03-6E86D140AB7A}"/>
              </a:ext>
            </a:extLst>
          </p:cNvPr>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fld id="{7B21BA41-6954-BF49-AA9E-33A78B239E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3EBC47D-3634-154A-BAA7-DF0DE280DE05}"/>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C2635395-8A75-B047-922C-433072ABFCB5}"/>
              </a:ext>
            </a:extLst>
          </p:cNvPr>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49156" name="Rectangle 4">
            <a:extLst>
              <a:ext uri="{FF2B5EF4-FFF2-40B4-BE49-F238E27FC236}">
                <a16:creationId xmlns:a16="http://schemas.microsoft.com/office/drawing/2014/main" id="{818C9C2C-3FC1-984A-959F-89E0B2DCBAD6}"/>
              </a:ext>
            </a:extLst>
          </p:cNvPr>
          <p:cNvSpPr>
            <a:spLocks noRo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475B7F8-4237-FA4D-9C13-3873E6630D41}"/>
              </a:ext>
            </a:extLst>
          </p:cNvPr>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5077A99E-168F-244A-A3F3-B6A62C0411C6}"/>
              </a:ext>
            </a:extLst>
          </p:cNvPr>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825C993A-F728-EA4A-AE54-F8561D5F4F25}"/>
              </a:ext>
            </a:extLst>
          </p:cNvPr>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fld id="{04D58C2A-30C0-3947-AD76-46F38ECB87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328CC1D-BF4A-2B48-BC6E-C9CF1E6FD2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8E72F61-2616-8641-BB6A-9BC2AD4C8568}" type="slidenum">
              <a:rPr lang="en-US" altLang="en-US"/>
              <a:pPr/>
              <a:t>1</a:t>
            </a:fld>
            <a:endParaRPr lang="en-US" altLang="en-US"/>
          </a:p>
        </p:txBody>
      </p:sp>
      <p:sp>
        <p:nvSpPr>
          <p:cNvPr id="50179" name="Rectangle 2">
            <a:extLst>
              <a:ext uri="{FF2B5EF4-FFF2-40B4-BE49-F238E27FC236}">
                <a16:creationId xmlns:a16="http://schemas.microsoft.com/office/drawing/2014/main" id="{6FF51F6B-B54F-DA47-B79A-6C75B28220CC}"/>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1E76E943-A1E9-484C-8999-4BD0E73D4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Good afternoon and thank you for that kind introduction.  I’d like to thank Dean Easley for making this session possible, and to acknowledge the contributions of Dr David Driscoll from the Institute of Circumpolar Health Studies, also at the University of Alaska, Anchorage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Troy Ritter has just described some of the physical challenges of in home water provision in rural Alaska.  I’d like to extend the discussion to describe what we’ve learned about the role of water in infectious diseases and how that’s helpfed to change our understanding of this important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D60AB4B-A69A-4042-AC20-A88601356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017DFAF-E838-3543-B652-E722333A0D3A}" type="slidenum">
              <a:rPr lang="en-US" altLang="en-US"/>
              <a:pPr/>
              <a:t>10</a:t>
            </a:fld>
            <a:endParaRPr lang="en-US" altLang="en-US"/>
          </a:p>
        </p:txBody>
      </p:sp>
      <p:sp>
        <p:nvSpPr>
          <p:cNvPr id="59395" name="Rectangle 2">
            <a:extLst>
              <a:ext uri="{FF2B5EF4-FFF2-40B4-BE49-F238E27FC236}">
                <a16:creationId xmlns:a16="http://schemas.microsoft.com/office/drawing/2014/main" id="{1C91E0D5-8073-7344-AFEB-B7008F8D9E0C}"/>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3FF873A6-12E9-6A4C-B199-5EC5DC537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Much attention in public health is focused on water-borne infections and appropriately so, because they are both common and deadly.  However, in recent years there has been an emerging awareness of the role of the water-washed infectious diseases, and in particular respiratory infections.  I cite 2 examples here, Ryan in the Am J Prev Med reported results from a handwashing education campaign in Navy recruits where they evaluate rates of respiratory illness before and after the campaign.  They showed a 45% reduction in outpatient respiratory infection visits.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More recently, Luby reported results froma controlled handwashing promotion in Karachi, Pakistan where they randomised neighborhoods to receive either plain soap, antibacterial soap or handwashing education only.  The neighborhoods receiving either of the soap showed approximately a 50% reduction in diarrheal disesase and pneumonia and a XXXX% drop in skin infections.   Clear evidence for the value of handwashing in preventing water washed disease.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D1ED941-D817-7B4F-B9CA-63B44B544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A3461E31-F95D-CF4E-8B96-D42D4C8F1ACD}" type="slidenum">
              <a:rPr lang="en-US" altLang="en-US"/>
              <a:pPr/>
              <a:t>11</a:t>
            </a:fld>
            <a:endParaRPr lang="en-US" altLang="en-US"/>
          </a:p>
        </p:txBody>
      </p:sp>
      <p:sp>
        <p:nvSpPr>
          <p:cNvPr id="60419" name="Rectangle 2">
            <a:extLst>
              <a:ext uri="{FF2B5EF4-FFF2-40B4-BE49-F238E27FC236}">
                <a16:creationId xmlns:a16="http://schemas.microsoft.com/office/drawing/2014/main" id="{404E56B2-54BD-C94C-BFFB-868F167AB816}"/>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2BCFF656-2B27-8349-A8A6-089090F67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what we know is that Alaska ranks last among US states for in-home water services and that there is increasing evidence that in-home water service is linked to better health.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However, it’s also true that a lack of data linking water service to health in Alaska has hurt funding efforts for water infrastructure programs.  This is because the scoring system applied to such programs has included an element where the programs are ranked lower if they don’t provide specific evidence that there is a health benefit for water and sanitation projects.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 know many of you are thinking thatt we have already established the value of in-home water as a fact.  Right?  You know, the Romans, the London Cholera Epidemic of 1854, municipal water systems, etc.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Asking rural Alaskans to prove that having running water is good for you is a bit like asking for more data on the value of parachutes in preventing death after falling out of an airplane.  We all believe it, but there’s never been a randomised controlled trial.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62A4D1A-28DF-8143-95E8-CAD7F9D39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F98FA4C-79AE-C64A-A68D-389EBD7E698F}" type="slidenum">
              <a:rPr lang="en-US" altLang="en-US"/>
              <a:pPr/>
              <a:t>14</a:t>
            </a:fld>
            <a:endParaRPr lang="en-US" altLang="en-US"/>
          </a:p>
        </p:txBody>
      </p:sp>
      <p:sp>
        <p:nvSpPr>
          <p:cNvPr id="61443" name="Rectangle 2">
            <a:extLst>
              <a:ext uri="{FF2B5EF4-FFF2-40B4-BE49-F238E27FC236}">
                <a16:creationId xmlns:a16="http://schemas.microsoft.com/office/drawing/2014/main" id="{23270B54-D56B-504F-B7F4-D1A7A1E9E349}"/>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B559C671-95CC-A740-80A4-CB8226C61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in an effort to support sanitation programs in rural Alaska, we’ve been busy trying to provide data to answer this question.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Is in-home water and sanitation service liked to the health of Alaska Native people?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C303A7B-D2DA-6243-9D74-F85B8377D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2B1D191-0C19-CD4F-92C3-D451A2AE6D0C}" type="slidenum">
              <a:rPr lang="en-US" altLang="en-US"/>
              <a:pPr/>
              <a:t>15</a:t>
            </a:fld>
            <a:endParaRPr lang="en-US" altLang="en-US"/>
          </a:p>
        </p:txBody>
      </p:sp>
      <p:sp>
        <p:nvSpPr>
          <p:cNvPr id="62467" name="Rectangle 2">
            <a:extLst>
              <a:ext uri="{FF2B5EF4-FFF2-40B4-BE49-F238E27FC236}">
                <a16:creationId xmlns:a16="http://schemas.microsoft.com/office/drawing/2014/main" id="{012B022F-F673-F841-ADF1-152AECC97B14}"/>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B45010B8-A46D-D647-8A13-75FDD7DE5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used data from the rural Alaska Housing Sanitation Inventory, a statewide survey that classified homes as being served or unserved.  Served homes have internal plumbing supplied by either municipal piped water, a pressure tank or a private well.  Unserved homes lack internal plumbing and residents must self haul water and waste.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ADA31CB-15F7-2449-807D-F4D8C89AE8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27150B2-4956-374F-90AB-BB538DD4EBFE}" type="slidenum">
              <a:rPr lang="en-US" altLang="en-US"/>
              <a:pPr/>
              <a:t>16</a:t>
            </a:fld>
            <a:endParaRPr lang="en-US" altLang="en-US"/>
          </a:p>
        </p:txBody>
      </p:sp>
      <p:sp>
        <p:nvSpPr>
          <p:cNvPr id="63491" name="Rectangle 2">
            <a:extLst>
              <a:ext uri="{FF2B5EF4-FFF2-40B4-BE49-F238E27FC236}">
                <a16:creationId xmlns:a16="http://schemas.microsoft.com/office/drawing/2014/main" id="{E6A2CE67-F4AB-4D4E-91CF-33D46DFB1988}"/>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F44343B0-D35B-4940-ABCF-027939C4A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shows in home water and sewer service for 6 rural regions of Alaska.  The proportion of homes served ranged from 57 to 100%.  We grouped the regions into high and low service as indicated by the yellow line.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E5A4B39-2EBF-784C-AF30-D994BC0FB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C8EF726-3073-1B43-8223-0504A79DE626}" type="slidenum">
              <a:rPr lang="en-US" altLang="en-US"/>
              <a:pPr/>
              <a:t>17</a:t>
            </a:fld>
            <a:endParaRPr lang="en-US" altLang="en-US"/>
          </a:p>
        </p:txBody>
      </p:sp>
      <p:sp>
        <p:nvSpPr>
          <p:cNvPr id="64515" name="Rectangle 2">
            <a:extLst>
              <a:ext uri="{FF2B5EF4-FFF2-40B4-BE49-F238E27FC236}">
                <a16:creationId xmlns:a16="http://schemas.microsoft.com/office/drawing/2014/main" id="{C6370BCF-1800-4342-ADD3-A973DE16ED90}"/>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9065763D-64BB-0948-87F7-AF9B85976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When we matched hospitalization rate to water service this is what we found.  Higher rates of hospitalzation for pneumonia and influenza, RSV  in children, skin infections and MRSA.  Interestingly, diarrhea hospitalizations were uncommon in all regions and did not differ according to water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62B766F-0AEF-F04D-81C5-2D8D4ADFF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5F0D4A2-21C0-2F40-847E-9A039DB44D4A}" type="slidenum">
              <a:rPr lang="en-US" altLang="en-US"/>
              <a:pPr/>
              <a:t>18</a:t>
            </a:fld>
            <a:endParaRPr lang="en-US" altLang="en-US"/>
          </a:p>
        </p:txBody>
      </p:sp>
      <p:sp>
        <p:nvSpPr>
          <p:cNvPr id="65539" name="Rectangle 2">
            <a:extLst>
              <a:ext uri="{FF2B5EF4-FFF2-40B4-BE49-F238E27FC236}">
                <a16:creationId xmlns:a16="http://schemas.microsoft.com/office/drawing/2014/main" id="{F858E26E-4F9C-EA47-AC6F-6427FB07E6DC}"/>
              </a:ext>
            </a:extLst>
          </p:cNvPr>
          <p:cNvSpPr>
            <a:spLocks noRot="1" noChangeArrowheads="1" noTextEdit="1"/>
          </p:cNvSpPr>
          <p:nvPr>
            <p:ph type="sldImg"/>
          </p:nvPr>
        </p:nvSpPr>
        <p:spPr>
          <a:xfrm>
            <a:off x="1162050" y="692150"/>
            <a:ext cx="4611688" cy="3459163"/>
          </a:xfrm>
          <a:ln/>
        </p:spPr>
      </p:sp>
      <p:sp>
        <p:nvSpPr>
          <p:cNvPr id="65540" name="Rectangle 3">
            <a:extLst>
              <a:ext uri="{FF2B5EF4-FFF2-40B4-BE49-F238E27FC236}">
                <a16:creationId xmlns:a16="http://schemas.microsoft.com/office/drawing/2014/main" id="{EBA5C1C1-722A-7741-B0CF-0B9039375807}"/>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tLang="en-US">
                <a:latin typeface="Arial" panose="020B0604020202020204" pitchFamily="34" charset="0"/>
              </a:rPr>
              <a:t>Most villages have no running water and most residents are supported by a subsistence lifestyle.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9509846-D0AB-7A4F-82EC-627994474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99302A5-D1B3-CB4B-A163-8CCC49265F0C}" type="slidenum">
              <a:rPr lang="en-US" altLang="en-US"/>
              <a:pPr/>
              <a:t>19</a:t>
            </a:fld>
            <a:endParaRPr lang="en-US" altLang="en-US"/>
          </a:p>
        </p:txBody>
      </p:sp>
      <p:sp>
        <p:nvSpPr>
          <p:cNvPr id="66563" name="Rectangle 2">
            <a:extLst>
              <a:ext uri="{FF2B5EF4-FFF2-40B4-BE49-F238E27FC236}">
                <a16:creationId xmlns:a16="http://schemas.microsoft.com/office/drawing/2014/main" id="{9B544850-77C6-0849-BBD8-03752A46704A}"/>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26D69A0A-550C-7B42-9929-3F04E504EB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this slide shows hospitalization rates for Alaska Native infants according to the % of homes with water service in their village.  The height of the bars shows rates of hospitalization, per thousand infants, for three diagonoses: Lower respiratory tract infection (the first set of bars), xray confirmed pneumonia and lab confirmed Respiratory Syncytial Virus (RSV).  The light blue bars represent rates for infants living in villages where less than 10% of homes have running water, the dark blue show rates for villages with 10 -79%, the purple for those villages&gt; 80% served, the red shows rates for the region’s main town, where 100% of homes have running water.  The brown and yellow bars show rates for all Alaska Native infants and for the overall US infant rate.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each of these respiratory illnesses, rates of hospitalizations are highest in children coming from villages with the lowest level of water service and rates decrease with increasinng levels of water service.  </a:t>
            </a:r>
          </a:p>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73BFED0-FCB0-E04A-A5AA-42C832FB0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6FF6070-FF15-DE49-B76D-0CDAB2D7310D}" type="slidenum">
              <a:rPr lang="en-US" altLang="en-US"/>
              <a:pPr/>
              <a:t>20</a:t>
            </a:fld>
            <a:endParaRPr lang="en-US" altLang="en-US"/>
          </a:p>
        </p:txBody>
      </p:sp>
      <p:sp>
        <p:nvSpPr>
          <p:cNvPr id="67587" name="Rectangle 2">
            <a:extLst>
              <a:ext uri="{FF2B5EF4-FFF2-40B4-BE49-F238E27FC236}">
                <a16:creationId xmlns:a16="http://schemas.microsoft.com/office/drawing/2014/main" id="{39FADDB4-33B6-C745-9E0A-8DCE0943720D}"/>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BFC9EB19-4972-A648-8E8B-DB2C9254C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Here I’ve isolate the rates for chiildren living in villages with &lt;10% of homes with running water to highlight the health disparity vs the general US infant rate.  For example, the rate of pneumonia is 250 per 1000 per year, or 25% percent of infants.  This is 11 times higher than the overall US rate, and places Alaska Native children among the highest reported in the world for respiratory infection hospitalization rates.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FCE36D5-36C3-F84D-B685-3015487B4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A7DAF8D-E613-5243-94F0-6BD70B890451}" type="slidenum">
              <a:rPr lang="en-US" altLang="en-US"/>
              <a:pPr/>
              <a:t>21</a:t>
            </a:fld>
            <a:endParaRPr lang="en-US" altLang="en-US"/>
          </a:p>
        </p:txBody>
      </p:sp>
      <p:sp>
        <p:nvSpPr>
          <p:cNvPr id="68611" name="Rectangle 2">
            <a:extLst>
              <a:ext uri="{FF2B5EF4-FFF2-40B4-BE49-F238E27FC236}">
                <a16:creationId xmlns:a16="http://schemas.microsoft.com/office/drawing/2014/main" id="{7BA6B216-9674-B14E-841C-5BAB98A23439}"/>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4EB151E4-AC16-F147-BAFE-5986284C25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is set up the same way and shows data for skin infections due to lab confirmed Staph aureus, Methicillin Resistant Staph aureus and hospitalization for skin infections among persons of all ages from southwest Alaska.  As we saw with respiratory infections, rates are highest in villagers lacking running water and decrease with increasing levels of water availability.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FA50FA0-8C6F-CE49-BF1C-BD40D917D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CED5A66-8195-3744-89FF-55DEF5F23C49}" type="slidenum">
              <a:rPr lang="en-US" altLang="en-US"/>
              <a:pPr/>
              <a:t>2</a:t>
            </a:fld>
            <a:endParaRPr lang="en-US" altLang="en-US"/>
          </a:p>
        </p:txBody>
      </p:sp>
      <p:sp>
        <p:nvSpPr>
          <p:cNvPr id="51203" name="Rectangle 2">
            <a:extLst>
              <a:ext uri="{FF2B5EF4-FFF2-40B4-BE49-F238E27FC236}">
                <a16:creationId xmlns:a16="http://schemas.microsoft.com/office/drawing/2014/main" id="{A52CE6BA-0487-F441-AE36-BB55A2683D50}"/>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0EE7D6AC-6A99-2241-9655-C000273F9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80D7F68-87BD-334A-8B69-71B313B54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2D4D079-1EBA-D24B-8CE0-19330600C555}" type="slidenum">
              <a:rPr lang="en-US" altLang="en-US"/>
              <a:pPr/>
              <a:t>22</a:t>
            </a:fld>
            <a:endParaRPr lang="en-US" altLang="en-US"/>
          </a:p>
        </p:txBody>
      </p:sp>
      <p:sp>
        <p:nvSpPr>
          <p:cNvPr id="69635" name="Rectangle 2">
            <a:extLst>
              <a:ext uri="{FF2B5EF4-FFF2-40B4-BE49-F238E27FC236}">
                <a16:creationId xmlns:a16="http://schemas.microsoft.com/office/drawing/2014/main" id="{F46AC51B-DFDF-4B45-8C6A-6D6F0DF5A7B2}"/>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8E66728A-5672-0B4C-9D29-4798575E07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conduct laboratory based surveillance for invasive Streptococcus pneumoniae infections throughout Alaska.  The pneumococcus is a respiratory pathogen spread by coughing or sneezing and via contaminated hands.  This slide, set up the same way as the previous ones, shows the greatly increased rates of invasive infections, such as blood stream and meningitis, among childre  from villages that lack inhome running water.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Each of these health outcomes, lower respiratory infections, skin infections and invasive pneumooccal disease share a person to person mode of transmission that can be broken by having adequate amounts of water available for hand washing and body hygiene.  We think lack of water availability explains these health disparities.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EFBC28B-FD1E-C440-B775-8647E154E7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CE9B020-4372-9A4D-8695-3D628709F8FC}" type="slidenum">
              <a:rPr lang="en-US" altLang="en-US"/>
              <a:pPr/>
              <a:t>24</a:t>
            </a:fld>
            <a:endParaRPr lang="en-US" altLang="en-US"/>
          </a:p>
        </p:txBody>
      </p:sp>
      <p:sp>
        <p:nvSpPr>
          <p:cNvPr id="70659" name="Rectangle 2">
            <a:extLst>
              <a:ext uri="{FF2B5EF4-FFF2-40B4-BE49-F238E27FC236}">
                <a16:creationId xmlns:a16="http://schemas.microsoft.com/office/drawing/2014/main" id="{D8D46671-7251-4547-B145-62E321DAA944}"/>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8DD74CF4-8B9C-5542-AD71-E27E25888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Last fall, while responding to a Tribal request to evaluate oral health among children from this same region, we asked: Are dental caries a water-washed disease among Alaska Native children?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Dental caries is a growing problem in this population compounded by a lack of dental providers, high rates of soda consumption leading to extremely high caries rates and in many children a need for extensive full mouth restoration under general anesthesia.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Compared to 15 years ago, Water fluoridation in rural Alaska has decreased due in part to fear surrounding a case of fatal fluoride poisoining in the region.  Fluoridation is only offered via municipal piped water systems making it unavailble to communities with pressure tank small haul systems.  In the early 1990’s approximately ½ of the regions 52 villages offered fluoridated water, now only 4 do.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1A7EF2D-537A-4B40-8F0B-91CF4A375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D0789A1-3197-2447-BA46-8B7E0602C6E2}" type="slidenum">
              <a:rPr lang="en-US" altLang="en-US"/>
              <a:pPr/>
              <a:t>25</a:t>
            </a:fld>
            <a:endParaRPr lang="en-US" altLang="en-US"/>
          </a:p>
        </p:txBody>
      </p:sp>
      <p:sp>
        <p:nvSpPr>
          <p:cNvPr id="71683" name="Rectangle 2">
            <a:extLst>
              <a:ext uri="{FF2B5EF4-FFF2-40B4-BE49-F238E27FC236}">
                <a16:creationId xmlns:a16="http://schemas.microsoft.com/office/drawing/2014/main" id="{D8770ED2-9961-C848-B84E-BB06A7375CDF}"/>
              </a:ext>
            </a:extLst>
          </p:cNvPr>
          <p:cNvSpPr>
            <a:spLocks noRot="1" noChangeArrowheads="1" noTextEdit="1"/>
          </p:cNvSpPr>
          <p:nvPr>
            <p:ph type="sldImg"/>
          </p:nvPr>
        </p:nvSpPr>
        <p:spPr>
          <a:xfrm>
            <a:off x="1163638" y="690563"/>
            <a:ext cx="4610100" cy="3457575"/>
          </a:xfrm>
          <a:ln/>
        </p:spPr>
      </p:sp>
      <p:sp>
        <p:nvSpPr>
          <p:cNvPr id="71684" name="Rectangle 3">
            <a:extLst>
              <a:ext uri="{FF2B5EF4-FFF2-40B4-BE49-F238E27FC236}">
                <a16:creationId xmlns:a16="http://schemas.microsoft.com/office/drawing/2014/main" id="{AE91197B-C1B3-C443-B4D7-F75868C54DEA}"/>
              </a:ext>
            </a:extLst>
          </p:cNvPr>
          <p:cNvSpPr>
            <a:spLocks noGrp="1" noChangeArrowheads="1"/>
          </p:cNvSpPr>
          <p:nvPr>
            <p:ph type="body" idx="1"/>
          </p:nvPr>
        </p:nvSpPr>
        <p:spPr>
          <a:xfrm>
            <a:off x="693738" y="4379913"/>
            <a:ext cx="5546725"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0" tIns="45290" rIns="90580" bIns="45290"/>
          <a:lstStyle/>
          <a:p>
            <a:pPr eaLnBrk="1" hangingPunct="1"/>
            <a:r>
              <a:rPr lang="en-US" altLang="en-US">
                <a:latin typeface="Arial" panose="020B0604020202020204" pitchFamily="34" charset="0"/>
              </a:rPr>
              <a:t>Not surprisingly, we found that dental caries in the region varies by water fluoridation, as shown here.  Dental caries in primary teeth were 3 times higher for children 4 – 6 years old living without fluoridated water  than for  chilfdren from  villages with fluoridated water&gt;  This pattern is repeated for older children and for permanent teeth.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27B7AD3-8A88-A64D-A9F3-AEA3ECE411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CCF06CE-3045-6E4C-98F8-F7854A6008A8}" type="slidenum">
              <a:rPr lang="en-US" altLang="en-US"/>
              <a:pPr/>
              <a:t>26</a:t>
            </a:fld>
            <a:endParaRPr lang="en-US" altLang="en-US"/>
          </a:p>
        </p:txBody>
      </p:sp>
      <p:sp>
        <p:nvSpPr>
          <p:cNvPr id="72707" name="Rectangle 2">
            <a:extLst>
              <a:ext uri="{FF2B5EF4-FFF2-40B4-BE49-F238E27FC236}">
                <a16:creationId xmlns:a16="http://schemas.microsoft.com/office/drawing/2014/main" id="{2F1DBFBB-1A9B-A34D-97BB-F54B7C558234}"/>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5CBFA7B6-FF17-6941-8D16-1521200CB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807F731-A59D-CF41-99D1-45BE9EF38B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5E2067F-C26C-F24E-92D7-DAAF0B908E18}" type="slidenum">
              <a:rPr lang="en-US" altLang="en-US"/>
              <a:pPr/>
              <a:t>27</a:t>
            </a:fld>
            <a:endParaRPr lang="en-US" altLang="en-US"/>
          </a:p>
        </p:txBody>
      </p:sp>
      <p:sp>
        <p:nvSpPr>
          <p:cNvPr id="73731" name="Rectangle 2">
            <a:extLst>
              <a:ext uri="{FF2B5EF4-FFF2-40B4-BE49-F238E27FC236}">
                <a16:creationId xmlns:a16="http://schemas.microsoft.com/office/drawing/2014/main" id="{D8C39403-27FC-954D-9646-6E73D62C2902}"/>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1A1566F4-9848-2646-BB1F-87350CCFA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Allow me to summarize these Alaska data.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5570917-A294-A246-A122-6E694D04F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88C41BA-AAD1-BE47-9AF9-7F67A00FC06E}" type="slidenum">
              <a:rPr lang="en-US" altLang="en-US"/>
              <a:pPr/>
              <a:t>28</a:t>
            </a:fld>
            <a:endParaRPr lang="en-US" altLang="en-US"/>
          </a:p>
        </p:txBody>
      </p:sp>
      <p:sp>
        <p:nvSpPr>
          <p:cNvPr id="74755" name="Rectangle 2">
            <a:extLst>
              <a:ext uri="{FF2B5EF4-FFF2-40B4-BE49-F238E27FC236}">
                <a16:creationId xmlns:a16="http://schemas.microsoft.com/office/drawing/2014/main" id="{F2E6586E-3BF1-D94B-9ACD-E536B9539BDE}"/>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0B87B2E8-8ABA-4348-B8DE-1AA1C8C5AE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From these data we recommend: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9065187-53D8-ED46-A19C-502270BC3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7280188-158F-5A41-AD3B-D7947598CFAA}" type="slidenum">
              <a:rPr lang="en-US" altLang="en-US"/>
              <a:pPr/>
              <a:t>30</a:t>
            </a:fld>
            <a:endParaRPr lang="en-US" altLang="en-US"/>
          </a:p>
        </p:txBody>
      </p:sp>
      <p:sp>
        <p:nvSpPr>
          <p:cNvPr id="75779" name="Rectangle 2">
            <a:extLst>
              <a:ext uri="{FF2B5EF4-FFF2-40B4-BE49-F238E27FC236}">
                <a16:creationId xmlns:a16="http://schemas.microsoft.com/office/drawing/2014/main" id="{46B31803-4F1D-094A-AADB-13E017A5F920}"/>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EBC7FDD7-BDD3-B44E-A31B-5AEA658903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8E2D882-C72A-4D42-97E4-0C8E674AF0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62C4690-9C87-8644-967D-A05490E0E0F4}" type="slidenum">
              <a:rPr lang="en-US" altLang="en-US"/>
              <a:pPr/>
              <a:t>35</a:t>
            </a:fld>
            <a:endParaRPr lang="en-US" altLang="en-US"/>
          </a:p>
        </p:txBody>
      </p:sp>
      <p:sp>
        <p:nvSpPr>
          <p:cNvPr id="76803" name="Rectangle 2">
            <a:extLst>
              <a:ext uri="{FF2B5EF4-FFF2-40B4-BE49-F238E27FC236}">
                <a16:creationId xmlns:a16="http://schemas.microsoft.com/office/drawing/2014/main" id="{B8A40D30-CE4C-3947-9B43-4C70CAA3176C}"/>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8992CB8E-3DE9-BB4E-9A92-60F9DC7212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I’d like to thank you for your attention and acknowledge my many  collaborators in Alaska and at CDC in Atlanta.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03BC225-1564-4842-A116-11AE33BB6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EA81FE9-32CA-D54D-A571-2E537C0E7E84}" type="slidenum">
              <a:rPr lang="en-US" altLang="en-US"/>
              <a:pPr/>
              <a:t>36</a:t>
            </a:fld>
            <a:endParaRPr lang="en-US" altLang="en-US"/>
          </a:p>
        </p:txBody>
      </p:sp>
      <p:sp>
        <p:nvSpPr>
          <p:cNvPr id="77827" name="Rectangle 2">
            <a:extLst>
              <a:ext uri="{FF2B5EF4-FFF2-40B4-BE49-F238E27FC236}">
                <a16:creationId xmlns:a16="http://schemas.microsoft.com/office/drawing/2014/main" id="{7D031DB9-73DD-1C46-AB70-CEFDB959A94A}"/>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FFE0DE9D-5218-F842-A185-BBB10C7239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73F4986-D443-2F4D-8F83-C750DA20C1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532B598-9D3E-544B-B647-AAB58CB59039}" type="slidenum">
              <a:rPr lang="en-US" altLang="en-US"/>
              <a:pPr/>
              <a:t>37</a:t>
            </a:fld>
            <a:endParaRPr lang="en-US" altLang="en-US"/>
          </a:p>
        </p:txBody>
      </p:sp>
      <p:sp>
        <p:nvSpPr>
          <p:cNvPr id="78851" name="Rectangle 2">
            <a:extLst>
              <a:ext uri="{FF2B5EF4-FFF2-40B4-BE49-F238E27FC236}">
                <a16:creationId xmlns:a16="http://schemas.microsoft.com/office/drawing/2014/main" id="{81A27F9F-6D52-3F4D-BD78-9DCA41E81B25}"/>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CE1551AA-12AB-AE4B-91E7-6D16BCE1E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0C8E2F5-CE66-1646-BF03-8834BB85C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0FADBCF-395E-CE4F-B862-1A7470B71906}" type="slidenum">
              <a:rPr lang="en-US" altLang="en-US"/>
              <a:pPr/>
              <a:t>3</a:t>
            </a:fld>
            <a:endParaRPr lang="en-US" altLang="en-US"/>
          </a:p>
        </p:txBody>
      </p:sp>
      <p:sp>
        <p:nvSpPr>
          <p:cNvPr id="52227" name="Rectangle 2">
            <a:extLst>
              <a:ext uri="{FF2B5EF4-FFF2-40B4-BE49-F238E27FC236}">
                <a16:creationId xmlns:a16="http://schemas.microsoft.com/office/drawing/2014/main" id="{9A4F18C8-131A-5942-B629-8C7F89A197F7}"/>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43E02E83-9578-5D47-A702-65D1C093E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shows US Census data on the proportion of homes with complete plumbing, meaning a working sink, a toilet and a shower or bathtub. The overal US is shown in yellow, Washington DC in green, Mississippi in blue and Alaska in red.  Alaska ranks last among US states in this regard and our ranking is driven by nearly 1/3 of rural Alaskans who lack running water.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7BBD432-7E24-974D-888E-F49D52B3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813DF2D-6C77-5846-A0A0-433D88BD1672}" type="slidenum">
              <a:rPr lang="en-US" altLang="en-US"/>
              <a:pPr/>
              <a:t>38</a:t>
            </a:fld>
            <a:endParaRPr lang="en-US" altLang="en-US"/>
          </a:p>
        </p:txBody>
      </p:sp>
      <p:sp>
        <p:nvSpPr>
          <p:cNvPr id="79875" name="Rectangle 2">
            <a:extLst>
              <a:ext uri="{FF2B5EF4-FFF2-40B4-BE49-F238E27FC236}">
                <a16:creationId xmlns:a16="http://schemas.microsoft.com/office/drawing/2014/main" id="{A227A797-EB43-5341-AC4A-3EA3B6503F23}"/>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2267BFA6-08C6-C047-9A41-00F219B93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66D815F-425A-F145-92B0-E7156AE1BF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EAAB396-64E9-744E-91B2-EE613A4D4D08}" type="slidenum">
              <a:rPr lang="en-US" altLang="en-US"/>
              <a:pPr/>
              <a:t>39</a:t>
            </a:fld>
            <a:endParaRPr lang="en-US" altLang="en-US"/>
          </a:p>
        </p:txBody>
      </p:sp>
      <p:sp>
        <p:nvSpPr>
          <p:cNvPr id="80899" name="Rectangle 2">
            <a:extLst>
              <a:ext uri="{FF2B5EF4-FFF2-40B4-BE49-F238E27FC236}">
                <a16:creationId xmlns:a16="http://schemas.microsoft.com/office/drawing/2014/main" id="{073FCD7F-62BB-A845-807B-3BAD490EAF44}"/>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CC9A1551-3FD9-9948-8D02-140A8DDF5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58A49A5-08AA-4646-9B49-2584B314F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A68E34E-3BA7-E445-B255-D13C22786433}" type="slidenum">
              <a:rPr lang="en-US" altLang="en-US"/>
              <a:pPr/>
              <a:t>42</a:t>
            </a:fld>
            <a:endParaRPr lang="en-US" altLang="en-US"/>
          </a:p>
        </p:txBody>
      </p:sp>
      <p:sp>
        <p:nvSpPr>
          <p:cNvPr id="81923" name="Rectangle 2">
            <a:extLst>
              <a:ext uri="{FF2B5EF4-FFF2-40B4-BE49-F238E27FC236}">
                <a16:creationId xmlns:a16="http://schemas.microsoft.com/office/drawing/2014/main" id="{14F1D840-5D0C-2E41-8244-79B0288A62BF}"/>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73294188-B2A7-574A-B6AF-E7CC30911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6AABD77-DF78-6644-8903-25665A97BE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0DF70DE-C239-E443-9241-78DE70D77347}" type="slidenum">
              <a:rPr lang="en-US" altLang="en-US"/>
              <a:pPr/>
              <a:t>43</a:t>
            </a:fld>
            <a:endParaRPr lang="en-US" altLang="en-US"/>
          </a:p>
        </p:txBody>
      </p:sp>
      <p:sp>
        <p:nvSpPr>
          <p:cNvPr id="82947" name="Rectangle 2">
            <a:extLst>
              <a:ext uri="{FF2B5EF4-FFF2-40B4-BE49-F238E27FC236}">
                <a16:creationId xmlns:a16="http://schemas.microsoft.com/office/drawing/2014/main" id="{0268BBC7-A5FA-3545-8384-4C0DDB2FB8E7}"/>
              </a:ext>
            </a:extLst>
          </p:cNvPr>
          <p:cNvSpPr>
            <a:spLocks noRot="1" noChangeArrowheads="1" noTextEdit="1"/>
          </p:cNvSpPr>
          <p:nvPr>
            <p:ph type="sldImg"/>
          </p:nvPr>
        </p:nvSpPr>
        <p:spPr>
          <a:xfrm>
            <a:off x="1163638" y="690563"/>
            <a:ext cx="4610100" cy="3457575"/>
          </a:xfrm>
          <a:ln/>
        </p:spPr>
      </p:sp>
      <p:sp>
        <p:nvSpPr>
          <p:cNvPr id="82948" name="Rectangle 3">
            <a:extLst>
              <a:ext uri="{FF2B5EF4-FFF2-40B4-BE49-F238E27FC236}">
                <a16:creationId xmlns:a16="http://schemas.microsoft.com/office/drawing/2014/main" id="{B8DC696C-DCEB-6D49-AE81-BAD8FE49488B}"/>
              </a:ext>
            </a:extLst>
          </p:cNvPr>
          <p:cNvSpPr>
            <a:spLocks noGrp="1" noChangeArrowheads="1"/>
          </p:cNvSpPr>
          <p:nvPr>
            <p:ph type="body" idx="1"/>
          </p:nvPr>
        </p:nvSpPr>
        <p:spPr>
          <a:xfrm>
            <a:off x="693738" y="4379913"/>
            <a:ext cx="5546725"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Increased soda-pop consumption was also found to be significantly associated with dental caries.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ORs ranged from 1.1 and 1.3 in children drinking 1 soda per day in primary and permanent teeth respectively and up to 1.5 and 2.0  in children drinking 3 or more sodas a day for primary and permanent teeth.</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No other</a:t>
            </a:r>
            <a:r>
              <a:rPr lang="en-US" altLang="en-US">
                <a:latin typeface="Arial" panose="020B0604020202020204" pitchFamily="34" charset="0"/>
              </a:rPr>
              <a:t> variables were found to be statistically significant</a:t>
            </a:r>
          </a:p>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9D08553-831E-3148-A820-58FC2BBB7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B638FC5-237A-7640-BF90-3862C8281807}" type="slidenum">
              <a:rPr lang="en-US" altLang="en-US"/>
              <a:pPr/>
              <a:t>44</a:t>
            </a:fld>
            <a:endParaRPr lang="en-US" altLang="en-US"/>
          </a:p>
        </p:txBody>
      </p:sp>
      <p:sp>
        <p:nvSpPr>
          <p:cNvPr id="83971" name="Rectangle 2">
            <a:extLst>
              <a:ext uri="{FF2B5EF4-FFF2-40B4-BE49-F238E27FC236}">
                <a16:creationId xmlns:a16="http://schemas.microsoft.com/office/drawing/2014/main" id="{D116CCBF-BC1D-5D48-B84E-4B9661C4668E}"/>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E37F63A8-834B-5845-8B7B-0AB3763818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 have no financial relationships to disclose, although the Centers for Disease Control and Prevention does want to assert plausible deniability by having me remind you that although I work for CDC, my comments may not reflect the position of the Agency.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 guess it’s not hard to understand why they want me to say this.  After all, the government needs to protect itself against the actions of the occassional rogue researcher who might wander off message.  And I am from Alaska, after all, where going “Rogue” is sometimes celebrated.   I’ll try not to get all mavericky on you.</a:t>
            </a:r>
          </a:p>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a:extLst>
              <a:ext uri="{FF2B5EF4-FFF2-40B4-BE49-F238E27FC236}">
                <a16:creationId xmlns:a16="http://schemas.microsoft.com/office/drawing/2014/main" id="{2CD9035D-5F6D-B74D-96B1-468C3EBA4FEB}"/>
              </a:ext>
            </a:extLst>
          </p:cNvPr>
          <p:cNvSpPr txBox="1">
            <a:spLocks noChangeArrowheads="1"/>
          </p:cNvSpPr>
          <p:nvPr/>
        </p:nvSpPr>
        <p:spPr bwMode="auto">
          <a:xfrm>
            <a:off x="1416050" y="922338"/>
            <a:ext cx="4100513" cy="3160712"/>
          </a:xfrm>
          <a:prstGeom prst="rect">
            <a:avLst/>
          </a:prstGeom>
          <a:solidFill>
            <a:srgbClr val="FFFFFF"/>
          </a:solidFill>
          <a:ln w="9525">
            <a:solidFill>
              <a:srgbClr val="000000"/>
            </a:solidFill>
            <a:miter lim="800000"/>
            <a:headEnd/>
            <a:tailEnd/>
          </a:ln>
        </p:spPr>
        <p:txBody>
          <a:bodyPr wrap="none" lIns="82835" tIns="41418" rIns="82835" bIns="4141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ea typeface="msgothic" charset="0"/>
              <a:cs typeface="msgothic" charset="0"/>
            </a:endParaRPr>
          </a:p>
        </p:txBody>
      </p:sp>
      <p:sp>
        <p:nvSpPr>
          <p:cNvPr id="84995" name="Text Box 2">
            <a:extLst>
              <a:ext uri="{FF2B5EF4-FFF2-40B4-BE49-F238E27FC236}">
                <a16:creationId xmlns:a16="http://schemas.microsoft.com/office/drawing/2014/main" id="{A624A345-A8F8-7040-8E0B-C8A64BA1EF2A}"/>
              </a:ext>
            </a:extLst>
          </p:cNvPr>
          <p:cNvSpPr>
            <a:spLocks noChangeArrowheads="1"/>
          </p:cNvSpPr>
          <p:nvPr>
            <p:ph type="body"/>
          </p:nvPr>
        </p:nvSpPr>
        <p:spPr>
          <a:xfrm>
            <a:off x="1057275" y="4389438"/>
            <a:ext cx="4824413" cy="3506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35" tIns="41418" rIns="82835" bIns="41418"/>
          <a:lstStyle/>
          <a:p>
            <a:pPr marL="76200" indent="-76200" eaLnBrk="1" hangingPunct="1">
              <a:lnSpc>
                <a:spcPct val="93000"/>
              </a:lnSpc>
              <a:spcBef>
                <a:spcPct val="0"/>
              </a:spcBef>
              <a:buSzPct val="45000"/>
              <a:tabLst>
                <a:tab pos="655638" algn="l"/>
                <a:tab pos="1311275" algn="l"/>
                <a:tab pos="1966913" algn="l"/>
                <a:tab pos="2622550" algn="l"/>
                <a:tab pos="3278188" algn="l"/>
                <a:tab pos="3933825" algn="l"/>
                <a:tab pos="4589463" algn="l"/>
              </a:tabLst>
            </a:pPr>
            <a:r>
              <a:rPr lang="en-GB" altLang="en-US">
                <a:latin typeface="Arial" panose="020B0604020202020204" pitchFamily="34" charset="0"/>
                <a:ea typeface="msgothic" charset="0"/>
                <a:cs typeface="msgothic" charset="0"/>
              </a:rPr>
              <a:t>Cumulative proportion of Medicaid-enrolled children age &lt;2 years with at least one inpatient lower respiratory infection (LRI) by maternal education and stratified by the proportion of the child's community with less than 7 years of education; Alaska, 1999-2003. Adjusted for the number of days of Medicaid enrolment, Alaska Native race, and the proportion of the child's community with modern water service. N=12 322.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41EC4DB-6983-8C49-8925-C092BC5C08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E459EEA-E03A-E840-885A-93E467353506}" type="slidenum">
              <a:rPr lang="en-US" altLang="en-US"/>
              <a:pPr/>
              <a:t>4</a:t>
            </a:fld>
            <a:endParaRPr lang="en-US" altLang="en-US"/>
          </a:p>
        </p:txBody>
      </p:sp>
      <p:sp>
        <p:nvSpPr>
          <p:cNvPr id="53251" name="Rectangle 2">
            <a:extLst>
              <a:ext uri="{FF2B5EF4-FFF2-40B4-BE49-F238E27FC236}">
                <a16:creationId xmlns:a16="http://schemas.microsoft.com/office/drawing/2014/main" id="{F72954D4-BD32-0B4E-A159-F35719BCC2C8}"/>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28A45C27-C9DA-C24A-AA58-EFA09F254F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shows US Census data on the proportion of homes with complete plumbing, meaning a working sink, a toilet and a shower or bathtub. The overal US is shown in yellow, Washington DC in green, Mississippi in blue and Alaska in red.  Alaska ranks last among US states in this regard and our ranking is driven by nearly 1/3 of rural Alaskans who lack running water.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6140C92-77B3-F143-9BF2-E555C568A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6101ED2-391B-364C-914E-E43FD05C1558}" type="slidenum">
              <a:rPr lang="en-US" altLang="en-US"/>
              <a:pPr/>
              <a:t>5</a:t>
            </a:fld>
            <a:endParaRPr lang="en-US" altLang="en-US"/>
          </a:p>
        </p:txBody>
      </p:sp>
      <p:sp>
        <p:nvSpPr>
          <p:cNvPr id="54275" name="Rectangle 2">
            <a:extLst>
              <a:ext uri="{FF2B5EF4-FFF2-40B4-BE49-F238E27FC236}">
                <a16:creationId xmlns:a16="http://schemas.microsoft.com/office/drawing/2014/main" id="{AEF05E79-3E39-2040-BD82-620B4298FB84}"/>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E0D7B3BF-5B17-B440-A788-41A49586F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shows US Census data on the proportion of homes with complete plumbing, meaning a working sink, a toilet and a shower or bathtub. The overal US is shown in yellow, Washington DC in green, Mississippi in blue and Alaska in red.  Alaska ranks last among US states in this regard and our ranking is driven by nearly 1/3 of rural Alaskans who lack running water.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AA2B447-6077-D547-9967-F301E13586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8D9DACA-EEC5-E84E-B6F8-85D70A045315}" type="slidenum">
              <a:rPr lang="en-US" altLang="en-US"/>
              <a:pPr/>
              <a:t>6</a:t>
            </a:fld>
            <a:endParaRPr lang="en-US" altLang="en-US"/>
          </a:p>
        </p:txBody>
      </p:sp>
      <p:sp>
        <p:nvSpPr>
          <p:cNvPr id="55299" name="Rectangle 2">
            <a:extLst>
              <a:ext uri="{FF2B5EF4-FFF2-40B4-BE49-F238E27FC236}">
                <a16:creationId xmlns:a16="http://schemas.microsoft.com/office/drawing/2014/main" id="{E90CF245-5EF9-7D49-BF21-4219FC938AA8}"/>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762E1D8D-A104-AC4E-BDE4-E5D503CA3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shows US Census data on the proportion of homes with complete plumbing, meaning a working sink, a toilet and a shower or bathtub. The overal US is shown in yellow, Washington DC in green, Mississippi in blue and Alaska in red.  Alaska ranks last among US states in this regard and our ranking is driven by nearly 1/3 of rural Alaskans who lack running water.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591A537-ABD1-D148-AF05-9F7080502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60888E1-6C28-AC41-B06B-C3C9921D6BA9}" type="slidenum">
              <a:rPr lang="en-US" altLang="en-US"/>
              <a:pPr/>
              <a:t>7</a:t>
            </a:fld>
            <a:endParaRPr lang="en-US" altLang="en-US"/>
          </a:p>
        </p:txBody>
      </p:sp>
      <p:sp>
        <p:nvSpPr>
          <p:cNvPr id="56323" name="Rectangle 2">
            <a:extLst>
              <a:ext uri="{FF2B5EF4-FFF2-40B4-BE49-F238E27FC236}">
                <a16:creationId xmlns:a16="http://schemas.microsoft.com/office/drawing/2014/main" id="{816C3D55-981A-C44C-BBE8-A4F59EEF7DF0}"/>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E8428A98-209C-B943-8D8A-E1E66A9FF3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shows US Census data on the proportion of homes with complete plumbing, meaning a working sink, a toilet and a shower or bathtub. The overal US is shown in yellow, Washington DC in green, Mississippi in blue and Alaska in red.  Alaska ranks last among US states in this regard and our ranking is driven by nearly 1/3 of rural Alaskans who lack running water.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E7C2AF5-5A88-084B-B94C-8672E1E1F4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823B255-94CB-6048-BACE-F004BC03D4BB}" type="slidenum">
              <a:rPr lang="en-US" altLang="en-US"/>
              <a:pPr/>
              <a:t>8</a:t>
            </a:fld>
            <a:endParaRPr lang="en-US" altLang="en-US"/>
          </a:p>
        </p:txBody>
      </p:sp>
      <p:sp>
        <p:nvSpPr>
          <p:cNvPr id="57347" name="Rectangle 2">
            <a:extLst>
              <a:ext uri="{FF2B5EF4-FFF2-40B4-BE49-F238E27FC236}">
                <a16:creationId xmlns:a16="http://schemas.microsoft.com/office/drawing/2014/main" id="{13012626-A89E-1546-9E88-906DA54E94F4}"/>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20E0756C-02D9-C54B-AE5D-5101BF54E6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what we know is that Alaska ranks last among US states for in-home water services and that there is increasing evidence that in-home water service is linked to better health.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However, it’s also true that a lack of data linking water service to health in Alaska has hurt funding efforts for water infrastructure programs.  This is because the scoring system applied to such programs has included an element where the programs are ranked lower if they don’t provide specific evidence that there is a health benefit for water and sanitation projects.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 know many of you are thinking thatt we have already established the value of in-home water as a fact.  Right?  You know, the Romans, the London Cholera Epidemic of 1854, municipal water systems, etc.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Asking rural Alaskans to prove that having running water is good for you is a bit like asking for more data on the value of parachutes in preventing death after falling out of an airplane.  We all believe it, but there’s never been a randomised controlled trial.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82533D5-69EA-6E43-B067-EC61636E5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2E37AA7-84D9-A44F-BF2B-EA12F2A7030E}" type="slidenum">
              <a:rPr lang="en-US" altLang="en-US"/>
              <a:pPr/>
              <a:t>9</a:t>
            </a:fld>
            <a:endParaRPr lang="en-US" altLang="en-US"/>
          </a:p>
        </p:txBody>
      </p:sp>
      <p:sp>
        <p:nvSpPr>
          <p:cNvPr id="58371" name="Rectangle 2">
            <a:extLst>
              <a:ext uri="{FF2B5EF4-FFF2-40B4-BE49-F238E27FC236}">
                <a16:creationId xmlns:a16="http://schemas.microsoft.com/office/drawing/2014/main" id="{19E4BC38-D70E-F44F-A55F-9904251B176A}"/>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561CB3D4-01D9-DC42-B466-F05FD1B7C2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When thinking about water and infectious diseases, we can divide the problem into several categories, as Bradley and White did in their 1972 publication.  Most of use think first of water-borne infectious, where the pathogen is ingested in contaminated water.  Cholera and many enteric bacterial infectious are acquired this way, although these diseases can be acquired also by ingesting the pathogen via hand contamination.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Water-washed diseases are those spread person to person, where lack of water leads to inadequate hand or body hygiene.  In the original classification, Bradley listed skin infections and trachoma as water washed.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Water-based infections arise where water is the home for an intermediate parasitic host such as for schistosomiasis and guinea worm.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Bradley called water-related infections those where the insect vector breed or bite near water as is the case for mosquitos transmitting malaria or dengue.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8C9C424-E869-BC40-A4CF-C039193F1E7D}"/>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569EA886-FCBF-CC41-9251-DA7120A09BCA}"/>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DB0F80F6-426F-D945-9A23-5EAE1D9A1DD4}"/>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7" name="Freeform 5">
            <a:extLst>
              <a:ext uri="{FF2B5EF4-FFF2-40B4-BE49-F238E27FC236}">
                <a16:creationId xmlns:a16="http://schemas.microsoft.com/office/drawing/2014/main" id="{FC1474F4-FEF6-D14C-A1C8-07AF96D89158}"/>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latin typeface="Arial" charset="0"/>
            </a:endParaRPr>
          </a:p>
        </p:txBody>
      </p:sp>
      <p:grpSp>
        <p:nvGrpSpPr>
          <p:cNvPr id="8" name="Group 6">
            <a:extLst>
              <a:ext uri="{FF2B5EF4-FFF2-40B4-BE49-F238E27FC236}">
                <a16:creationId xmlns:a16="http://schemas.microsoft.com/office/drawing/2014/main" id="{738D7153-57EC-4244-88BE-612F660C7439}"/>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9DC806A4-34A4-F64B-986F-40F5A7CEC584}"/>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 name="Group 8">
              <a:extLst>
                <a:ext uri="{FF2B5EF4-FFF2-40B4-BE49-F238E27FC236}">
                  <a16:creationId xmlns:a16="http://schemas.microsoft.com/office/drawing/2014/main" id="{B75A6F13-7C6C-D640-AB0D-C63586FF2F1F}"/>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4093D8E4-9272-6141-BC30-D514BFCFE81B}"/>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latin typeface="Arial" charset="0"/>
                </a:endParaRPr>
              </a:p>
            </p:txBody>
          </p:sp>
          <p:sp>
            <p:nvSpPr>
              <p:cNvPr id="13" name="Freeform 10">
                <a:extLst>
                  <a:ext uri="{FF2B5EF4-FFF2-40B4-BE49-F238E27FC236}">
                    <a16:creationId xmlns:a16="http://schemas.microsoft.com/office/drawing/2014/main" id="{D53C9B49-8A3E-4645-8661-D4DA1BAFE9E6}"/>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4" name="Freeform 11">
                <a:extLst>
                  <a:ext uri="{FF2B5EF4-FFF2-40B4-BE49-F238E27FC236}">
                    <a16:creationId xmlns:a16="http://schemas.microsoft.com/office/drawing/2014/main" id="{1DB7863C-4F26-054C-9D83-8E60D1245D45}"/>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5" name="Freeform 12">
                <a:extLst>
                  <a:ext uri="{FF2B5EF4-FFF2-40B4-BE49-F238E27FC236}">
                    <a16:creationId xmlns:a16="http://schemas.microsoft.com/office/drawing/2014/main" id="{97054248-ABDD-A04D-B19F-6BB7050FD0DA}"/>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6" name="Freeform 13">
                <a:extLst>
                  <a:ext uri="{FF2B5EF4-FFF2-40B4-BE49-F238E27FC236}">
                    <a16:creationId xmlns:a16="http://schemas.microsoft.com/office/drawing/2014/main" id="{60F961BA-C076-EB44-9A90-ADA0530113A3}"/>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latin typeface="Arial" charset="0"/>
                </a:endParaRPr>
              </a:p>
            </p:txBody>
          </p:sp>
        </p:grpSp>
        <p:sp>
          <p:nvSpPr>
            <p:cNvPr id="11" name="Freeform 14">
              <a:extLst>
                <a:ext uri="{FF2B5EF4-FFF2-40B4-BE49-F238E27FC236}">
                  <a16:creationId xmlns:a16="http://schemas.microsoft.com/office/drawing/2014/main" id="{DABDF249-046B-2B48-B5EB-DE0C8CB7E136}"/>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7" name="Group 15">
            <a:extLst>
              <a:ext uri="{FF2B5EF4-FFF2-40B4-BE49-F238E27FC236}">
                <a16:creationId xmlns:a16="http://schemas.microsoft.com/office/drawing/2014/main" id="{0C03F790-33B7-ED46-BFBA-74958236EAF1}"/>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7BD1760C-2B88-4A4D-98B0-41E68F7A9706}"/>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12178BAF-475C-9747-B4CA-014AAF83712B}"/>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latin typeface="Arial" charset="0"/>
              </a:endParaRPr>
            </a:p>
          </p:txBody>
        </p:sp>
        <p:sp>
          <p:nvSpPr>
            <p:cNvPr id="20" name="Freeform 18">
              <a:extLst>
                <a:ext uri="{FF2B5EF4-FFF2-40B4-BE49-F238E27FC236}">
                  <a16:creationId xmlns:a16="http://schemas.microsoft.com/office/drawing/2014/main" id="{984EEF91-ED81-A345-ABC3-330185FAD891}"/>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latin typeface="Arial" charset="0"/>
              </a:endParaRPr>
            </a:p>
          </p:txBody>
        </p:sp>
        <p:sp>
          <p:nvSpPr>
            <p:cNvPr id="21" name="Freeform 19">
              <a:extLst>
                <a:ext uri="{FF2B5EF4-FFF2-40B4-BE49-F238E27FC236}">
                  <a16:creationId xmlns:a16="http://schemas.microsoft.com/office/drawing/2014/main" id="{0FD7404E-5B88-0149-B538-A0112A3343E5}"/>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22" name="Freeform 20">
              <a:extLst>
                <a:ext uri="{FF2B5EF4-FFF2-40B4-BE49-F238E27FC236}">
                  <a16:creationId xmlns:a16="http://schemas.microsoft.com/office/drawing/2014/main" id="{4D1AD6B9-6B31-BB4C-94E8-0CB555510672}"/>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latin typeface="Arial" charset="0"/>
              </a:endParaRPr>
            </a:p>
          </p:txBody>
        </p:sp>
        <p:sp>
          <p:nvSpPr>
            <p:cNvPr id="23" name="Freeform 21">
              <a:extLst>
                <a:ext uri="{FF2B5EF4-FFF2-40B4-BE49-F238E27FC236}">
                  <a16:creationId xmlns:a16="http://schemas.microsoft.com/office/drawing/2014/main" id="{A23A986D-4C9F-554E-AB9D-2DB398633A12}"/>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latin typeface="Arial" charset="0"/>
              </a:endParaRPr>
            </a:p>
          </p:txBody>
        </p:sp>
      </p:grpSp>
      <p:pic>
        <p:nvPicPr>
          <p:cNvPr id="24" name="Picture 27" descr="cdclogo_2color">
            <a:extLst>
              <a:ext uri="{FF2B5EF4-FFF2-40B4-BE49-F238E27FC236}">
                <a16:creationId xmlns:a16="http://schemas.microsoft.com/office/drawing/2014/main" id="{0CC902DB-5D20-4441-91E0-864527E30A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0" y="6172200"/>
            <a:ext cx="1181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Rectangle 22"/>
          <p:cNvSpPr>
            <a:spLocks noGrp="1" noChangeArrowheads="1"/>
          </p:cNvSpPr>
          <p:nvPr>
            <p:ph type="ctrTitle" sz="quarter"/>
          </p:nvPr>
        </p:nvSpPr>
        <p:spPr>
          <a:xfrm>
            <a:off x="457200" y="1447800"/>
            <a:ext cx="8229600" cy="1736725"/>
          </a:xfrm>
        </p:spPr>
        <p:txBody>
          <a:bodyPr/>
          <a:lstStyle>
            <a:lvl1pPr>
              <a:defRPr sz="4400">
                <a:solidFill>
                  <a:schemeClr val="tx1"/>
                </a:solidFill>
              </a:defRPr>
            </a:lvl1pPr>
          </a:lstStyle>
          <a:p>
            <a:r>
              <a:rPr lang="en-US"/>
              <a:t>Click to edit Master title style</a:t>
            </a:r>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5" name="Date Placeholder 24">
            <a:extLst>
              <a:ext uri="{FF2B5EF4-FFF2-40B4-BE49-F238E27FC236}">
                <a16:creationId xmlns:a16="http://schemas.microsoft.com/office/drawing/2014/main" id="{2E88E464-19D5-6C4C-ADEE-FF23557C22B1}"/>
              </a:ext>
            </a:extLst>
          </p:cNvPr>
          <p:cNvSpPr>
            <a:spLocks noGrp="1" noChangeArrowheads="1"/>
          </p:cNvSpPr>
          <p:nvPr>
            <p:ph type="dt" sz="quarter" idx="10"/>
          </p:nvPr>
        </p:nvSpPr>
        <p:spPr/>
        <p:txBody>
          <a:bodyPr/>
          <a:lstStyle>
            <a:lvl1pPr>
              <a:defRPr/>
            </a:lvl1pPr>
          </a:lstStyle>
          <a:p>
            <a:pPr>
              <a:defRPr/>
            </a:pPr>
            <a:endParaRPr lang="en-US"/>
          </a:p>
        </p:txBody>
      </p:sp>
      <p:sp>
        <p:nvSpPr>
          <p:cNvPr id="26" name="Slide Number Placeholder 25">
            <a:extLst>
              <a:ext uri="{FF2B5EF4-FFF2-40B4-BE49-F238E27FC236}">
                <a16:creationId xmlns:a16="http://schemas.microsoft.com/office/drawing/2014/main" id="{214366D1-CA03-124C-A225-7FDF525AFA6F}"/>
              </a:ext>
            </a:extLst>
          </p:cNvPr>
          <p:cNvSpPr>
            <a:spLocks noGrp="1" noChangeArrowheads="1"/>
          </p:cNvSpPr>
          <p:nvPr>
            <p:ph type="sldNum" sz="quarter" idx="11"/>
          </p:nvPr>
        </p:nvSpPr>
        <p:spPr/>
        <p:txBody>
          <a:bodyPr/>
          <a:lstStyle>
            <a:lvl1pPr>
              <a:defRPr/>
            </a:lvl1pPr>
          </a:lstStyle>
          <a:p>
            <a:fld id="{B25DA150-3053-7942-9759-53918BE3D07A}" type="slidenum">
              <a:rPr lang="en-US" altLang="en-US"/>
              <a:pPr/>
              <a:t>‹#›</a:t>
            </a:fld>
            <a:endParaRPr lang="en-US" altLang="en-US"/>
          </a:p>
        </p:txBody>
      </p:sp>
      <p:sp>
        <p:nvSpPr>
          <p:cNvPr id="27" name="Footer Placeholder 26">
            <a:extLst>
              <a:ext uri="{FF2B5EF4-FFF2-40B4-BE49-F238E27FC236}">
                <a16:creationId xmlns:a16="http://schemas.microsoft.com/office/drawing/2014/main" id="{2048DCCC-8C07-E644-BEE2-A91BDF9B101E}"/>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848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1685A6DA-410A-B642-825D-BB8D1B3120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C6B0FA1-9D0E-C04D-A02F-FD1A3C0A5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BBA7967A-03AA-AC41-AE46-8E87F96CEA1F}"/>
              </a:ext>
            </a:extLst>
          </p:cNvPr>
          <p:cNvSpPr>
            <a:spLocks noGrp="1" noChangeArrowheads="1"/>
          </p:cNvSpPr>
          <p:nvPr>
            <p:ph type="sldNum" sz="quarter" idx="12"/>
          </p:nvPr>
        </p:nvSpPr>
        <p:spPr>
          <a:ln/>
        </p:spPr>
        <p:txBody>
          <a:bodyPr/>
          <a:lstStyle>
            <a:lvl1pPr>
              <a:defRPr/>
            </a:lvl1pPr>
          </a:lstStyle>
          <a:p>
            <a:fld id="{2D4DDC9E-A06D-884F-AB2C-9D8F7F43456C}" type="slidenum">
              <a:rPr lang="en-US" altLang="en-US"/>
              <a:pPr/>
              <a:t>‹#›</a:t>
            </a:fld>
            <a:endParaRPr lang="en-US" altLang="en-US"/>
          </a:p>
        </p:txBody>
      </p:sp>
    </p:spTree>
    <p:extLst>
      <p:ext uri="{BB962C8B-B14F-4D97-AF65-F5344CB8AC3E}">
        <p14:creationId xmlns:p14="http://schemas.microsoft.com/office/powerpoint/2010/main" val="52611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1EBF4EBB-7E88-BC4A-A89D-4B1ABD2ABC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5C26F0D5-66A3-6443-9140-831FF0260B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0B3E80DE-EBDC-A643-B953-30F746DD80F5}"/>
              </a:ext>
            </a:extLst>
          </p:cNvPr>
          <p:cNvSpPr>
            <a:spLocks noGrp="1" noChangeArrowheads="1"/>
          </p:cNvSpPr>
          <p:nvPr>
            <p:ph type="sldNum" sz="quarter" idx="12"/>
          </p:nvPr>
        </p:nvSpPr>
        <p:spPr>
          <a:ln/>
        </p:spPr>
        <p:txBody>
          <a:bodyPr/>
          <a:lstStyle>
            <a:lvl1pPr>
              <a:defRPr/>
            </a:lvl1pPr>
          </a:lstStyle>
          <a:p>
            <a:fld id="{E550A280-C021-F24D-8867-2B3C7B3E2D54}" type="slidenum">
              <a:rPr lang="en-US" altLang="en-US"/>
              <a:pPr/>
              <a:t>‹#›</a:t>
            </a:fld>
            <a:endParaRPr lang="en-US" altLang="en-US"/>
          </a:p>
        </p:txBody>
      </p:sp>
    </p:spTree>
    <p:extLst>
      <p:ext uri="{BB962C8B-B14F-4D97-AF65-F5344CB8AC3E}">
        <p14:creationId xmlns:p14="http://schemas.microsoft.com/office/powerpoint/2010/main" val="164761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08119657-AD05-AE45-B366-38FA5067B7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64F01872-B936-F049-B9F2-77220DB0AD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6CE15F0E-B533-514B-B457-A0C56DEDEE95}"/>
              </a:ext>
            </a:extLst>
          </p:cNvPr>
          <p:cNvSpPr>
            <a:spLocks noGrp="1" noChangeArrowheads="1"/>
          </p:cNvSpPr>
          <p:nvPr>
            <p:ph type="sldNum" sz="quarter" idx="12"/>
          </p:nvPr>
        </p:nvSpPr>
        <p:spPr>
          <a:ln/>
        </p:spPr>
        <p:txBody>
          <a:bodyPr/>
          <a:lstStyle>
            <a:lvl1pPr>
              <a:defRPr/>
            </a:lvl1pPr>
          </a:lstStyle>
          <a:p>
            <a:fld id="{A90E9E7F-C75B-C94E-BAB3-908D57A5CED2}" type="slidenum">
              <a:rPr lang="en-US" altLang="en-US"/>
              <a:pPr/>
              <a:t>‹#›</a:t>
            </a:fld>
            <a:endParaRPr lang="en-US" altLang="en-US"/>
          </a:p>
        </p:txBody>
      </p:sp>
    </p:spTree>
    <p:extLst>
      <p:ext uri="{BB962C8B-B14F-4D97-AF65-F5344CB8AC3E}">
        <p14:creationId xmlns:p14="http://schemas.microsoft.com/office/powerpoint/2010/main" val="60846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495800"/>
          </a:xfrm>
        </p:spPr>
        <p:txBody>
          <a:bodyPr/>
          <a:lstStyle/>
          <a:p>
            <a:pPr lvl="0"/>
            <a:endParaRPr lang="en-US" noProof="0"/>
          </a:p>
        </p:txBody>
      </p:sp>
      <p:sp>
        <p:nvSpPr>
          <p:cNvPr id="4" name="Rectangle 24">
            <a:extLst>
              <a:ext uri="{FF2B5EF4-FFF2-40B4-BE49-F238E27FC236}">
                <a16:creationId xmlns:a16="http://schemas.microsoft.com/office/drawing/2014/main" id="{DDF0BA4E-DD72-9C40-AB87-7071B67B5F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9F2DF5B-3825-B744-8ADF-D80D5592B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D7EEE2DE-A703-CA42-902F-F53C3AA1F6C4}"/>
              </a:ext>
            </a:extLst>
          </p:cNvPr>
          <p:cNvSpPr>
            <a:spLocks noGrp="1" noChangeArrowheads="1"/>
          </p:cNvSpPr>
          <p:nvPr>
            <p:ph type="sldNum" sz="quarter" idx="12"/>
          </p:nvPr>
        </p:nvSpPr>
        <p:spPr>
          <a:ln/>
        </p:spPr>
        <p:txBody>
          <a:bodyPr/>
          <a:lstStyle>
            <a:lvl1pPr>
              <a:defRPr/>
            </a:lvl1pPr>
          </a:lstStyle>
          <a:p>
            <a:fld id="{2F55DFF8-FF96-3649-A2F3-95D45C490788}" type="slidenum">
              <a:rPr lang="en-US" altLang="en-US"/>
              <a:pPr/>
              <a:t>‹#›</a:t>
            </a:fld>
            <a:endParaRPr lang="en-US" altLang="en-US"/>
          </a:p>
        </p:txBody>
      </p:sp>
    </p:spTree>
    <p:extLst>
      <p:ext uri="{BB962C8B-B14F-4D97-AF65-F5344CB8AC3E}">
        <p14:creationId xmlns:p14="http://schemas.microsoft.com/office/powerpoint/2010/main" val="3924997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24">
            <a:extLst>
              <a:ext uri="{FF2B5EF4-FFF2-40B4-BE49-F238E27FC236}">
                <a16:creationId xmlns:a16="http://schemas.microsoft.com/office/drawing/2014/main" id="{C02ABDEF-E7F5-1C4C-9A61-3930847729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42E952E5-0FEA-B147-ACAD-0A3E584E8A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EF50BFB-05DF-844E-A6C8-8225D4CAE7FC}"/>
              </a:ext>
            </a:extLst>
          </p:cNvPr>
          <p:cNvSpPr>
            <a:spLocks noGrp="1" noChangeArrowheads="1"/>
          </p:cNvSpPr>
          <p:nvPr>
            <p:ph type="sldNum" sz="quarter" idx="12"/>
          </p:nvPr>
        </p:nvSpPr>
        <p:spPr>
          <a:ln/>
        </p:spPr>
        <p:txBody>
          <a:bodyPr/>
          <a:lstStyle>
            <a:lvl1pPr>
              <a:defRPr/>
            </a:lvl1pPr>
          </a:lstStyle>
          <a:p>
            <a:fld id="{D88B15A0-5E98-0142-B8D4-B524F9261DEE}" type="slidenum">
              <a:rPr lang="en-US" altLang="en-US"/>
              <a:pPr/>
              <a:t>‹#›</a:t>
            </a:fld>
            <a:endParaRPr lang="en-US" altLang="en-US"/>
          </a:p>
        </p:txBody>
      </p:sp>
    </p:spTree>
    <p:extLst>
      <p:ext uri="{BB962C8B-B14F-4D97-AF65-F5344CB8AC3E}">
        <p14:creationId xmlns:p14="http://schemas.microsoft.com/office/powerpoint/2010/main" val="209447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FA8D6B1-8234-8645-B66C-E6F85A679C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AF362689-3AE7-7247-9304-C89C302D61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C329A743-3DE0-8546-96EB-085EE8CF7B77}"/>
              </a:ext>
            </a:extLst>
          </p:cNvPr>
          <p:cNvSpPr>
            <a:spLocks noGrp="1" noChangeArrowheads="1"/>
          </p:cNvSpPr>
          <p:nvPr>
            <p:ph type="sldNum" sz="quarter" idx="12"/>
          </p:nvPr>
        </p:nvSpPr>
        <p:spPr>
          <a:ln/>
        </p:spPr>
        <p:txBody>
          <a:bodyPr/>
          <a:lstStyle>
            <a:lvl1pPr>
              <a:defRPr/>
            </a:lvl1pPr>
          </a:lstStyle>
          <a:p>
            <a:fld id="{8F144755-E2C0-B94A-AE6A-D6BA04D601F9}" type="slidenum">
              <a:rPr lang="en-US" altLang="en-US"/>
              <a:pPr/>
              <a:t>‹#›</a:t>
            </a:fld>
            <a:endParaRPr lang="en-US" altLang="en-US"/>
          </a:p>
        </p:txBody>
      </p:sp>
    </p:spTree>
    <p:extLst>
      <p:ext uri="{BB962C8B-B14F-4D97-AF65-F5344CB8AC3E}">
        <p14:creationId xmlns:p14="http://schemas.microsoft.com/office/powerpoint/2010/main" val="273472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51234DC9-E5E2-A94B-95C6-EB7F314454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3C7CA90-080F-0145-B9CC-AD3543E9AE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7BAB90E0-6306-8742-B90D-E77088881B89}"/>
              </a:ext>
            </a:extLst>
          </p:cNvPr>
          <p:cNvSpPr>
            <a:spLocks noGrp="1" noChangeArrowheads="1"/>
          </p:cNvSpPr>
          <p:nvPr>
            <p:ph type="sldNum" sz="quarter" idx="12"/>
          </p:nvPr>
        </p:nvSpPr>
        <p:spPr>
          <a:ln/>
        </p:spPr>
        <p:txBody>
          <a:bodyPr/>
          <a:lstStyle>
            <a:lvl1pPr>
              <a:defRPr/>
            </a:lvl1pPr>
          </a:lstStyle>
          <a:p>
            <a:fld id="{E7E6EF3C-6706-FD46-A0DE-ED84D8C89A91}" type="slidenum">
              <a:rPr lang="en-US" altLang="en-US"/>
              <a:pPr/>
              <a:t>‹#›</a:t>
            </a:fld>
            <a:endParaRPr lang="en-US" altLang="en-US"/>
          </a:p>
        </p:txBody>
      </p:sp>
    </p:spTree>
    <p:extLst>
      <p:ext uri="{BB962C8B-B14F-4D97-AF65-F5344CB8AC3E}">
        <p14:creationId xmlns:p14="http://schemas.microsoft.com/office/powerpoint/2010/main" val="367921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9BE5B881-0663-6540-BC46-80263770BB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8BCEE457-21B0-F04E-8A37-F44754825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A208CDA9-0981-B245-A73C-EA3AE947ED9A}"/>
              </a:ext>
            </a:extLst>
          </p:cNvPr>
          <p:cNvSpPr>
            <a:spLocks noGrp="1" noChangeArrowheads="1"/>
          </p:cNvSpPr>
          <p:nvPr>
            <p:ph type="sldNum" sz="quarter" idx="12"/>
          </p:nvPr>
        </p:nvSpPr>
        <p:spPr>
          <a:ln/>
        </p:spPr>
        <p:txBody>
          <a:bodyPr/>
          <a:lstStyle>
            <a:lvl1pPr>
              <a:defRPr/>
            </a:lvl1pPr>
          </a:lstStyle>
          <a:p>
            <a:fld id="{6685127B-5572-1F4E-89A5-420D6180975E}" type="slidenum">
              <a:rPr lang="en-US" altLang="en-US"/>
              <a:pPr/>
              <a:t>‹#›</a:t>
            </a:fld>
            <a:endParaRPr lang="en-US" altLang="en-US"/>
          </a:p>
        </p:txBody>
      </p:sp>
    </p:spTree>
    <p:extLst>
      <p:ext uri="{BB962C8B-B14F-4D97-AF65-F5344CB8AC3E}">
        <p14:creationId xmlns:p14="http://schemas.microsoft.com/office/powerpoint/2010/main" val="413500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412DC10B-D0C8-DD46-A485-81623E56BE1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08B7D6A9-DEAB-1C4E-9FFC-97B6A6258E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D91A8872-10C4-264F-AD40-E872C580C60A}"/>
              </a:ext>
            </a:extLst>
          </p:cNvPr>
          <p:cNvSpPr>
            <a:spLocks noGrp="1" noChangeArrowheads="1"/>
          </p:cNvSpPr>
          <p:nvPr>
            <p:ph type="sldNum" sz="quarter" idx="12"/>
          </p:nvPr>
        </p:nvSpPr>
        <p:spPr>
          <a:ln/>
        </p:spPr>
        <p:txBody>
          <a:bodyPr/>
          <a:lstStyle>
            <a:lvl1pPr>
              <a:defRPr/>
            </a:lvl1pPr>
          </a:lstStyle>
          <a:p>
            <a:fld id="{CA5C9B67-A33B-7D46-8E7F-B39485A7A072}" type="slidenum">
              <a:rPr lang="en-US" altLang="en-US"/>
              <a:pPr/>
              <a:t>‹#›</a:t>
            </a:fld>
            <a:endParaRPr lang="en-US" altLang="en-US"/>
          </a:p>
        </p:txBody>
      </p:sp>
    </p:spTree>
    <p:extLst>
      <p:ext uri="{BB962C8B-B14F-4D97-AF65-F5344CB8AC3E}">
        <p14:creationId xmlns:p14="http://schemas.microsoft.com/office/powerpoint/2010/main" val="233697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D31D47DB-A426-5445-9171-C47E5EEB5C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95D4C377-78DC-ED4A-960E-690DEA8E2F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41B702BC-5515-1A4B-A3E1-CDC7EC51899F}"/>
              </a:ext>
            </a:extLst>
          </p:cNvPr>
          <p:cNvSpPr>
            <a:spLocks noGrp="1" noChangeArrowheads="1"/>
          </p:cNvSpPr>
          <p:nvPr>
            <p:ph type="sldNum" sz="quarter" idx="12"/>
          </p:nvPr>
        </p:nvSpPr>
        <p:spPr>
          <a:ln/>
        </p:spPr>
        <p:txBody>
          <a:bodyPr/>
          <a:lstStyle>
            <a:lvl1pPr>
              <a:defRPr/>
            </a:lvl1pPr>
          </a:lstStyle>
          <a:p>
            <a:fld id="{A5DFF89C-4A60-F248-A7D0-7A40A7DEF3BB}" type="slidenum">
              <a:rPr lang="en-US" altLang="en-US"/>
              <a:pPr/>
              <a:t>‹#›</a:t>
            </a:fld>
            <a:endParaRPr lang="en-US" altLang="en-US"/>
          </a:p>
        </p:txBody>
      </p:sp>
    </p:spTree>
    <p:extLst>
      <p:ext uri="{BB962C8B-B14F-4D97-AF65-F5344CB8AC3E}">
        <p14:creationId xmlns:p14="http://schemas.microsoft.com/office/powerpoint/2010/main" val="352433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7DED63F2-475B-FE4B-80A7-EE79B9EB10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18123962-8130-3547-BFDA-02FF8E2DD0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9B5CEDEC-BED1-E74F-87F7-8E49E8E5BFEE}"/>
              </a:ext>
            </a:extLst>
          </p:cNvPr>
          <p:cNvSpPr>
            <a:spLocks noGrp="1" noChangeArrowheads="1"/>
          </p:cNvSpPr>
          <p:nvPr>
            <p:ph type="sldNum" sz="quarter" idx="12"/>
          </p:nvPr>
        </p:nvSpPr>
        <p:spPr>
          <a:ln/>
        </p:spPr>
        <p:txBody>
          <a:bodyPr/>
          <a:lstStyle>
            <a:lvl1pPr>
              <a:defRPr/>
            </a:lvl1pPr>
          </a:lstStyle>
          <a:p>
            <a:fld id="{515C599B-EB62-BE4E-A6E1-A39B3567612E}" type="slidenum">
              <a:rPr lang="en-US" altLang="en-US"/>
              <a:pPr/>
              <a:t>‹#›</a:t>
            </a:fld>
            <a:endParaRPr lang="en-US" altLang="en-US"/>
          </a:p>
        </p:txBody>
      </p:sp>
    </p:spTree>
    <p:extLst>
      <p:ext uri="{BB962C8B-B14F-4D97-AF65-F5344CB8AC3E}">
        <p14:creationId xmlns:p14="http://schemas.microsoft.com/office/powerpoint/2010/main" val="85334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9205B099-3273-6948-A595-471E99A3C6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9F27238-53F0-1748-ABED-A36F63C98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9694B337-BF44-C64A-99AF-1311BEEE879D}"/>
              </a:ext>
            </a:extLst>
          </p:cNvPr>
          <p:cNvSpPr>
            <a:spLocks noGrp="1" noChangeArrowheads="1"/>
          </p:cNvSpPr>
          <p:nvPr>
            <p:ph type="sldNum" sz="quarter" idx="12"/>
          </p:nvPr>
        </p:nvSpPr>
        <p:spPr>
          <a:ln/>
        </p:spPr>
        <p:txBody>
          <a:bodyPr/>
          <a:lstStyle>
            <a:lvl1pPr>
              <a:defRPr/>
            </a:lvl1pPr>
          </a:lstStyle>
          <a:p>
            <a:fld id="{CE87A366-0AA5-E645-BCA0-8DF614DC057C}" type="slidenum">
              <a:rPr lang="en-US" altLang="en-US"/>
              <a:pPr/>
              <a:t>‹#›</a:t>
            </a:fld>
            <a:endParaRPr lang="en-US" altLang="en-US"/>
          </a:p>
        </p:txBody>
      </p:sp>
    </p:spTree>
    <p:extLst>
      <p:ext uri="{BB962C8B-B14F-4D97-AF65-F5344CB8AC3E}">
        <p14:creationId xmlns:p14="http://schemas.microsoft.com/office/powerpoint/2010/main" val="318946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FA7A353-6A05-9C42-93B9-7B8BB71ADC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8BB876A7-3D8A-CE4C-9FEB-9D477A02A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7D1B9333-ED6B-A845-8805-0D701C2A35E4}"/>
              </a:ext>
            </a:extLst>
          </p:cNvPr>
          <p:cNvSpPr>
            <a:spLocks noGrp="1" noChangeArrowheads="1"/>
          </p:cNvSpPr>
          <p:nvPr>
            <p:ph type="sldNum" sz="quarter" idx="12"/>
          </p:nvPr>
        </p:nvSpPr>
        <p:spPr>
          <a:ln/>
        </p:spPr>
        <p:txBody>
          <a:bodyPr/>
          <a:lstStyle>
            <a:lvl1pPr>
              <a:defRPr/>
            </a:lvl1pPr>
          </a:lstStyle>
          <a:p>
            <a:fld id="{67B4BBAA-8A9C-EB4A-84B8-A42866096F46}" type="slidenum">
              <a:rPr lang="en-US" altLang="en-US"/>
              <a:pPr/>
              <a:t>‹#›</a:t>
            </a:fld>
            <a:endParaRPr lang="en-US" altLang="en-US"/>
          </a:p>
        </p:txBody>
      </p:sp>
    </p:spTree>
    <p:extLst>
      <p:ext uri="{BB962C8B-B14F-4D97-AF65-F5344CB8AC3E}">
        <p14:creationId xmlns:p14="http://schemas.microsoft.com/office/powerpoint/2010/main" val="231015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675A238E-DFCF-3044-8A1A-B677B3FD36ED}"/>
              </a:ext>
            </a:extLst>
          </p:cNvPr>
          <p:cNvGrpSpPr>
            <a:grpSpLocks/>
          </p:cNvGrpSpPr>
          <p:nvPr/>
        </p:nvGrpSpPr>
        <p:grpSpPr bwMode="auto">
          <a:xfrm>
            <a:off x="0" y="0"/>
            <a:ext cx="9144000" cy="6858000"/>
            <a:chOff x="0" y="0"/>
            <a:chExt cx="5760" cy="4320"/>
          </a:xfrm>
        </p:grpSpPr>
        <p:sp>
          <p:nvSpPr>
            <p:cNvPr id="1027" name="Freeform 3">
              <a:extLst>
                <a:ext uri="{FF2B5EF4-FFF2-40B4-BE49-F238E27FC236}">
                  <a16:creationId xmlns:a16="http://schemas.microsoft.com/office/drawing/2014/main" id="{106665FD-7E0E-1441-9C88-BDB8810F89D8}"/>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1028" name="Freeform 4">
              <a:extLst>
                <a:ext uri="{FF2B5EF4-FFF2-40B4-BE49-F238E27FC236}">
                  <a16:creationId xmlns:a16="http://schemas.microsoft.com/office/drawing/2014/main" id="{57EEBE26-DAFE-D74F-8044-584739A9D95A}"/>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1029" name="Freeform 5">
            <a:extLst>
              <a:ext uri="{FF2B5EF4-FFF2-40B4-BE49-F238E27FC236}">
                <a16:creationId xmlns:a16="http://schemas.microsoft.com/office/drawing/2014/main" id="{88CCA2B0-BAA8-F241-A878-8DD991983D9A}"/>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latin typeface="Arial" charset="0"/>
            </a:endParaRPr>
          </a:p>
        </p:txBody>
      </p:sp>
      <p:grpSp>
        <p:nvGrpSpPr>
          <p:cNvPr id="13316" name="Group 6">
            <a:extLst>
              <a:ext uri="{FF2B5EF4-FFF2-40B4-BE49-F238E27FC236}">
                <a16:creationId xmlns:a16="http://schemas.microsoft.com/office/drawing/2014/main" id="{624DA20A-815B-6542-B57D-656868110829}"/>
              </a:ext>
            </a:extLst>
          </p:cNvPr>
          <p:cNvGrpSpPr>
            <a:grpSpLocks/>
          </p:cNvGrpSpPr>
          <p:nvPr/>
        </p:nvGrpSpPr>
        <p:grpSpPr bwMode="auto">
          <a:xfrm>
            <a:off x="0" y="6019800"/>
            <a:ext cx="7848600" cy="857250"/>
            <a:chOff x="0" y="3792"/>
            <a:chExt cx="4944" cy="540"/>
          </a:xfrm>
        </p:grpSpPr>
        <p:sp>
          <p:nvSpPr>
            <p:cNvPr id="1031" name="Freeform 7">
              <a:extLst>
                <a:ext uri="{FF2B5EF4-FFF2-40B4-BE49-F238E27FC236}">
                  <a16:creationId xmlns:a16="http://schemas.microsoft.com/office/drawing/2014/main" id="{EA2C8B8D-9953-3D4F-92AB-A67E8781FB22}"/>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3331" name="Group 8">
              <a:extLst>
                <a:ext uri="{FF2B5EF4-FFF2-40B4-BE49-F238E27FC236}">
                  <a16:creationId xmlns:a16="http://schemas.microsoft.com/office/drawing/2014/main" id="{7C3C61FE-07DF-DF40-B8E5-0311CA136DFB}"/>
                </a:ext>
              </a:extLst>
            </p:cNvPr>
            <p:cNvGrpSpPr>
              <a:grpSpLocks/>
            </p:cNvGrpSpPr>
            <p:nvPr userDrawn="1"/>
          </p:nvGrpSpPr>
          <p:grpSpPr bwMode="auto">
            <a:xfrm>
              <a:off x="2486" y="3792"/>
              <a:ext cx="2458" cy="540"/>
              <a:chOff x="2486" y="3792"/>
              <a:chExt cx="2458" cy="540"/>
            </a:xfrm>
          </p:grpSpPr>
          <p:sp>
            <p:nvSpPr>
              <p:cNvPr id="1033" name="Freeform 9">
                <a:extLst>
                  <a:ext uri="{FF2B5EF4-FFF2-40B4-BE49-F238E27FC236}">
                    <a16:creationId xmlns:a16="http://schemas.microsoft.com/office/drawing/2014/main" id="{8EF16D60-E577-B449-BCAC-1073F5A97BDA}"/>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34" name="Freeform 10">
                <a:extLst>
                  <a:ext uri="{FF2B5EF4-FFF2-40B4-BE49-F238E27FC236}">
                    <a16:creationId xmlns:a16="http://schemas.microsoft.com/office/drawing/2014/main" id="{A8F3FF7E-54C4-D144-BA21-6EA1F1A401F6}"/>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35" name="Freeform 11">
                <a:extLst>
                  <a:ext uri="{FF2B5EF4-FFF2-40B4-BE49-F238E27FC236}">
                    <a16:creationId xmlns:a16="http://schemas.microsoft.com/office/drawing/2014/main" id="{1BDF75B1-46E5-9F44-94F8-82D6E26EE827}"/>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36" name="Freeform 12">
                <a:extLst>
                  <a:ext uri="{FF2B5EF4-FFF2-40B4-BE49-F238E27FC236}">
                    <a16:creationId xmlns:a16="http://schemas.microsoft.com/office/drawing/2014/main" id="{E2C7E818-7F02-B049-98B4-0108FD474F22}"/>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37" name="Freeform 13">
                <a:extLst>
                  <a:ext uri="{FF2B5EF4-FFF2-40B4-BE49-F238E27FC236}">
                    <a16:creationId xmlns:a16="http://schemas.microsoft.com/office/drawing/2014/main" id="{8C499F04-50D1-C144-ADBE-92ACD1AC0831}"/>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latin typeface="Arial" charset="0"/>
                </a:endParaRPr>
              </a:p>
            </p:txBody>
          </p:sp>
        </p:grpSp>
        <p:sp>
          <p:nvSpPr>
            <p:cNvPr id="1038" name="Freeform 14">
              <a:extLst>
                <a:ext uri="{FF2B5EF4-FFF2-40B4-BE49-F238E27FC236}">
                  <a16:creationId xmlns:a16="http://schemas.microsoft.com/office/drawing/2014/main" id="{F47FDF6B-F00E-8340-BF94-7F63E36DAAC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3317" name="Group 15">
            <a:extLst>
              <a:ext uri="{FF2B5EF4-FFF2-40B4-BE49-F238E27FC236}">
                <a16:creationId xmlns:a16="http://schemas.microsoft.com/office/drawing/2014/main" id="{21AC42FC-72DE-D74F-A7E7-A98BDCF6DFAF}"/>
              </a:ext>
            </a:extLst>
          </p:cNvPr>
          <p:cNvGrpSpPr>
            <a:grpSpLocks/>
          </p:cNvGrpSpPr>
          <p:nvPr/>
        </p:nvGrpSpPr>
        <p:grpSpPr bwMode="auto">
          <a:xfrm>
            <a:off x="627063" y="6021388"/>
            <a:ext cx="5684837" cy="849312"/>
            <a:chOff x="395" y="3793"/>
            <a:chExt cx="3581" cy="535"/>
          </a:xfrm>
        </p:grpSpPr>
        <p:sp>
          <p:nvSpPr>
            <p:cNvPr id="1040" name="Freeform 16">
              <a:extLst>
                <a:ext uri="{FF2B5EF4-FFF2-40B4-BE49-F238E27FC236}">
                  <a16:creationId xmlns:a16="http://schemas.microsoft.com/office/drawing/2014/main" id="{E439AB9B-3ACA-0543-869A-70635CF29668}"/>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41" name="Freeform 17">
              <a:extLst>
                <a:ext uri="{FF2B5EF4-FFF2-40B4-BE49-F238E27FC236}">
                  <a16:creationId xmlns:a16="http://schemas.microsoft.com/office/drawing/2014/main" id="{4BA51BC3-7A6B-7A4B-8527-F56565A42B80}"/>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42" name="Freeform 18">
              <a:extLst>
                <a:ext uri="{FF2B5EF4-FFF2-40B4-BE49-F238E27FC236}">
                  <a16:creationId xmlns:a16="http://schemas.microsoft.com/office/drawing/2014/main" id="{9F392D8B-6337-CC44-9EA8-7FEF8F6886CA}"/>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43" name="Freeform 19">
              <a:extLst>
                <a:ext uri="{FF2B5EF4-FFF2-40B4-BE49-F238E27FC236}">
                  <a16:creationId xmlns:a16="http://schemas.microsoft.com/office/drawing/2014/main" id="{179BFBDB-CA10-0248-A243-D83FB109D3DE}"/>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44" name="Freeform 20">
              <a:extLst>
                <a:ext uri="{FF2B5EF4-FFF2-40B4-BE49-F238E27FC236}">
                  <a16:creationId xmlns:a16="http://schemas.microsoft.com/office/drawing/2014/main" id="{5803820D-B3B3-B94C-929F-DD946C5C825C}"/>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45" name="Freeform 21">
              <a:extLst>
                <a:ext uri="{FF2B5EF4-FFF2-40B4-BE49-F238E27FC236}">
                  <a16:creationId xmlns:a16="http://schemas.microsoft.com/office/drawing/2014/main" id="{4F996C94-E0FC-B241-A356-AE101DD01448}"/>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latin typeface="Arial" charset="0"/>
              </a:endParaRPr>
            </a:p>
          </p:txBody>
        </p:sp>
      </p:grpSp>
      <p:sp>
        <p:nvSpPr>
          <p:cNvPr id="1046" name="Rectangle 22">
            <a:extLst>
              <a:ext uri="{FF2B5EF4-FFF2-40B4-BE49-F238E27FC236}">
                <a16:creationId xmlns:a16="http://schemas.microsoft.com/office/drawing/2014/main" id="{88ADAF1A-C9DE-7441-97A4-052621A8DE2D}"/>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9" name="Rectangle 23">
            <a:extLst>
              <a:ext uri="{FF2B5EF4-FFF2-40B4-BE49-F238E27FC236}">
                <a16:creationId xmlns:a16="http://schemas.microsoft.com/office/drawing/2014/main" id="{FA57C482-DDC6-9744-975B-A09F12CDD45C}"/>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 name="Rectangle 24">
            <a:extLst>
              <a:ext uri="{FF2B5EF4-FFF2-40B4-BE49-F238E27FC236}">
                <a16:creationId xmlns:a16="http://schemas.microsoft.com/office/drawing/2014/main" id="{2BEEA9E8-0770-C942-8C65-5E87AF58ECF5}"/>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49" name="Rectangle 25">
            <a:extLst>
              <a:ext uri="{FF2B5EF4-FFF2-40B4-BE49-F238E27FC236}">
                <a16:creationId xmlns:a16="http://schemas.microsoft.com/office/drawing/2014/main" id="{34F2551C-87B2-9749-A0A4-C4E642F24B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50" name="Rectangle 26">
            <a:extLst>
              <a:ext uri="{FF2B5EF4-FFF2-40B4-BE49-F238E27FC236}">
                <a16:creationId xmlns:a16="http://schemas.microsoft.com/office/drawing/2014/main" id="{05E6D0DD-CF31-6044-8772-4D181FD8ED0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579E7E4-16E7-784E-B02A-5745595CB7F7}" type="slidenum">
              <a:rPr lang="en-US" altLang="en-US"/>
              <a:pPr/>
              <a:t>‹#›</a:t>
            </a:fld>
            <a:endParaRPr lang="en-US" altLang="en-US"/>
          </a:p>
        </p:txBody>
      </p:sp>
      <p:pic>
        <p:nvPicPr>
          <p:cNvPr id="13323" name="Picture 27" descr="cdclogo_2color">
            <a:extLst>
              <a:ext uri="{FF2B5EF4-FFF2-40B4-BE49-F238E27FC236}">
                <a16:creationId xmlns:a16="http://schemas.microsoft.com/office/drawing/2014/main" id="{C5E833C4-CA0F-3240-819F-E8EFDF8C703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62900" y="6172200"/>
            <a:ext cx="1181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b="1">
          <a:solidFill>
            <a:schemeClr val="tx1"/>
          </a:solidFill>
          <a:latin typeface="+mn-lt"/>
        </a:defRPr>
      </a:lvl5pPr>
      <a:lvl6pPr marL="2514600" indent="-228600" algn="l" rtl="0" fontAlgn="base">
        <a:spcBef>
          <a:spcPct val="20000"/>
        </a:spcBef>
        <a:spcAft>
          <a:spcPct val="0"/>
        </a:spcAft>
        <a:buClr>
          <a:schemeClr val="tx2"/>
        </a:buClr>
        <a:buChar char="•"/>
        <a:defRPr sz="2000" b="1">
          <a:solidFill>
            <a:schemeClr val="tx1"/>
          </a:solidFill>
          <a:latin typeface="+mn-lt"/>
        </a:defRPr>
      </a:lvl6pPr>
      <a:lvl7pPr marL="2971800" indent="-228600" algn="l" rtl="0" fontAlgn="base">
        <a:spcBef>
          <a:spcPct val="20000"/>
        </a:spcBef>
        <a:spcAft>
          <a:spcPct val="0"/>
        </a:spcAft>
        <a:buClr>
          <a:schemeClr val="tx2"/>
        </a:buClr>
        <a:buChar char="•"/>
        <a:defRPr sz="2000" b="1">
          <a:solidFill>
            <a:schemeClr val="tx1"/>
          </a:solidFill>
          <a:latin typeface="+mn-lt"/>
        </a:defRPr>
      </a:lvl7pPr>
      <a:lvl8pPr marL="3429000" indent="-228600" algn="l" rtl="0" fontAlgn="base">
        <a:spcBef>
          <a:spcPct val="20000"/>
        </a:spcBef>
        <a:spcAft>
          <a:spcPct val="0"/>
        </a:spcAft>
        <a:buClr>
          <a:schemeClr val="tx2"/>
        </a:buClr>
        <a:buChar char="•"/>
        <a:defRPr sz="2000" b="1">
          <a:solidFill>
            <a:schemeClr val="tx1"/>
          </a:solidFill>
          <a:latin typeface="+mn-lt"/>
        </a:defRPr>
      </a:lvl8pPr>
      <a:lvl9pPr marL="3886200" indent="-228600" algn="l" rtl="0" fontAlgn="base">
        <a:spcBef>
          <a:spcPct val="20000"/>
        </a:spcBef>
        <a:spcAft>
          <a:spcPct val="0"/>
        </a:spcAft>
        <a:buClr>
          <a:schemeClr val="tx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bh0@cd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a:extLst>
              <a:ext uri="{FF2B5EF4-FFF2-40B4-BE49-F238E27FC236}">
                <a16:creationId xmlns:a16="http://schemas.microsoft.com/office/drawing/2014/main" id="{8C99D5E3-8479-8A4F-B57D-EFD60C431D1B}"/>
              </a:ext>
            </a:extLst>
          </p:cNvPr>
          <p:cNvSpPr>
            <a:spLocks noGrp="1" noChangeArrowheads="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0B267D-059F-7748-9791-24F40F71B047}" type="slidenum">
              <a:rPr lang="en-US" altLang="en-US"/>
              <a:pPr/>
              <a:t>1</a:t>
            </a:fld>
            <a:endParaRPr lang="en-US" altLang="en-US"/>
          </a:p>
        </p:txBody>
      </p:sp>
      <p:sp>
        <p:nvSpPr>
          <p:cNvPr id="158722" name="Rectangle 2">
            <a:extLst>
              <a:ext uri="{FF2B5EF4-FFF2-40B4-BE49-F238E27FC236}">
                <a16:creationId xmlns:a16="http://schemas.microsoft.com/office/drawing/2014/main" id="{CBEC8E0F-D7B7-274F-8808-69AD5E98B6AF}"/>
              </a:ext>
            </a:extLst>
          </p:cNvPr>
          <p:cNvSpPr>
            <a:spLocks noGrp="1" noChangeArrowheads="1"/>
          </p:cNvSpPr>
          <p:nvPr>
            <p:ph type="subTitle" idx="1"/>
          </p:nvPr>
        </p:nvSpPr>
        <p:spPr>
          <a:xfrm>
            <a:off x="1905000" y="3962400"/>
            <a:ext cx="6324600" cy="1752600"/>
          </a:xfrm>
        </p:spPr>
        <p:txBody>
          <a:bodyPr/>
          <a:lstStyle/>
          <a:p>
            <a:pPr algn="l" eaLnBrk="1" hangingPunct="1">
              <a:lnSpc>
                <a:spcPct val="80000"/>
              </a:lnSpc>
              <a:spcBef>
                <a:spcPct val="10000"/>
              </a:spcBef>
              <a:defRPr/>
            </a:pPr>
            <a:r>
              <a:rPr lang="en-US" sz="2000" dirty="0"/>
              <a:t>Tom Hennessy, MD, MPH</a:t>
            </a:r>
          </a:p>
          <a:p>
            <a:pPr algn="l" eaLnBrk="1" hangingPunct="1">
              <a:lnSpc>
                <a:spcPct val="80000"/>
              </a:lnSpc>
              <a:spcBef>
                <a:spcPct val="10000"/>
              </a:spcBef>
              <a:defRPr/>
            </a:pPr>
            <a:endParaRPr lang="en-US" sz="2000" dirty="0"/>
          </a:p>
          <a:p>
            <a:pPr algn="l" eaLnBrk="1" hangingPunct="1">
              <a:lnSpc>
                <a:spcPct val="80000"/>
              </a:lnSpc>
              <a:spcBef>
                <a:spcPct val="10000"/>
              </a:spcBef>
              <a:defRPr/>
            </a:pPr>
            <a:r>
              <a:rPr lang="en-US" sz="2000" dirty="0"/>
              <a:t>Arctic Investigations Program</a:t>
            </a:r>
          </a:p>
          <a:p>
            <a:pPr algn="l" eaLnBrk="1" hangingPunct="1">
              <a:lnSpc>
                <a:spcPct val="80000"/>
              </a:lnSpc>
              <a:spcBef>
                <a:spcPct val="10000"/>
              </a:spcBef>
              <a:defRPr/>
            </a:pPr>
            <a:r>
              <a:rPr lang="en-US" sz="2000" dirty="0"/>
              <a:t>National Center for Emerging and Zoonotic Infectious Diseases</a:t>
            </a:r>
          </a:p>
          <a:p>
            <a:pPr algn="l" eaLnBrk="1" hangingPunct="1">
              <a:lnSpc>
                <a:spcPct val="80000"/>
              </a:lnSpc>
              <a:spcBef>
                <a:spcPct val="10000"/>
              </a:spcBef>
              <a:defRPr/>
            </a:pPr>
            <a:r>
              <a:rPr lang="en-US" sz="2000" dirty="0"/>
              <a:t>Centers for Disease Control and Prevention (CDC)</a:t>
            </a:r>
          </a:p>
          <a:p>
            <a:pPr algn="l" eaLnBrk="1" hangingPunct="1">
              <a:lnSpc>
                <a:spcPct val="80000"/>
              </a:lnSpc>
              <a:spcBef>
                <a:spcPct val="10000"/>
              </a:spcBef>
              <a:defRPr/>
            </a:pPr>
            <a:r>
              <a:rPr lang="en-US" sz="2000" dirty="0"/>
              <a:t>Anchorage, Alaska</a:t>
            </a:r>
          </a:p>
          <a:p>
            <a:pPr algn="l" eaLnBrk="1" hangingPunct="1">
              <a:lnSpc>
                <a:spcPct val="80000"/>
              </a:lnSpc>
              <a:spcBef>
                <a:spcPct val="10000"/>
              </a:spcBef>
              <a:defRPr/>
            </a:pPr>
            <a:r>
              <a:rPr lang="en-US" sz="2000" dirty="0">
                <a:hlinkClick r:id="rId3"/>
              </a:rPr>
              <a:t>tbh0@cdc.gov</a:t>
            </a:r>
            <a:endParaRPr lang="en-US" sz="2000" dirty="0"/>
          </a:p>
          <a:p>
            <a:pPr algn="l" eaLnBrk="1" hangingPunct="1">
              <a:lnSpc>
                <a:spcPct val="80000"/>
              </a:lnSpc>
              <a:spcBef>
                <a:spcPct val="10000"/>
              </a:spcBef>
              <a:defRPr/>
            </a:pPr>
            <a:endParaRPr lang="en-US" sz="1600" dirty="0"/>
          </a:p>
        </p:txBody>
      </p:sp>
      <p:sp>
        <p:nvSpPr>
          <p:cNvPr id="158725" name="Rectangle 5">
            <a:extLst>
              <a:ext uri="{FF2B5EF4-FFF2-40B4-BE49-F238E27FC236}">
                <a16:creationId xmlns:a16="http://schemas.microsoft.com/office/drawing/2014/main" id="{B24C1721-2273-CE4F-9B3D-8FDE11C960B9}"/>
              </a:ext>
            </a:extLst>
          </p:cNvPr>
          <p:cNvSpPr>
            <a:spLocks noGrp="1" noChangeArrowheads="1"/>
          </p:cNvSpPr>
          <p:nvPr>
            <p:ph type="ctrTitle"/>
          </p:nvPr>
        </p:nvSpPr>
        <p:spPr>
          <a:xfrm>
            <a:off x="457200" y="1371600"/>
            <a:ext cx="8229600" cy="2286000"/>
          </a:xfrm>
        </p:spPr>
        <p:txBody>
          <a:bodyPr/>
          <a:lstStyle/>
          <a:p>
            <a:pPr eaLnBrk="1" hangingPunct="1">
              <a:defRPr/>
            </a:pPr>
            <a:r>
              <a:rPr lang="en-US" dirty="0"/>
              <a:t>Water and Human Health</a:t>
            </a:r>
            <a:br>
              <a:rPr lang="en-US" dirty="0"/>
            </a:br>
            <a:r>
              <a:rPr lang="en-US" dirty="0"/>
              <a:t> in Alaska</a:t>
            </a:r>
          </a:p>
        </p:txBody>
      </p:sp>
    </p:spTree>
  </p:cSld>
  <p:clrMapOvr>
    <a:masterClrMapping/>
  </p:clrMapOvr>
  <p:transition advTm="1272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066B7C8-CE77-6246-9D7A-9EE0EE216CB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C532D0-760F-634D-986B-26E6A4432005}" type="slidenum">
              <a:rPr lang="en-US" altLang="en-US"/>
              <a:pPr/>
              <a:t>10</a:t>
            </a:fld>
            <a:endParaRPr lang="en-US" altLang="en-US"/>
          </a:p>
        </p:txBody>
      </p:sp>
      <p:sp>
        <p:nvSpPr>
          <p:cNvPr id="274434" name="Rectangle 2">
            <a:extLst>
              <a:ext uri="{FF2B5EF4-FFF2-40B4-BE49-F238E27FC236}">
                <a16:creationId xmlns:a16="http://schemas.microsoft.com/office/drawing/2014/main" id="{47DDB38F-F023-1D4F-8C21-EB35E58BA777}"/>
              </a:ext>
            </a:extLst>
          </p:cNvPr>
          <p:cNvSpPr>
            <a:spLocks noGrp="1" noChangeArrowheads="1"/>
          </p:cNvSpPr>
          <p:nvPr>
            <p:ph type="title"/>
          </p:nvPr>
        </p:nvSpPr>
        <p:spPr/>
        <p:txBody>
          <a:bodyPr/>
          <a:lstStyle/>
          <a:p>
            <a:pPr eaLnBrk="1" hangingPunct="1">
              <a:defRPr/>
            </a:pPr>
            <a:r>
              <a:rPr lang="en-US" sz="3200" dirty="0"/>
              <a:t>Examples of “Water-washed” Diseases</a:t>
            </a:r>
          </a:p>
        </p:txBody>
      </p:sp>
      <p:sp>
        <p:nvSpPr>
          <p:cNvPr id="19460" name="Rectangle 3">
            <a:extLst>
              <a:ext uri="{FF2B5EF4-FFF2-40B4-BE49-F238E27FC236}">
                <a16:creationId xmlns:a16="http://schemas.microsoft.com/office/drawing/2014/main" id="{80CE95C8-F9B4-A342-A0E6-7E2885804D6D}"/>
              </a:ext>
            </a:extLst>
          </p:cNvPr>
          <p:cNvSpPr>
            <a:spLocks noGrp="1" noChangeArrowheads="1"/>
          </p:cNvSpPr>
          <p:nvPr>
            <p:ph type="body" idx="1"/>
          </p:nvPr>
        </p:nvSpPr>
        <p:spPr>
          <a:xfrm>
            <a:off x="457200" y="1524000"/>
            <a:ext cx="8229600" cy="4495800"/>
          </a:xfrm>
        </p:spPr>
        <p:txBody>
          <a:bodyPr/>
          <a:lstStyle/>
          <a:p>
            <a:pPr eaLnBrk="1" hangingPunct="1"/>
            <a:r>
              <a:rPr lang="en-US" altLang="en-US" sz="2800"/>
              <a:t>Handwashing education in Navy recruits</a:t>
            </a:r>
          </a:p>
          <a:p>
            <a:pPr lvl="1" eaLnBrk="1" hangingPunct="1"/>
            <a:r>
              <a:rPr lang="en-US" altLang="en-US" sz="2400"/>
              <a:t>45% less clinic visits for </a:t>
            </a:r>
            <a:r>
              <a:rPr lang="en-US" altLang="en-US" sz="2400" u="sng"/>
              <a:t>respiratory</a:t>
            </a:r>
            <a:r>
              <a:rPr lang="en-US" altLang="en-US" sz="2400"/>
              <a:t> illness</a:t>
            </a:r>
          </a:p>
          <a:p>
            <a:pPr lvl="2" eaLnBrk="1" hangingPunct="1"/>
            <a:r>
              <a:rPr lang="en-US" altLang="en-US" sz="2000"/>
              <a:t>Ryan, Am J. Prev Med, 2001</a:t>
            </a:r>
          </a:p>
          <a:p>
            <a:pPr eaLnBrk="1" hangingPunct="1"/>
            <a:endParaRPr lang="en-US" altLang="en-US" sz="2800"/>
          </a:p>
          <a:p>
            <a:pPr eaLnBrk="1" hangingPunct="1"/>
            <a:r>
              <a:rPr lang="en-US" altLang="en-US" sz="2800"/>
              <a:t>Community trial of handwashing promotion</a:t>
            </a:r>
          </a:p>
          <a:p>
            <a:pPr lvl="2" eaLnBrk="1" hangingPunct="1"/>
            <a:r>
              <a:rPr lang="en-US" altLang="en-US" sz="2000"/>
              <a:t>Karachi, Pakistan</a:t>
            </a:r>
          </a:p>
          <a:p>
            <a:pPr lvl="2" eaLnBrk="1" hangingPunct="1"/>
            <a:r>
              <a:rPr lang="en-US" altLang="en-US" sz="2000"/>
              <a:t>Soap, antibacterial soap, education only</a:t>
            </a:r>
          </a:p>
          <a:p>
            <a:pPr lvl="3" eaLnBrk="1" hangingPunct="1"/>
            <a:r>
              <a:rPr lang="en-US" altLang="en-US" sz="1600"/>
              <a:t>Luby, Lancet, 2005</a:t>
            </a:r>
          </a:p>
          <a:p>
            <a:pPr lvl="1" eaLnBrk="1" hangingPunct="1"/>
            <a:r>
              <a:rPr lang="en-US" altLang="en-US" sz="2400"/>
              <a:t>Soap and education: 	</a:t>
            </a:r>
          </a:p>
          <a:p>
            <a:pPr lvl="2" eaLnBrk="1" hangingPunct="1"/>
            <a:r>
              <a:rPr lang="en-US" altLang="en-US" sz="2000"/>
              <a:t>50% less diarrhea, pneumonia</a:t>
            </a:r>
          </a:p>
          <a:p>
            <a:pPr lvl="2" eaLnBrk="1" hangingPunct="1"/>
            <a:r>
              <a:rPr lang="en-US" altLang="en-US" sz="2000"/>
              <a:t>33% less skin infection (impetigo)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C9AA08C-B6AE-0F48-B28D-E3FAE98449F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52CFEA-1C5E-5244-8D51-16DFB8B79DD6}" type="slidenum">
              <a:rPr lang="en-US" altLang="en-US"/>
              <a:pPr/>
              <a:t>11</a:t>
            </a:fld>
            <a:endParaRPr lang="en-US" altLang="en-US"/>
          </a:p>
        </p:txBody>
      </p:sp>
      <p:sp>
        <p:nvSpPr>
          <p:cNvPr id="245762" name="Rectangle 2">
            <a:extLst>
              <a:ext uri="{FF2B5EF4-FFF2-40B4-BE49-F238E27FC236}">
                <a16:creationId xmlns:a16="http://schemas.microsoft.com/office/drawing/2014/main" id="{6766D25A-FCE1-C141-ADFB-5D20EE2C5004}"/>
              </a:ext>
            </a:extLst>
          </p:cNvPr>
          <p:cNvSpPr>
            <a:spLocks noGrp="1" noChangeArrowheads="1"/>
          </p:cNvSpPr>
          <p:nvPr>
            <p:ph type="title"/>
          </p:nvPr>
        </p:nvSpPr>
        <p:spPr/>
        <p:txBody>
          <a:bodyPr/>
          <a:lstStyle/>
          <a:p>
            <a:pPr eaLnBrk="1" hangingPunct="1">
              <a:defRPr/>
            </a:pPr>
            <a:r>
              <a:rPr lang="en-US" dirty="0"/>
              <a:t>What we know</a:t>
            </a:r>
          </a:p>
        </p:txBody>
      </p:sp>
      <p:sp>
        <p:nvSpPr>
          <p:cNvPr id="245763" name="Rectangle 3">
            <a:extLst>
              <a:ext uri="{FF2B5EF4-FFF2-40B4-BE49-F238E27FC236}">
                <a16:creationId xmlns:a16="http://schemas.microsoft.com/office/drawing/2014/main" id="{5288182A-278C-A840-B108-3A781ACAA7EB}"/>
              </a:ext>
            </a:extLst>
          </p:cNvPr>
          <p:cNvSpPr>
            <a:spLocks noGrp="1" noChangeArrowheads="1"/>
          </p:cNvSpPr>
          <p:nvPr>
            <p:ph type="body" idx="1"/>
          </p:nvPr>
        </p:nvSpPr>
        <p:spPr/>
        <p:txBody>
          <a:bodyPr/>
          <a:lstStyle/>
          <a:p>
            <a:pPr eaLnBrk="1" hangingPunct="1">
              <a:lnSpc>
                <a:spcPct val="90000"/>
              </a:lnSpc>
              <a:defRPr/>
            </a:pPr>
            <a:r>
              <a:rPr lang="en-US" dirty="0">
                <a:solidFill>
                  <a:schemeClr val="accent1">
                    <a:lumMod val="40000"/>
                    <a:lumOff val="60000"/>
                  </a:schemeClr>
                </a:solidFill>
              </a:rPr>
              <a:t>Alaska ranks last among U.S. States for  in-home water services</a:t>
            </a:r>
          </a:p>
          <a:p>
            <a:pPr eaLnBrk="1" hangingPunct="1">
              <a:lnSpc>
                <a:spcPct val="90000"/>
              </a:lnSpc>
              <a:defRPr/>
            </a:pPr>
            <a:r>
              <a:rPr lang="en-US" dirty="0">
                <a:solidFill>
                  <a:schemeClr val="accent1">
                    <a:lumMod val="40000"/>
                    <a:lumOff val="60000"/>
                  </a:schemeClr>
                </a:solidFill>
              </a:rPr>
              <a:t>Increasing evidence that</a:t>
            </a:r>
          </a:p>
          <a:p>
            <a:pPr lvl="1" eaLnBrk="1" hangingPunct="1">
              <a:lnSpc>
                <a:spcPct val="90000"/>
              </a:lnSpc>
              <a:defRPr/>
            </a:pPr>
            <a:r>
              <a:rPr lang="en-US" dirty="0">
                <a:solidFill>
                  <a:schemeClr val="accent1">
                    <a:lumMod val="40000"/>
                    <a:lumOff val="60000"/>
                  </a:schemeClr>
                </a:solidFill>
              </a:rPr>
              <a:t>in-home water service linked to better health</a:t>
            </a:r>
          </a:p>
          <a:p>
            <a:pPr eaLnBrk="1" hangingPunct="1">
              <a:lnSpc>
                <a:spcPct val="90000"/>
              </a:lnSpc>
              <a:defRPr/>
            </a:pPr>
            <a:r>
              <a:rPr lang="en-US" dirty="0"/>
              <a:t>Prior to 2008, data linking water service to health in Alaska were limited</a:t>
            </a:r>
          </a:p>
          <a:p>
            <a:pPr lvl="1" eaLnBrk="1" hangingPunct="1">
              <a:lnSpc>
                <a:spcPct val="90000"/>
              </a:lnSpc>
              <a:defRPr/>
            </a:pPr>
            <a:r>
              <a:rPr lang="en-US" dirty="0"/>
              <a:t>Has hurt funding for water infrastructure programs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FA322-46C6-D343-A666-AE76DB5B34D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2A4AA5-988B-054E-8212-B8AB9B37E289}" type="slidenum">
              <a:rPr lang="en-US" altLang="en-US"/>
              <a:pPr/>
              <a:t>12</a:t>
            </a:fld>
            <a:endParaRPr lang="en-US" altLang="en-US"/>
          </a:p>
        </p:txBody>
      </p:sp>
      <p:pic>
        <p:nvPicPr>
          <p:cNvPr id="21507" name="Picture 3">
            <a:extLst>
              <a:ext uri="{FF2B5EF4-FFF2-40B4-BE49-F238E27FC236}">
                <a16:creationId xmlns:a16="http://schemas.microsoft.com/office/drawing/2014/main" id="{FD9E2F13-5D34-EC41-9382-BC47B092B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3434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7A0E86-36AB-5347-B7C4-30F676CF1F6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5BC519-BEDE-7042-95A2-9FBEAD07A536}" type="slidenum">
              <a:rPr lang="en-US" altLang="en-US"/>
              <a:pPr/>
              <a:t>13</a:t>
            </a:fld>
            <a:endParaRPr lang="en-US" altLang="en-US"/>
          </a:p>
        </p:txBody>
      </p:sp>
      <p:pic>
        <p:nvPicPr>
          <p:cNvPr id="22531" name="Picture 4">
            <a:extLst>
              <a:ext uri="{FF2B5EF4-FFF2-40B4-BE49-F238E27FC236}">
                <a16:creationId xmlns:a16="http://schemas.microsoft.com/office/drawing/2014/main" id="{6459FB83-2A74-1D4E-A289-06BF50DC9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914400"/>
            <a:ext cx="72882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D8E23-CBC4-AB40-9A10-79C985CD4DE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5302C7-D8BA-CB42-88D2-21C90458D4B0}" type="slidenum">
              <a:rPr lang="en-US" altLang="en-US"/>
              <a:pPr/>
              <a:t>14</a:t>
            </a:fld>
            <a:endParaRPr lang="en-US" altLang="en-US"/>
          </a:p>
        </p:txBody>
      </p:sp>
      <p:sp>
        <p:nvSpPr>
          <p:cNvPr id="186370" name="Rectangle 2">
            <a:extLst>
              <a:ext uri="{FF2B5EF4-FFF2-40B4-BE49-F238E27FC236}">
                <a16:creationId xmlns:a16="http://schemas.microsoft.com/office/drawing/2014/main" id="{690D414F-5797-F349-AD19-CE2B29E89B5D}"/>
              </a:ext>
            </a:extLst>
          </p:cNvPr>
          <p:cNvSpPr>
            <a:spLocks noGrp="1" noChangeArrowheads="1"/>
          </p:cNvSpPr>
          <p:nvPr>
            <p:ph type="title"/>
          </p:nvPr>
        </p:nvSpPr>
        <p:spPr>
          <a:xfrm>
            <a:off x="457200" y="381000"/>
            <a:ext cx="8229600" cy="1143000"/>
          </a:xfrm>
        </p:spPr>
        <p:txBody>
          <a:bodyPr/>
          <a:lstStyle/>
          <a:p>
            <a:pPr eaLnBrk="1" hangingPunct="1">
              <a:defRPr/>
            </a:pPr>
            <a:endParaRPr lang="en-US"/>
          </a:p>
        </p:txBody>
      </p:sp>
      <p:sp>
        <p:nvSpPr>
          <p:cNvPr id="186371" name="Text Box 3">
            <a:extLst>
              <a:ext uri="{FF2B5EF4-FFF2-40B4-BE49-F238E27FC236}">
                <a16:creationId xmlns:a16="http://schemas.microsoft.com/office/drawing/2014/main" id="{15334D57-5C39-8E42-A755-3A7D909F206F}"/>
              </a:ext>
            </a:extLst>
          </p:cNvPr>
          <p:cNvSpPr txBox="1">
            <a:spLocks noChangeArrowheads="1"/>
          </p:cNvSpPr>
          <p:nvPr/>
        </p:nvSpPr>
        <p:spPr bwMode="auto">
          <a:xfrm>
            <a:off x="457200" y="2209800"/>
            <a:ext cx="8229600" cy="1616075"/>
          </a:xfrm>
          <a:prstGeom prst="rect">
            <a:avLst/>
          </a:prstGeom>
          <a:noFill/>
          <a:ln w="9525">
            <a:noFill/>
            <a:miter lim="800000"/>
            <a:headEnd/>
            <a:tailEnd/>
          </a:ln>
          <a:effectLst/>
        </p:spPr>
        <p:txBody>
          <a:bodyPr>
            <a:spAutoFit/>
          </a:bodyPr>
          <a:lstStyle/>
          <a:p>
            <a:pPr algn="ctr">
              <a:spcBef>
                <a:spcPct val="50000"/>
              </a:spcBef>
              <a:defRPr/>
            </a:pPr>
            <a:r>
              <a:rPr lang="en-US" sz="3300" b="1" dirty="0">
                <a:effectLst>
                  <a:outerShdw blurRad="38100" dist="38100" dir="2700000" algn="tl">
                    <a:srgbClr val="000000"/>
                  </a:outerShdw>
                </a:effectLst>
                <a:latin typeface="Arial" charset="0"/>
              </a:rPr>
              <a:t>Does providing in-home water and sanitation service result in improved health for Alaska Native people?</a:t>
            </a:r>
          </a:p>
        </p:txBody>
      </p:sp>
      <p:pic>
        <p:nvPicPr>
          <p:cNvPr id="23557" name="Picture 4" descr="ANTHC logo copy3">
            <a:extLst>
              <a:ext uri="{FF2B5EF4-FFF2-40B4-BE49-F238E27FC236}">
                <a16:creationId xmlns:a16="http://schemas.microsoft.com/office/drawing/2014/main" id="{8FB91E33-7D0E-BC4A-8A79-409DF7A91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138863"/>
            <a:ext cx="712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363CD8-43D2-CF4C-A728-8E40F5A913C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D61AD-A4D9-414E-9963-5E8295A59B13}" type="slidenum">
              <a:rPr lang="en-US" altLang="en-US"/>
              <a:pPr/>
              <a:t>15</a:t>
            </a:fld>
            <a:endParaRPr lang="en-US" altLang="en-US"/>
          </a:p>
        </p:txBody>
      </p:sp>
      <p:sp>
        <p:nvSpPr>
          <p:cNvPr id="189442" name="Rectangle 2">
            <a:extLst>
              <a:ext uri="{FF2B5EF4-FFF2-40B4-BE49-F238E27FC236}">
                <a16:creationId xmlns:a16="http://schemas.microsoft.com/office/drawing/2014/main" id="{CDEECBD8-CF02-0549-A38E-5B083BF0AE04}"/>
              </a:ext>
            </a:extLst>
          </p:cNvPr>
          <p:cNvSpPr>
            <a:spLocks noGrp="1" noChangeArrowheads="1"/>
          </p:cNvSpPr>
          <p:nvPr>
            <p:ph type="body" idx="1"/>
          </p:nvPr>
        </p:nvSpPr>
        <p:spPr>
          <a:xfrm>
            <a:off x="457200" y="1905000"/>
            <a:ext cx="8229600" cy="3810000"/>
          </a:xfrm>
        </p:spPr>
        <p:txBody>
          <a:bodyPr/>
          <a:lstStyle/>
          <a:p>
            <a:pPr eaLnBrk="1" hangingPunct="1">
              <a:spcBef>
                <a:spcPct val="25000"/>
              </a:spcBef>
              <a:spcAft>
                <a:spcPct val="20000"/>
              </a:spcAft>
              <a:defRPr/>
            </a:pPr>
            <a:r>
              <a:rPr lang="en-US" sz="2800">
                <a:effectLst>
                  <a:outerShdw blurRad="38100" dist="38100" dir="2700000" algn="tl">
                    <a:srgbClr val="000000"/>
                  </a:outerShdw>
                </a:effectLst>
              </a:rPr>
              <a:t>Statewide survey</a:t>
            </a:r>
          </a:p>
          <a:p>
            <a:pPr eaLnBrk="1" hangingPunct="1">
              <a:spcBef>
                <a:spcPct val="25000"/>
              </a:spcBef>
              <a:spcAft>
                <a:spcPct val="20000"/>
              </a:spcAft>
              <a:defRPr/>
            </a:pPr>
            <a:r>
              <a:rPr lang="en-US" sz="2800">
                <a:effectLst>
                  <a:outerShdw blurRad="38100" dist="38100" dir="2700000" algn="tl">
                    <a:srgbClr val="000000"/>
                  </a:outerShdw>
                </a:effectLst>
              </a:rPr>
              <a:t>“Served”  homes have internal plumbing</a:t>
            </a:r>
          </a:p>
          <a:p>
            <a:pPr lvl="1" eaLnBrk="1" hangingPunct="1">
              <a:spcBef>
                <a:spcPct val="25000"/>
              </a:spcBef>
              <a:spcAft>
                <a:spcPct val="30000"/>
              </a:spcAft>
              <a:defRPr/>
            </a:pPr>
            <a:r>
              <a:rPr lang="en-US" sz="2400" b="0"/>
              <a:t>Municipal piped water, pressure tanks, private wells</a:t>
            </a:r>
          </a:p>
          <a:p>
            <a:pPr eaLnBrk="1" hangingPunct="1">
              <a:spcBef>
                <a:spcPct val="25000"/>
              </a:spcBef>
              <a:spcAft>
                <a:spcPct val="30000"/>
              </a:spcAft>
              <a:defRPr/>
            </a:pPr>
            <a:r>
              <a:rPr lang="en-US" sz="2800">
                <a:effectLst>
                  <a:outerShdw blurRad="38100" dist="38100" dir="2700000" algn="tl">
                    <a:srgbClr val="000000"/>
                  </a:outerShdw>
                </a:effectLst>
              </a:rPr>
              <a:t>“Unserved” without internal plumbing</a:t>
            </a:r>
          </a:p>
          <a:p>
            <a:pPr lvl="1" eaLnBrk="1" hangingPunct="1">
              <a:spcBef>
                <a:spcPct val="25000"/>
              </a:spcBef>
              <a:spcAft>
                <a:spcPct val="30000"/>
              </a:spcAft>
              <a:defRPr/>
            </a:pPr>
            <a:r>
              <a:rPr lang="en-US" sz="2400" b="0"/>
              <a:t>Self-hauled water</a:t>
            </a:r>
          </a:p>
          <a:p>
            <a:pPr eaLnBrk="1" hangingPunct="1">
              <a:spcBef>
                <a:spcPct val="25000"/>
              </a:spcBef>
              <a:spcAft>
                <a:spcPct val="30000"/>
              </a:spcAft>
              <a:defRPr/>
            </a:pPr>
            <a:endParaRPr lang="en-US" sz="2800" b="0"/>
          </a:p>
          <a:p>
            <a:pPr eaLnBrk="1" hangingPunct="1">
              <a:spcBef>
                <a:spcPct val="25000"/>
              </a:spcBef>
              <a:spcAft>
                <a:spcPct val="30000"/>
              </a:spcAft>
              <a:defRPr/>
            </a:pPr>
            <a:endParaRPr lang="en-US" sz="2800" b="0"/>
          </a:p>
        </p:txBody>
      </p:sp>
      <p:sp>
        <p:nvSpPr>
          <p:cNvPr id="189443" name="Rectangle 3">
            <a:extLst>
              <a:ext uri="{FF2B5EF4-FFF2-40B4-BE49-F238E27FC236}">
                <a16:creationId xmlns:a16="http://schemas.microsoft.com/office/drawing/2014/main" id="{3BA4A110-3CB4-CC47-83F3-CBD5C35F02A8}"/>
              </a:ext>
            </a:extLst>
          </p:cNvPr>
          <p:cNvSpPr>
            <a:spLocks noGrp="1" noChangeArrowheads="1"/>
          </p:cNvSpPr>
          <p:nvPr>
            <p:ph type="title"/>
          </p:nvPr>
        </p:nvSpPr>
        <p:spPr>
          <a:xfrm>
            <a:off x="457200" y="381000"/>
            <a:ext cx="8305800" cy="1143000"/>
          </a:xfrm>
        </p:spPr>
        <p:txBody>
          <a:bodyPr/>
          <a:lstStyle/>
          <a:p>
            <a:pPr eaLnBrk="1" hangingPunct="1">
              <a:defRPr/>
            </a:pPr>
            <a:r>
              <a:rPr lang="en-US"/>
              <a:t>Rural Alaska Housing Sanitation Inventory, 2001</a:t>
            </a:r>
          </a:p>
        </p:txBody>
      </p:sp>
      <p:pic>
        <p:nvPicPr>
          <p:cNvPr id="24581" name="Picture 4" descr="ANTHC logo copy3">
            <a:extLst>
              <a:ext uri="{FF2B5EF4-FFF2-40B4-BE49-F238E27FC236}">
                <a16:creationId xmlns:a16="http://schemas.microsoft.com/office/drawing/2014/main" id="{52F45072-2A85-A244-8842-5FA7F44EA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138863"/>
            <a:ext cx="712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44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944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4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a:extLst>
              <a:ext uri="{FF2B5EF4-FFF2-40B4-BE49-F238E27FC236}">
                <a16:creationId xmlns:a16="http://schemas.microsoft.com/office/drawing/2014/main" id="{A84D7A1A-909A-5641-A0F6-3A65C879EE7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2F9B6B-F9FD-504F-875E-CA1287F2B88D}" type="slidenum">
              <a:rPr lang="en-US" altLang="en-US"/>
              <a:pPr/>
              <a:t>16</a:t>
            </a:fld>
            <a:endParaRPr lang="en-US" altLang="en-US"/>
          </a:p>
        </p:txBody>
      </p:sp>
      <p:sp>
        <p:nvSpPr>
          <p:cNvPr id="198658" name="Rectangle 2">
            <a:extLst>
              <a:ext uri="{FF2B5EF4-FFF2-40B4-BE49-F238E27FC236}">
                <a16:creationId xmlns:a16="http://schemas.microsoft.com/office/drawing/2014/main" id="{65776CAC-0BEE-D944-9856-BAA3C6DE357A}"/>
              </a:ext>
            </a:extLst>
          </p:cNvPr>
          <p:cNvSpPr>
            <a:spLocks noGrp="1" noChangeArrowheads="1"/>
          </p:cNvSpPr>
          <p:nvPr>
            <p:ph type="title" idx="4294967295"/>
          </p:nvPr>
        </p:nvSpPr>
        <p:spPr/>
        <p:txBody>
          <a:bodyPr/>
          <a:lstStyle/>
          <a:p>
            <a:pPr eaLnBrk="1" hangingPunct="1">
              <a:defRPr/>
            </a:pPr>
            <a:r>
              <a:rPr lang="en-US" sz="3200"/>
              <a:t>In-Home Water and Sewer Service, Rural Alaska Regions, 2001</a:t>
            </a:r>
          </a:p>
        </p:txBody>
      </p:sp>
      <p:graphicFrame>
        <p:nvGraphicFramePr>
          <p:cNvPr id="198771" name="Group 115">
            <a:extLst>
              <a:ext uri="{FF2B5EF4-FFF2-40B4-BE49-F238E27FC236}">
                <a16:creationId xmlns:a16="http://schemas.microsoft.com/office/drawing/2014/main" id="{A1F83E46-5D3E-A44F-A8EA-E47CD678D2EA}"/>
              </a:ext>
            </a:extLst>
          </p:cNvPr>
          <p:cNvGraphicFramePr>
            <a:graphicFrameLocks noGrp="1"/>
          </p:cNvGraphicFramePr>
          <p:nvPr>
            <p:ph type="tbl" idx="4294967295"/>
          </p:nvPr>
        </p:nvGraphicFramePr>
        <p:xfrm>
          <a:off x="609600" y="1371600"/>
          <a:ext cx="8153400" cy="4503738"/>
        </p:xfrm>
        <a:graphic>
          <a:graphicData uri="http://schemas.openxmlformats.org/drawingml/2006/table">
            <a:tbl>
              <a:tblPr/>
              <a:tblGrid>
                <a:gridCol w="1600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311275">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gridCol w="1631950">
                  <a:extLst>
                    <a:ext uri="{9D8B030D-6E8A-4147-A177-3AD203B41FA5}">
                      <a16:colId xmlns:a16="http://schemas.microsoft.com/office/drawing/2014/main" val="20004"/>
                    </a:ext>
                  </a:extLst>
                </a:gridCol>
              </a:tblGrid>
              <a:tr h="100598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chemeClr val="tx1"/>
                          </a:solidFill>
                          <a:effectLst/>
                          <a:latin typeface="Arial" charset="0"/>
                        </a:rPr>
                        <a:t>Region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chemeClr val="tx1"/>
                          </a:solidFill>
                          <a:effectLst/>
                          <a:latin typeface="Arial" charset="0"/>
                        </a:rPr>
                        <a:t>Communities surveyed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chemeClr val="tx1"/>
                          </a:solidFill>
                          <a:effectLst/>
                          <a:latin typeface="Arial" charset="0"/>
                        </a:rPr>
                        <a:t>Homes surveyed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chemeClr val="tx1"/>
                          </a:solidFill>
                          <a:effectLst/>
                          <a:latin typeface="Arial" charset="0"/>
                        </a:rPr>
                        <a:t>Homes with piped water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chemeClr val="tx1"/>
                          </a:solidFill>
                          <a:effectLst/>
                          <a:latin typeface="Arial" charset="0"/>
                        </a:rPr>
                        <a:t>Homes with Flush Toilets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01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368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100%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01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1555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89%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87%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54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C</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26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2834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88%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85%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854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834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75%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75%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01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49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5513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61%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01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F</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1376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57%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55%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01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FF00"/>
                          </a:solidFill>
                          <a:effectLst/>
                          <a:latin typeface="Arial" charset="0"/>
                        </a:rPr>
                        <a:t>Total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FF00"/>
                          </a:solidFill>
                          <a:effectLst/>
                          <a:latin typeface="Arial" charset="0"/>
                        </a:rPr>
                        <a:t>128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FF00"/>
                          </a:solidFill>
                          <a:effectLst/>
                          <a:latin typeface="Arial" charset="0"/>
                        </a:rPr>
                        <a:t>12,480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FF00"/>
                          </a:solidFill>
                          <a:effectLst/>
                          <a:latin typeface="Arial" charset="0"/>
                        </a:rPr>
                        <a:t>73%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FF00"/>
                          </a:solidFill>
                          <a:effectLst/>
                          <a:latin typeface="Arial" charset="0"/>
                        </a:rPr>
                        <a:t>71%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5660" name="Freeform 113">
            <a:extLst>
              <a:ext uri="{FF2B5EF4-FFF2-40B4-BE49-F238E27FC236}">
                <a16:creationId xmlns:a16="http://schemas.microsoft.com/office/drawing/2014/main" id="{53EA523F-5D31-E54A-A08F-37F597402D3D}"/>
              </a:ext>
            </a:extLst>
          </p:cNvPr>
          <p:cNvSpPr>
            <a:spLocks/>
          </p:cNvSpPr>
          <p:nvPr/>
        </p:nvSpPr>
        <p:spPr bwMode="auto">
          <a:xfrm>
            <a:off x="609600" y="3886200"/>
            <a:ext cx="8153400" cy="1588"/>
          </a:xfrm>
          <a:custGeom>
            <a:avLst/>
            <a:gdLst>
              <a:gd name="T0" fmla="*/ 0 w 5136"/>
              <a:gd name="T1" fmla="*/ 0 h 1"/>
              <a:gd name="T2" fmla="*/ 2147483647 w 5136"/>
              <a:gd name="T3" fmla="*/ 0 h 1"/>
              <a:gd name="T4" fmla="*/ 0 60000 65536"/>
              <a:gd name="T5" fmla="*/ 0 60000 65536"/>
              <a:gd name="T6" fmla="*/ 0 w 5136"/>
              <a:gd name="T7" fmla="*/ 0 h 1"/>
              <a:gd name="T8" fmla="*/ 5136 w 5136"/>
              <a:gd name="T9" fmla="*/ 1 h 1"/>
            </a:gdLst>
            <a:ahLst/>
            <a:cxnLst>
              <a:cxn ang="T4">
                <a:pos x="T0" y="T1"/>
              </a:cxn>
              <a:cxn ang="T5">
                <a:pos x="T2" y="T3"/>
              </a:cxn>
            </a:cxnLst>
            <a:rect l="T6" t="T7" r="T8" b="T9"/>
            <a:pathLst>
              <a:path w="5136" h="1">
                <a:moveTo>
                  <a:pt x="0" y="0"/>
                </a:moveTo>
                <a:lnTo>
                  <a:pt x="5136" y="0"/>
                </a:lnTo>
              </a:path>
            </a:pathLst>
          </a:custGeom>
          <a:noFill/>
          <a:ln w="60325">
            <a:solidFill>
              <a:srgbClr val="FFFF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E1B4BE68-01A9-C04D-BB8C-33C24B213CB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ABDD11-2533-FA46-AAE1-A91AA2FA0FDA}" type="slidenum">
              <a:rPr lang="en-US" altLang="en-US"/>
              <a:pPr/>
              <a:t>17</a:t>
            </a:fld>
            <a:endParaRPr lang="en-US" altLang="en-US"/>
          </a:p>
        </p:txBody>
      </p:sp>
      <p:sp>
        <p:nvSpPr>
          <p:cNvPr id="262146" name="Rectangle 2">
            <a:extLst>
              <a:ext uri="{FF2B5EF4-FFF2-40B4-BE49-F238E27FC236}">
                <a16:creationId xmlns:a16="http://schemas.microsoft.com/office/drawing/2014/main" id="{E58446B8-F3D4-3648-B1CA-6BA7B48F1F03}"/>
              </a:ext>
            </a:extLst>
          </p:cNvPr>
          <p:cNvSpPr>
            <a:spLocks noGrp="1" noChangeArrowheads="1"/>
          </p:cNvSpPr>
          <p:nvPr>
            <p:ph type="title"/>
          </p:nvPr>
        </p:nvSpPr>
        <p:spPr/>
        <p:txBody>
          <a:bodyPr/>
          <a:lstStyle/>
          <a:p>
            <a:pPr eaLnBrk="1" hangingPunct="1">
              <a:defRPr/>
            </a:pPr>
            <a:r>
              <a:rPr lang="en-US" sz="3200"/>
              <a:t>Hospitalization Rates for “High” and “Low” Water Service Regions, Alaska, 2000-2004</a:t>
            </a:r>
          </a:p>
        </p:txBody>
      </p:sp>
      <p:graphicFrame>
        <p:nvGraphicFramePr>
          <p:cNvPr id="6146" name="Object 3">
            <a:extLst>
              <a:ext uri="{FF2B5EF4-FFF2-40B4-BE49-F238E27FC236}">
                <a16:creationId xmlns:a16="http://schemas.microsoft.com/office/drawing/2014/main" id="{36841053-B9B1-4041-B9E6-3DF4699FC536}"/>
              </a:ext>
            </a:extLst>
          </p:cNvPr>
          <p:cNvGraphicFramePr>
            <a:graphicFrameLocks noChangeAspect="1"/>
          </p:cNvGraphicFramePr>
          <p:nvPr>
            <p:ph type="chart" idx="1"/>
          </p:nvPr>
        </p:nvGraphicFramePr>
        <p:xfrm>
          <a:off x="457200" y="1600200"/>
          <a:ext cx="8229600" cy="4495800"/>
        </p:xfrm>
        <a:graphic>
          <a:graphicData uri="http://schemas.openxmlformats.org/presentationml/2006/ole">
            <mc:AlternateContent xmlns:mc="http://schemas.openxmlformats.org/markup-compatibility/2006">
              <mc:Choice xmlns:v="urn:schemas-microsoft-com:vml" Requires="v">
                <p:oleObj spid="_x0000_s6155"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p:spPr>
                  </p:pic>
                </p:oleObj>
              </mc:Fallback>
            </mc:AlternateContent>
          </a:graphicData>
        </a:graphic>
      </p:graphicFrame>
      <p:sp>
        <p:nvSpPr>
          <p:cNvPr id="6149" name="Text Box 4">
            <a:extLst>
              <a:ext uri="{FF2B5EF4-FFF2-40B4-BE49-F238E27FC236}">
                <a16:creationId xmlns:a16="http://schemas.microsoft.com/office/drawing/2014/main" id="{4FFCF530-E184-2D48-86D5-AEF279EEE487}"/>
              </a:ext>
            </a:extLst>
          </p:cNvPr>
          <p:cNvSpPr txBox="1">
            <a:spLocks noChangeArrowheads="1"/>
          </p:cNvSpPr>
          <p:nvPr/>
        </p:nvSpPr>
        <p:spPr bwMode="auto">
          <a:xfrm>
            <a:off x="2590800" y="2971800"/>
            <a:ext cx="322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a:t>
            </a:r>
          </a:p>
        </p:txBody>
      </p:sp>
      <p:sp>
        <p:nvSpPr>
          <p:cNvPr id="6150" name="Rectangle 5">
            <a:extLst>
              <a:ext uri="{FF2B5EF4-FFF2-40B4-BE49-F238E27FC236}">
                <a16:creationId xmlns:a16="http://schemas.microsoft.com/office/drawing/2014/main" id="{96736D7D-A65B-E548-9032-01ECD55E6A62}"/>
              </a:ext>
            </a:extLst>
          </p:cNvPr>
          <p:cNvSpPr>
            <a:spLocks noChangeArrowheads="1"/>
          </p:cNvSpPr>
          <p:nvPr/>
        </p:nvSpPr>
        <p:spPr bwMode="auto">
          <a:xfrm>
            <a:off x="4419600" y="31242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a:t>
            </a:r>
          </a:p>
        </p:txBody>
      </p:sp>
      <p:sp>
        <p:nvSpPr>
          <p:cNvPr id="6151" name="Rectangle 6">
            <a:extLst>
              <a:ext uri="{FF2B5EF4-FFF2-40B4-BE49-F238E27FC236}">
                <a16:creationId xmlns:a16="http://schemas.microsoft.com/office/drawing/2014/main" id="{C0A49B71-0191-834A-8BF9-C63CE9DE196E}"/>
              </a:ext>
            </a:extLst>
          </p:cNvPr>
          <p:cNvSpPr>
            <a:spLocks noChangeArrowheads="1"/>
          </p:cNvSpPr>
          <p:nvPr/>
        </p:nvSpPr>
        <p:spPr bwMode="auto">
          <a:xfrm>
            <a:off x="3505200" y="28194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a:t>
            </a:r>
          </a:p>
        </p:txBody>
      </p:sp>
      <p:sp>
        <p:nvSpPr>
          <p:cNvPr id="6152" name="Rectangle 7">
            <a:extLst>
              <a:ext uri="{FF2B5EF4-FFF2-40B4-BE49-F238E27FC236}">
                <a16:creationId xmlns:a16="http://schemas.microsoft.com/office/drawing/2014/main" id="{F808EA88-DB91-DE42-8766-12282CF29DA2}"/>
              </a:ext>
            </a:extLst>
          </p:cNvPr>
          <p:cNvSpPr>
            <a:spLocks noChangeArrowheads="1"/>
          </p:cNvSpPr>
          <p:nvPr/>
        </p:nvSpPr>
        <p:spPr bwMode="auto">
          <a:xfrm>
            <a:off x="5334000" y="34290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a:t>
            </a:r>
          </a:p>
        </p:txBody>
      </p:sp>
      <p:sp>
        <p:nvSpPr>
          <p:cNvPr id="6153" name="Text Box 8">
            <a:extLst>
              <a:ext uri="{FF2B5EF4-FFF2-40B4-BE49-F238E27FC236}">
                <a16:creationId xmlns:a16="http://schemas.microsoft.com/office/drawing/2014/main" id="{772F53F5-13AD-E94A-B64E-41CD3B37AE25}"/>
              </a:ext>
            </a:extLst>
          </p:cNvPr>
          <p:cNvSpPr txBox="1">
            <a:spLocks noChangeArrowheads="1"/>
          </p:cNvSpPr>
          <p:nvPr/>
        </p:nvSpPr>
        <p:spPr bwMode="auto">
          <a:xfrm>
            <a:off x="365125" y="6361113"/>
            <a:ext cx="119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P &lt; 0.05</a:t>
            </a:r>
          </a:p>
        </p:txBody>
      </p:sp>
      <p:sp>
        <p:nvSpPr>
          <p:cNvPr id="6154" name="Text Box 9">
            <a:extLst>
              <a:ext uri="{FF2B5EF4-FFF2-40B4-BE49-F238E27FC236}">
                <a16:creationId xmlns:a16="http://schemas.microsoft.com/office/drawing/2014/main" id="{643AF64B-D91E-E44A-B089-5E3241B14875}"/>
              </a:ext>
            </a:extLst>
          </p:cNvPr>
          <p:cNvSpPr txBox="1">
            <a:spLocks noChangeArrowheads="1"/>
          </p:cNvSpPr>
          <p:nvPr/>
        </p:nvSpPr>
        <p:spPr bwMode="auto">
          <a:xfrm rot="-5400000">
            <a:off x="-499268" y="3237706"/>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Rate per 10,000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A881F1-4B85-C54E-9D22-99573851653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2CE33A-4ECB-6145-8E82-4E524FC8F788}" type="slidenum">
              <a:rPr lang="en-US" altLang="en-US"/>
              <a:pPr/>
              <a:t>18</a:t>
            </a:fld>
            <a:endParaRPr lang="en-US" altLang="en-US"/>
          </a:p>
        </p:txBody>
      </p:sp>
      <p:pic>
        <p:nvPicPr>
          <p:cNvPr id="26627" name="Picture 2" descr="Villagepic13">
            <a:extLst>
              <a:ext uri="{FF2B5EF4-FFF2-40B4-BE49-F238E27FC236}">
                <a16:creationId xmlns:a16="http://schemas.microsoft.com/office/drawing/2014/main" id="{62C07796-56B8-3242-A444-25CF692F4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9144000" cy="693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DCAC52D-11CD-8E47-A318-13684A423E7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8BC1DF-38B5-2944-9200-9C7BCAA48650}" type="slidenum">
              <a:rPr lang="en-US" altLang="en-US"/>
              <a:pPr/>
              <a:t>19</a:t>
            </a:fld>
            <a:endParaRPr lang="en-US" altLang="en-US"/>
          </a:p>
        </p:txBody>
      </p:sp>
      <p:sp>
        <p:nvSpPr>
          <p:cNvPr id="211970" name="Rectangle 2">
            <a:extLst>
              <a:ext uri="{FF2B5EF4-FFF2-40B4-BE49-F238E27FC236}">
                <a16:creationId xmlns:a16="http://schemas.microsoft.com/office/drawing/2014/main" id="{3B02A020-E988-2B40-9389-F3C07DF9E1C0}"/>
              </a:ext>
            </a:extLst>
          </p:cNvPr>
          <p:cNvSpPr>
            <a:spLocks noGrp="1" noChangeArrowheads="1"/>
          </p:cNvSpPr>
          <p:nvPr>
            <p:ph type="title"/>
          </p:nvPr>
        </p:nvSpPr>
        <p:spPr/>
        <p:txBody>
          <a:bodyPr/>
          <a:lstStyle/>
          <a:p>
            <a:pPr eaLnBrk="1" hangingPunct="1">
              <a:defRPr/>
            </a:pPr>
            <a:r>
              <a:rPr lang="en-US" sz="2400"/>
              <a:t>Hospitalization rates for Alaska Native infants, according to percent of homes with water service</a:t>
            </a:r>
            <a:br>
              <a:rPr lang="en-US" sz="2400"/>
            </a:br>
            <a:r>
              <a:rPr lang="en-US" sz="2400"/>
              <a:t> 1999 - 2004*</a:t>
            </a:r>
          </a:p>
        </p:txBody>
      </p:sp>
      <p:graphicFrame>
        <p:nvGraphicFramePr>
          <p:cNvPr id="7170" name="Object 3">
            <a:extLst>
              <a:ext uri="{FF2B5EF4-FFF2-40B4-BE49-F238E27FC236}">
                <a16:creationId xmlns:a16="http://schemas.microsoft.com/office/drawing/2014/main" id="{51A9DB9F-FF02-7D4A-97BC-811894EFE2B2}"/>
              </a:ext>
            </a:extLst>
          </p:cNvPr>
          <p:cNvGraphicFramePr>
            <a:graphicFrameLocks noChangeAspect="1"/>
          </p:cNvGraphicFramePr>
          <p:nvPr>
            <p:ph type="chart" idx="1"/>
          </p:nvPr>
        </p:nvGraphicFramePr>
        <p:xfrm>
          <a:off x="0" y="1447800"/>
          <a:ext cx="8458200" cy="4621213"/>
        </p:xfrm>
        <a:graphic>
          <a:graphicData uri="http://schemas.openxmlformats.org/presentationml/2006/ole">
            <mc:AlternateContent xmlns:mc="http://schemas.openxmlformats.org/markup-compatibility/2006">
              <mc:Choice xmlns:v="urn:schemas-microsoft-com:vml" Requires="v">
                <p:oleObj spid="_x0000_s7178"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8458200" cy="4621213"/>
                      </a:xfrm>
                      <a:prstGeom prst="rect">
                        <a:avLst/>
                      </a:prstGeom>
                    </p:spPr>
                  </p:pic>
                </p:oleObj>
              </mc:Fallback>
            </mc:AlternateContent>
          </a:graphicData>
        </a:graphic>
      </p:graphicFrame>
      <p:sp>
        <p:nvSpPr>
          <p:cNvPr id="7173" name="Text Box 4">
            <a:extLst>
              <a:ext uri="{FF2B5EF4-FFF2-40B4-BE49-F238E27FC236}">
                <a16:creationId xmlns:a16="http://schemas.microsoft.com/office/drawing/2014/main" id="{01C223DE-EC6E-024C-8EA0-AAB925CDB5D1}"/>
              </a:ext>
            </a:extLst>
          </p:cNvPr>
          <p:cNvSpPr txBox="1">
            <a:spLocks noChangeArrowheads="1"/>
          </p:cNvSpPr>
          <p:nvPr/>
        </p:nvSpPr>
        <p:spPr bwMode="auto">
          <a:xfrm rot="-5400000">
            <a:off x="-727868" y="3201193"/>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Rate per 1,000 births</a:t>
            </a:r>
          </a:p>
        </p:txBody>
      </p:sp>
      <p:sp>
        <p:nvSpPr>
          <p:cNvPr id="7174" name="Text Box 9">
            <a:extLst>
              <a:ext uri="{FF2B5EF4-FFF2-40B4-BE49-F238E27FC236}">
                <a16:creationId xmlns:a16="http://schemas.microsoft.com/office/drawing/2014/main" id="{77FEAE6E-0C9C-FC4B-9194-E0EE57346098}"/>
              </a:ext>
            </a:extLst>
          </p:cNvPr>
          <p:cNvSpPr txBox="1">
            <a:spLocks noChangeArrowheads="1"/>
          </p:cNvSpPr>
          <p:nvPr/>
        </p:nvSpPr>
        <p:spPr bwMode="auto">
          <a:xfrm>
            <a:off x="4572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5" name="Rectangle 10">
            <a:extLst>
              <a:ext uri="{FF2B5EF4-FFF2-40B4-BE49-F238E27FC236}">
                <a16:creationId xmlns:a16="http://schemas.microsoft.com/office/drawing/2014/main" id="{C5783690-3962-C943-8DFB-F512D94219F5}"/>
              </a:ext>
            </a:extLst>
          </p:cNvPr>
          <p:cNvSpPr>
            <a:spLocks noChangeArrowheads="1"/>
          </p:cNvSpPr>
          <p:nvPr/>
        </p:nvSpPr>
        <p:spPr bwMode="auto">
          <a:xfrm>
            <a:off x="4337050" y="46164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p:txBody>
      </p:sp>
      <p:sp>
        <p:nvSpPr>
          <p:cNvPr id="7176" name="Text Box 11">
            <a:extLst>
              <a:ext uri="{FF2B5EF4-FFF2-40B4-BE49-F238E27FC236}">
                <a16:creationId xmlns:a16="http://schemas.microsoft.com/office/drawing/2014/main" id="{5E447884-CC11-2342-9176-8DD05432A808}"/>
              </a:ext>
            </a:extLst>
          </p:cNvPr>
          <p:cNvSpPr txBox="1">
            <a:spLocks noChangeArrowheads="1"/>
          </p:cNvSpPr>
          <p:nvPr/>
        </p:nvSpPr>
        <p:spPr bwMode="auto">
          <a:xfrm>
            <a:off x="4632325" y="658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7" name="Text Box 13">
            <a:extLst>
              <a:ext uri="{FF2B5EF4-FFF2-40B4-BE49-F238E27FC236}">
                <a16:creationId xmlns:a16="http://schemas.microsoft.com/office/drawing/2014/main" id="{D77F961F-F94D-F94C-BB72-ED781FD23580}"/>
              </a:ext>
            </a:extLst>
          </p:cNvPr>
          <p:cNvSpPr txBox="1">
            <a:spLocks noChangeArrowheads="1"/>
          </p:cNvSpPr>
          <p:nvPr/>
        </p:nvSpPr>
        <p:spPr bwMode="auto">
          <a:xfrm>
            <a:off x="288925" y="6284913"/>
            <a:ext cx="269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Hennessy, AJPH, 2008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02406-FEA1-1B49-8D26-68D8885105A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385112-AFE1-E64B-BEDD-13B64899DBE4}" type="slidenum">
              <a:rPr lang="en-US" altLang="en-US"/>
              <a:pPr/>
              <a:t>2</a:t>
            </a:fld>
            <a:endParaRPr lang="en-US" altLang="en-US"/>
          </a:p>
        </p:txBody>
      </p:sp>
      <p:pic>
        <p:nvPicPr>
          <p:cNvPr id="16387" name="Picture 2" descr="MOOSE1">
            <a:extLst>
              <a:ext uri="{FF2B5EF4-FFF2-40B4-BE49-F238E27FC236}">
                <a16:creationId xmlns:a16="http://schemas.microsoft.com/office/drawing/2014/main" id="{11563589-7BE0-C649-9189-0230BECF22FA}"/>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1143000"/>
            <a:ext cx="6705600" cy="446405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FD42A7A0-9D67-0F4E-A335-11C0070E7AE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E1A2A0-8DEC-0C42-8FC4-6F3A04B2472A}" type="slidenum">
              <a:rPr lang="en-US" altLang="en-US"/>
              <a:pPr/>
              <a:t>20</a:t>
            </a:fld>
            <a:endParaRPr lang="en-US" altLang="en-US"/>
          </a:p>
        </p:txBody>
      </p:sp>
      <p:sp>
        <p:nvSpPr>
          <p:cNvPr id="212994" name="Rectangle 2">
            <a:extLst>
              <a:ext uri="{FF2B5EF4-FFF2-40B4-BE49-F238E27FC236}">
                <a16:creationId xmlns:a16="http://schemas.microsoft.com/office/drawing/2014/main" id="{CAA37DE0-6F74-2443-B096-7DEC5B93FA96}"/>
              </a:ext>
            </a:extLst>
          </p:cNvPr>
          <p:cNvSpPr>
            <a:spLocks noGrp="1" noChangeArrowheads="1"/>
          </p:cNvSpPr>
          <p:nvPr>
            <p:ph type="title"/>
          </p:nvPr>
        </p:nvSpPr>
        <p:spPr/>
        <p:txBody>
          <a:bodyPr/>
          <a:lstStyle/>
          <a:p>
            <a:pPr eaLnBrk="1" hangingPunct="1">
              <a:defRPr/>
            </a:pPr>
            <a:r>
              <a:rPr lang="en-US" sz="2800"/>
              <a:t> Hospitalization rates for infants in villages with &lt; 10% of homes with water service, </a:t>
            </a:r>
            <a:br>
              <a:rPr lang="en-US" sz="2800"/>
            </a:br>
            <a:r>
              <a:rPr lang="en-US" sz="2800"/>
              <a:t>compared with U.S. infants</a:t>
            </a:r>
          </a:p>
        </p:txBody>
      </p:sp>
      <p:graphicFrame>
        <p:nvGraphicFramePr>
          <p:cNvPr id="8194" name="Object 3">
            <a:extLst>
              <a:ext uri="{FF2B5EF4-FFF2-40B4-BE49-F238E27FC236}">
                <a16:creationId xmlns:a16="http://schemas.microsoft.com/office/drawing/2014/main" id="{11D73C1C-C8CE-EE45-A571-36D681AF7C13}"/>
              </a:ext>
            </a:extLst>
          </p:cNvPr>
          <p:cNvGraphicFramePr>
            <a:graphicFrameLocks noChangeAspect="1"/>
          </p:cNvGraphicFramePr>
          <p:nvPr>
            <p:ph type="chart" idx="1"/>
          </p:nvPr>
        </p:nvGraphicFramePr>
        <p:xfrm>
          <a:off x="0" y="1524000"/>
          <a:ext cx="8458200" cy="4621213"/>
        </p:xfrm>
        <a:graphic>
          <a:graphicData uri="http://schemas.openxmlformats.org/presentationml/2006/ole">
            <mc:AlternateContent xmlns:mc="http://schemas.openxmlformats.org/markup-compatibility/2006">
              <mc:Choice xmlns:v="urn:schemas-microsoft-com:vml" Requires="v">
                <p:oleObj spid="_x0000_s8209"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8458200" cy="4621213"/>
                      </a:xfrm>
                      <a:prstGeom prst="rect">
                        <a:avLst/>
                      </a:prstGeom>
                    </p:spPr>
                  </p:pic>
                </p:oleObj>
              </mc:Fallback>
            </mc:AlternateContent>
          </a:graphicData>
        </a:graphic>
      </p:graphicFrame>
      <p:sp>
        <p:nvSpPr>
          <p:cNvPr id="8197" name="Text Box 4">
            <a:extLst>
              <a:ext uri="{FF2B5EF4-FFF2-40B4-BE49-F238E27FC236}">
                <a16:creationId xmlns:a16="http://schemas.microsoft.com/office/drawing/2014/main" id="{80EC1842-F89E-8F41-9730-C6E2DF38AACB}"/>
              </a:ext>
            </a:extLst>
          </p:cNvPr>
          <p:cNvSpPr txBox="1">
            <a:spLocks noChangeArrowheads="1"/>
          </p:cNvSpPr>
          <p:nvPr/>
        </p:nvSpPr>
        <p:spPr bwMode="auto">
          <a:xfrm rot="-5400000">
            <a:off x="-727868" y="3201193"/>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Rate per 1,000 births</a:t>
            </a:r>
          </a:p>
        </p:txBody>
      </p:sp>
      <p:sp>
        <p:nvSpPr>
          <p:cNvPr id="8198" name="Text Box 5">
            <a:extLst>
              <a:ext uri="{FF2B5EF4-FFF2-40B4-BE49-F238E27FC236}">
                <a16:creationId xmlns:a16="http://schemas.microsoft.com/office/drawing/2014/main" id="{728A10D4-AC0E-6741-9E3E-CD4D8C76A934}"/>
              </a:ext>
            </a:extLst>
          </p:cNvPr>
          <p:cNvSpPr txBox="1">
            <a:spLocks noChangeArrowheads="1"/>
          </p:cNvSpPr>
          <p:nvPr/>
        </p:nvSpPr>
        <p:spPr bwMode="auto">
          <a:xfrm>
            <a:off x="4572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9" name="Rectangle 6">
            <a:extLst>
              <a:ext uri="{FF2B5EF4-FFF2-40B4-BE49-F238E27FC236}">
                <a16:creationId xmlns:a16="http://schemas.microsoft.com/office/drawing/2014/main" id="{7F6B4AEC-FB66-5F4C-870F-FDCEB5228558}"/>
              </a:ext>
            </a:extLst>
          </p:cNvPr>
          <p:cNvSpPr>
            <a:spLocks noChangeArrowheads="1"/>
          </p:cNvSpPr>
          <p:nvPr/>
        </p:nvSpPr>
        <p:spPr bwMode="auto">
          <a:xfrm>
            <a:off x="4337050" y="4648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p:txBody>
      </p:sp>
      <p:sp>
        <p:nvSpPr>
          <p:cNvPr id="8200" name="Text Box 7">
            <a:extLst>
              <a:ext uri="{FF2B5EF4-FFF2-40B4-BE49-F238E27FC236}">
                <a16:creationId xmlns:a16="http://schemas.microsoft.com/office/drawing/2014/main" id="{C3565D88-3735-C549-972A-6B6E98322293}"/>
              </a:ext>
            </a:extLst>
          </p:cNvPr>
          <p:cNvSpPr txBox="1">
            <a:spLocks noChangeArrowheads="1"/>
          </p:cNvSpPr>
          <p:nvPr/>
        </p:nvSpPr>
        <p:spPr bwMode="auto">
          <a:xfrm>
            <a:off x="2422525" y="33893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00"/>
                </a:solidFill>
              </a:rPr>
              <a:t>5 x</a:t>
            </a:r>
          </a:p>
        </p:txBody>
      </p:sp>
      <p:sp>
        <p:nvSpPr>
          <p:cNvPr id="8201" name="Text Box 8">
            <a:extLst>
              <a:ext uri="{FF2B5EF4-FFF2-40B4-BE49-F238E27FC236}">
                <a16:creationId xmlns:a16="http://schemas.microsoft.com/office/drawing/2014/main" id="{17EFE26C-265A-AA49-80EC-92F70D8929B0}"/>
              </a:ext>
            </a:extLst>
          </p:cNvPr>
          <p:cNvSpPr txBox="1">
            <a:spLocks noChangeArrowheads="1"/>
          </p:cNvSpPr>
          <p:nvPr/>
        </p:nvSpPr>
        <p:spPr bwMode="auto">
          <a:xfrm>
            <a:off x="4175125" y="36179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00"/>
                </a:solidFill>
              </a:rPr>
              <a:t>11 x</a:t>
            </a:r>
          </a:p>
        </p:txBody>
      </p:sp>
      <p:sp>
        <p:nvSpPr>
          <p:cNvPr id="8202" name="Text Box 9">
            <a:extLst>
              <a:ext uri="{FF2B5EF4-FFF2-40B4-BE49-F238E27FC236}">
                <a16:creationId xmlns:a16="http://schemas.microsoft.com/office/drawing/2014/main" id="{C873F616-65FF-8048-AD75-8C104B99457A}"/>
              </a:ext>
            </a:extLst>
          </p:cNvPr>
          <p:cNvSpPr txBox="1">
            <a:spLocks noChangeArrowheads="1"/>
          </p:cNvSpPr>
          <p:nvPr/>
        </p:nvSpPr>
        <p:spPr bwMode="auto">
          <a:xfrm>
            <a:off x="6156325" y="38862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FF00"/>
                </a:solidFill>
              </a:rPr>
              <a:t>5 x</a:t>
            </a:r>
          </a:p>
        </p:txBody>
      </p:sp>
      <p:sp>
        <p:nvSpPr>
          <p:cNvPr id="8203" name="Line 10">
            <a:extLst>
              <a:ext uri="{FF2B5EF4-FFF2-40B4-BE49-F238E27FC236}">
                <a16:creationId xmlns:a16="http://schemas.microsoft.com/office/drawing/2014/main" id="{1CD90A3A-0CAA-784A-956F-240716292C30}"/>
              </a:ext>
            </a:extLst>
          </p:cNvPr>
          <p:cNvSpPr>
            <a:spLocks noChangeShapeType="1"/>
          </p:cNvSpPr>
          <p:nvPr/>
        </p:nvSpPr>
        <p:spPr bwMode="auto">
          <a:xfrm flipH="1" flipV="1">
            <a:off x="1905000" y="2286000"/>
            <a:ext cx="609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4" name="Line 11">
            <a:extLst>
              <a:ext uri="{FF2B5EF4-FFF2-40B4-BE49-F238E27FC236}">
                <a16:creationId xmlns:a16="http://schemas.microsoft.com/office/drawing/2014/main" id="{0B69FF76-83F2-3640-AA59-F652B5D3D0D5}"/>
              </a:ext>
            </a:extLst>
          </p:cNvPr>
          <p:cNvSpPr>
            <a:spLocks noChangeShapeType="1"/>
          </p:cNvSpPr>
          <p:nvPr/>
        </p:nvSpPr>
        <p:spPr bwMode="auto">
          <a:xfrm>
            <a:off x="6324600" y="42672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Line 12">
            <a:extLst>
              <a:ext uri="{FF2B5EF4-FFF2-40B4-BE49-F238E27FC236}">
                <a16:creationId xmlns:a16="http://schemas.microsoft.com/office/drawing/2014/main" id="{942E0DC2-CF25-824A-80B0-4DCF032F3FA4}"/>
              </a:ext>
            </a:extLst>
          </p:cNvPr>
          <p:cNvSpPr>
            <a:spLocks noChangeShapeType="1"/>
          </p:cNvSpPr>
          <p:nvPr/>
        </p:nvSpPr>
        <p:spPr bwMode="auto">
          <a:xfrm flipH="1" flipV="1">
            <a:off x="5791200" y="40386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Line 13">
            <a:extLst>
              <a:ext uri="{FF2B5EF4-FFF2-40B4-BE49-F238E27FC236}">
                <a16:creationId xmlns:a16="http://schemas.microsoft.com/office/drawing/2014/main" id="{DCEF5DA6-5941-F54B-96C6-5A738CBD0517}"/>
              </a:ext>
            </a:extLst>
          </p:cNvPr>
          <p:cNvSpPr>
            <a:spLocks noChangeShapeType="1"/>
          </p:cNvSpPr>
          <p:nvPr/>
        </p:nvSpPr>
        <p:spPr bwMode="auto">
          <a:xfrm flipH="1" flipV="1">
            <a:off x="3886200" y="32766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id="{8C5829DF-C02B-4644-A953-212D38A5B53A}"/>
              </a:ext>
            </a:extLst>
          </p:cNvPr>
          <p:cNvSpPr>
            <a:spLocks noChangeShapeType="1"/>
          </p:cNvSpPr>
          <p:nvPr/>
        </p:nvSpPr>
        <p:spPr bwMode="auto">
          <a:xfrm>
            <a:off x="2590800" y="3733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id="{62DB49CD-7432-F846-AEB8-CDA4FD7C620F}"/>
              </a:ext>
            </a:extLst>
          </p:cNvPr>
          <p:cNvSpPr>
            <a:spLocks noChangeShapeType="1"/>
          </p:cNvSpPr>
          <p:nvPr/>
        </p:nvSpPr>
        <p:spPr bwMode="auto">
          <a:xfrm>
            <a:off x="4419600" y="3962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681B6B3-7BDE-7343-899B-0E75DA5A3ED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7D8A0-06F8-F644-A1D4-E1C262665EF1}" type="slidenum">
              <a:rPr lang="en-US" altLang="en-US"/>
              <a:pPr/>
              <a:t>21</a:t>
            </a:fld>
            <a:endParaRPr lang="en-US" altLang="en-US"/>
          </a:p>
        </p:txBody>
      </p:sp>
      <p:sp>
        <p:nvSpPr>
          <p:cNvPr id="264194" name="Rectangle 2">
            <a:extLst>
              <a:ext uri="{FF2B5EF4-FFF2-40B4-BE49-F238E27FC236}">
                <a16:creationId xmlns:a16="http://schemas.microsoft.com/office/drawing/2014/main" id="{E0639ECE-C4FB-2C42-9D39-91C8FF94D10B}"/>
              </a:ext>
            </a:extLst>
          </p:cNvPr>
          <p:cNvSpPr>
            <a:spLocks noGrp="1" noChangeArrowheads="1"/>
          </p:cNvSpPr>
          <p:nvPr>
            <p:ph type="title"/>
          </p:nvPr>
        </p:nvSpPr>
        <p:spPr/>
        <p:txBody>
          <a:bodyPr/>
          <a:lstStyle/>
          <a:p>
            <a:pPr eaLnBrk="1" hangingPunct="1">
              <a:defRPr/>
            </a:pPr>
            <a:r>
              <a:rPr lang="en-US" sz="3200"/>
              <a:t>Skin infection rates, all ages, </a:t>
            </a:r>
            <a:br>
              <a:rPr lang="en-US" sz="3200"/>
            </a:br>
            <a:r>
              <a:rPr lang="en-US" sz="3200"/>
              <a:t>by village water service, </a:t>
            </a:r>
            <a:br>
              <a:rPr lang="en-US" sz="3200"/>
            </a:br>
            <a:r>
              <a:rPr lang="en-US" sz="3200"/>
              <a:t>Southwest Alaska, 1999 - 2000</a:t>
            </a:r>
          </a:p>
        </p:txBody>
      </p:sp>
      <p:graphicFrame>
        <p:nvGraphicFramePr>
          <p:cNvPr id="9218" name="Object 3">
            <a:extLst>
              <a:ext uri="{FF2B5EF4-FFF2-40B4-BE49-F238E27FC236}">
                <a16:creationId xmlns:a16="http://schemas.microsoft.com/office/drawing/2014/main" id="{15194A6E-FED2-4048-9FC7-374CF67A8ABE}"/>
              </a:ext>
            </a:extLst>
          </p:cNvPr>
          <p:cNvGraphicFramePr>
            <a:graphicFrameLocks noChangeAspect="1"/>
          </p:cNvGraphicFramePr>
          <p:nvPr>
            <p:ph type="chart" idx="1"/>
          </p:nvPr>
        </p:nvGraphicFramePr>
        <p:xfrm>
          <a:off x="228600" y="1676400"/>
          <a:ext cx="8229600" cy="4495800"/>
        </p:xfrm>
        <a:graphic>
          <a:graphicData uri="http://schemas.openxmlformats.org/presentationml/2006/ole">
            <mc:AlternateContent xmlns:mc="http://schemas.openxmlformats.org/markup-compatibility/2006">
              <mc:Choice xmlns:v="urn:schemas-microsoft-com:vml" Requires="v">
                <p:oleObj spid="_x0000_s9223"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229600" cy="4495800"/>
                      </a:xfrm>
                      <a:prstGeom prst="rect">
                        <a:avLst/>
                      </a:prstGeom>
                    </p:spPr>
                  </p:pic>
                </p:oleObj>
              </mc:Fallback>
            </mc:AlternateContent>
          </a:graphicData>
        </a:graphic>
      </p:graphicFrame>
      <p:sp>
        <p:nvSpPr>
          <p:cNvPr id="9221" name="Text Box 4">
            <a:extLst>
              <a:ext uri="{FF2B5EF4-FFF2-40B4-BE49-F238E27FC236}">
                <a16:creationId xmlns:a16="http://schemas.microsoft.com/office/drawing/2014/main" id="{EBFFFEE4-7BA1-5548-94D4-160E72659BA6}"/>
              </a:ext>
            </a:extLst>
          </p:cNvPr>
          <p:cNvSpPr txBox="1">
            <a:spLocks noChangeArrowheads="1"/>
          </p:cNvSpPr>
          <p:nvPr/>
        </p:nvSpPr>
        <p:spPr bwMode="auto">
          <a:xfrm rot="-5400000">
            <a:off x="-550068" y="3390106"/>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Rate per 1,000 persons</a:t>
            </a:r>
          </a:p>
        </p:txBody>
      </p:sp>
      <p:sp>
        <p:nvSpPr>
          <p:cNvPr id="9222" name="Text Box 5">
            <a:extLst>
              <a:ext uri="{FF2B5EF4-FFF2-40B4-BE49-F238E27FC236}">
                <a16:creationId xmlns:a16="http://schemas.microsoft.com/office/drawing/2014/main" id="{A9DF58CE-994F-2E48-98C2-9F1DCACADED0}"/>
              </a:ext>
            </a:extLst>
          </p:cNvPr>
          <p:cNvSpPr txBox="1">
            <a:spLocks noChangeArrowheads="1"/>
          </p:cNvSpPr>
          <p:nvPr/>
        </p:nvSpPr>
        <p:spPr bwMode="auto">
          <a:xfrm>
            <a:off x="6994525" y="27035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Water Service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63738B0-BE29-DA4C-85B9-75B4AE3BE7D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486E35-71AB-9148-A0E9-0C922231083F}" type="slidenum">
              <a:rPr lang="en-US" altLang="en-US"/>
              <a:pPr/>
              <a:t>22</a:t>
            </a:fld>
            <a:endParaRPr lang="en-US" altLang="en-US"/>
          </a:p>
        </p:txBody>
      </p:sp>
      <p:sp>
        <p:nvSpPr>
          <p:cNvPr id="265218" name="Rectangle 2">
            <a:extLst>
              <a:ext uri="{FF2B5EF4-FFF2-40B4-BE49-F238E27FC236}">
                <a16:creationId xmlns:a16="http://schemas.microsoft.com/office/drawing/2014/main" id="{B092FFBD-D5D1-4546-900F-DDCBF67612A3}"/>
              </a:ext>
            </a:extLst>
          </p:cNvPr>
          <p:cNvSpPr>
            <a:spLocks noGrp="1" noChangeArrowheads="1"/>
          </p:cNvSpPr>
          <p:nvPr>
            <p:ph type="title"/>
          </p:nvPr>
        </p:nvSpPr>
        <p:spPr>
          <a:xfrm>
            <a:off x="457200" y="228600"/>
            <a:ext cx="8534400" cy="1143000"/>
          </a:xfrm>
        </p:spPr>
        <p:txBody>
          <a:bodyPr/>
          <a:lstStyle/>
          <a:p>
            <a:pPr eaLnBrk="1" hangingPunct="1">
              <a:defRPr/>
            </a:pPr>
            <a:r>
              <a:rPr lang="en-US" sz="2800"/>
              <a:t>Serious infections with </a:t>
            </a:r>
            <a:r>
              <a:rPr lang="en-US" sz="2800" i="1"/>
              <a:t>Streptococcus pneumoniae</a:t>
            </a:r>
            <a:r>
              <a:rPr lang="en-US" sz="2800"/>
              <a:t> in children &lt; 5 years old,</a:t>
            </a:r>
            <a:br>
              <a:rPr lang="en-US" sz="2800"/>
            </a:br>
            <a:r>
              <a:rPr lang="en-US" sz="2800"/>
              <a:t> Southwest Alaska, 2001-2007</a:t>
            </a:r>
          </a:p>
        </p:txBody>
      </p:sp>
      <p:graphicFrame>
        <p:nvGraphicFramePr>
          <p:cNvPr id="10242" name="Object 3">
            <a:extLst>
              <a:ext uri="{FF2B5EF4-FFF2-40B4-BE49-F238E27FC236}">
                <a16:creationId xmlns:a16="http://schemas.microsoft.com/office/drawing/2014/main" id="{CEA40B21-085F-0945-A25E-433AB7F4CFA9}"/>
              </a:ext>
            </a:extLst>
          </p:cNvPr>
          <p:cNvGraphicFramePr>
            <a:graphicFrameLocks noChangeAspect="1"/>
          </p:cNvGraphicFramePr>
          <p:nvPr>
            <p:ph type="chart" idx="1"/>
          </p:nvPr>
        </p:nvGraphicFramePr>
        <p:xfrm>
          <a:off x="0" y="1447800"/>
          <a:ext cx="8915400" cy="4621213"/>
        </p:xfrm>
        <a:graphic>
          <a:graphicData uri="http://schemas.openxmlformats.org/presentationml/2006/ole">
            <mc:AlternateContent xmlns:mc="http://schemas.openxmlformats.org/markup-compatibility/2006">
              <mc:Choice xmlns:v="urn:schemas-microsoft-com:vml" Requires="v">
                <p:oleObj spid="_x0000_s10251"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8915400" cy="4621213"/>
                      </a:xfrm>
                      <a:prstGeom prst="rect">
                        <a:avLst/>
                      </a:prstGeom>
                    </p:spPr>
                  </p:pic>
                </p:oleObj>
              </mc:Fallback>
            </mc:AlternateContent>
          </a:graphicData>
        </a:graphic>
      </p:graphicFrame>
      <p:sp>
        <p:nvSpPr>
          <p:cNvPr id="10245" name="Text Box 4">
            <a:extLst>
              <a:ext uri="{FF2B5EF4-FFF2-40B4-BE49-F238E27FC236}">
                <a16:creationId xmlns:a16="http://schemas.microsoft.com/office/drawing/2014/main" id="{5CB60A46-539C-EF48-BA64-F1970C03C5F3}"/>
              </a:ext>
            </a:extLst>
          </p:cNvPr>
          <p:cNvSpPr txBox="1">
            <a:spLocks noChangeArrowheads="1"/>
          </p:cNvSpPr>
          <p:nvPr/>
        </p:nvSpPr>
        <p:spPr bwMode="auto">
          <a:xfrm rot="-5400000">
            <a:off x="-504031" y="3423444"/>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Rate per 100,000</a:t>
            </a:r>
          </a:p>
        </p:txBody>
      </p:sp>
      <p:sp>
        <p:nvSpPr>
          <p:cNvPr id="10246" name="Text Box 5">
            <a:extLst>
              <a:ext uri="{FF2B5EF4-FFF2-40B4-BE49-F238E27FC236}">
                <a16:creationId xmlns:a16="http://schemas.microsoft.com/office/drawing/2014/main" id="{D9DD6345-67EE-CC40-9853-51771D0A4B37}"/>
              </a:ext>
            </a:extLst>
          </p:cNvPr>
          <p:cNvSpPr txBox="1">
            <a:spLocks noChangeArrowheads="1"/>
          </p:cNvSpPr>
          <p:nvPr/>
        </p:nvSpPr>
        <p:spPr bwMode="auto">
          <a:xfrm>
            <a:off x="4572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7" name="Text Box 6">
            <a:extLst>
              <a:ext uri="{FF2B5EF4-FFF2-40B4-BE49-F238E27FC236}">
                <a16:creationId xmlns:a16="http://schemas.microsoft.com/office/drawing/2014/main" id="{AF33D606-BEAF-4F46-8564-BF84BE39F5D9}"/>
              </a:ext>
            </a:extLst>
          </p:cNvPr>
          <p:cNvSpPr txBox="1">
            <a:spLocks noChangeArrowheads="1"/>
          </p:cNvSpPr>
          <p:nvPr/>
        </p:nvSpPr>
        <p:spPr bwMode="auto">
          <a:xfrm>
            <a:off x="7070725" y="26273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Water Service</a:t>
            </a:r>
          </a:p>
        </p:txBody>
      </p:sp>
      <p:sp>
        <p:nvSpPr>
          <p:cNvPr id="10248" name="Text Box 7">
            <a:extLst>
              <a:ext uri="{FF2B5EF4-FFF2-40B4-BE49-F238E27FC236}">
                <a16:creationId xmlns:a16="http://schemas.microsoft.com/office/drawing/2014/main" id="{5A24DABA-A631-FA4A-8EF9-B25CF978DBF6}"/>
              </a:ext>
            </a:extLst>
          </p:cNvPr>
          <p:cNvSpPr txBox="1">
            <a:spLocks noChangeArrowheads="1"/>
          </p:cNvSpPr>
          <p:nvPr/>
        </p:nvSpPr>
        <p:spPr bwMode="auto">
          <a:xfrm>
            <a:off x="288925" y="6208713"/>
            <a:ext cx="398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t>
            </a:r>
            <a:r>
              <a:rPr lang="en-US" altLang="en-US" sz="1400"/>
              <a:t>J Wenger, 2010, Pediatric Infectious Diseases</a:t>
            </a:r>
          </a:p>
        </p:txBody>
      </p:sp>
      <p:sp>
        <p:nvSpPr>
          <p:cNvPr id="10249" name="Right Brace 10">
            <a:extLst>
              <a:ext uri="{FF2B5EF4-FFF2-40B4-BE49-F238E27FC236}">
                <a16:creationId xmlns:a16="http://schemas.microsoft.com/office/drawing/2014/main" id="{75E3830C-0B5A-AB44-9DB2-AEC196ED0EF3}"/>
              </a:ext>
            </a:extLst>
          </p:cNvPr>
          <p:cNvSpPr>
            <a:spLocks/>
          </p:cNvSpPr>
          <p:nvPr/>
        </p:nvSpPr>
        <p:spPr bwMode="auto">
          <a:xfrm>
            <a:off x="5562600" y="2362200"/>
            <a:ext cx="457200" cy="3048000"/>
          </a:xfrm>
          <a:prstGeom prst="righ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50" name="TextBox 12">
            <a:extLst>
              <a:ext uri="{FF2B5EF4-FFF2-40B4-BE49-F238E27FC236}">
                <a16:creationId xmlns:a16="http://schemas.microsoft.com/office/drawing/2014/main" id="{2A5E3522-DEEC-724D-8720-1B907E46495C}"/>
              </a:ext>
            </a:extLst>
          </p:cNvPr>
          <p:cNvSpPr txBox="1">
            <a:spLocks noChangeArrowheads="1"/>
          </p:cNvSpPr>
          <p:nvPr/>
        </p:nvSpPr>
        <p:spPr bwMode="auto">
          <a:xfrm>
            <a:off x="6019800" y="3733800"/>
            <a:ext cx="59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20X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49D9-A182-664D-9DF5-1FE9B40EEA17}"/>
              </a:ext>
            </a:extLst>
          </p:cNvPr>
          <p:cNvSpPr>
            <a:spLocks noGrp="1"/>
          </p:cNvSpPr>
          <p:nvPr>
            <p:ph type="title"/>
          </p:nvPr>
        </p:nvSpPr>
        <p:spPr>
          <a:xfrm>
            <a:off x="457200" y="457200"/>
            <a:ext cx="8229600" cy="1143000"/>
          </a:xfrm>
        </p:spPr>
        <p:txBody>
          <a:bodyPr/>
          <a:lstStyle/>
          <a:p>
            <a:pPr eaLnBrk="1" hangingPunct="1">
              <a:defRPr/>
            </a:pPr>
            <a:r>
              <a:rPr lang="en-US" sz="3200" dirty="0"/>
              <a:t>LRI Incidence Among Alaska Children &lt; 2 years, Enrolled in Medicaid 1998- 2003</a:t>
            </a:r>
          </a:p>
        </p:txBody>
      </p:sp>
      <p:graphicFrame>
        <p:nvGraphicFramePr>
          <p:cNvPr id="11266" name="Chart Placeholder 3">
            <a:extLst>
              <a:ext uri="{FF2B5EF4-FFF2-40B4-BE49-F238E27FC236}">
                <a16:creationId xmlns:a16="http://schemas.microsoft.com/office/drawing/2014/main" id="{6A5782B9-F856-F24D-9AC9-E93DD628BE53}"/>
              </a:ext>
            </a:extLst>
          </p:cNvPr>
          <p:cNvGraphicFramePr>
            <a:graphicFrameLocks noGrp="1"/>
          </p:cNvGraphicFramePr>
          <p:nvPr>
            <p:ph type="chart" idx="1"/>
          </p:nvPr>
        </p:nvGraphicFramePr>
        <p:xfrm>
          <a:off x="381000" y="1447800"/>
          <a:ext cx="8763000" cy="4525963"/>
        </p:xfrm>
        <a:graphic>
          <a:graphicData uri="http://schemas.openxmlformats.org/presentationml/2006/ole">
            <mc:AlternateContent xmlns:mc="http://schemas.openxmlformats.org/markup-compatibility/2006">
              <mc:Choice xmlns:v="urn:schemas-microsoft-com:vml" Requires="v">
                <p:oleObj spid="_x0000_s11271" r:id="rId3" imgW="8572500" imgH="4711700" progId="Excel.Chart.8">
                  <p:embed/>
                </p:oleObj>
              </mc:Choice>
              <mc:Fallback>
                <p:oleObj r:id="rId3" imgW="8572500" imgH="4711700" progId="Excel.Chart.8">
                  <p:embed/>
                  <p:pic>
                    <p:nvPicPr>
                      <p:cNvPr id="0" name="Char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8763000" cy="4525963"/>
                      </a:xfrm>
                      <a:prstGeom prst="rect">
                        <a:avLst/>
                      </a:prstGeom>
                    </p:spPr>
                  </p:pic>
                </p:oleObj>
              </mc:Fallback>
            </mc:AlternateContent>
          </a:graphicData>
        </a:graphic>
      </p:graphicFrame>
      <p:sp>
        <p:nvSpPr>
          <p:cNvPr id="11268" name="TextBox 4">
            <a:extLst>
              <a:ext uri="{FF2B5EF4-FFF2-40B4-BE49-F238E27FC236}">
                <a16:creationId xmlns:a16="http://schemas.microsoft.com/office/drawing/2014/main" id="{1A1C3AA4-F3AA-8E4A-B288-0D44CC25C840}"/>
              </a:ext>
            </a:extLst>
          </p:cNvPr>
          <p:cNvSpPr txBox="1">
            <a:spLocks noChangeArrowheads="1"/>
          </p:cNvSpPr>
          <p:nvPr/>
        </p:nvSpPr>
        <p:spPr bwMode="auto">
          <a:xfrm>
            <a:off x="1676400" y="5943600"/>
            <a:ext cx="446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Community in-home water service</a:t>
            </a:r>
          </a:p>
        </p:txBody>
      </p:sp>
      <p:sp>
        <p:nvSpPr>
          <p:cNvPr id="11269" name="TextBox 5">
            <a:extLst>
              <a:ext uri="{FF2B5EF4-FFF2-40B4-BE49-F238E27FC236}">
                <a16:creationId xmlns:a16="http://schemas.microsoft.com/office/drawing/2014/main" id="{0973B38E-8FDD-8D48-B891-0EF4EE5DE84B}"/>
              </a:ext>
            </a:extLst>
          </p:cNvPr>
          <p:cNvSpPr txBox="1">
            <a:spLocks noChangeArrowheads="1"/>
          </p:cNvSpPr>
          <p:nvPr/>
        </p:nvSpPr>
        <p:spPr bwMode="auto">
          <a:xfrm rot="-5400000">
            <a:off x="-1152525" y="3429000"/>
            <a:ext cx="297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Incidence  per 100 child-years</a:t>
            </a:r>
          </a:p>
        </p:txBody>
      </p:sp>
      <p:sp>
        <p:nvSpPr>
          <p:cNvPr id="11270" name="TextBox 5">
            <a:extLst>
              <a:ext uri="{FF2B5EF4-FFF2-40B4-BE49-F238E27FC236}">
                <a16:creationId xmlns:a16="http://schemas.microsoft.com/office/drawing/2014/main" id="{74C9235B-4E6E-3A46-9B62-C3E696D78D07}"/>
              </a:ext>
            </a:extLst>
          </p:cNvPr>
          <p:cNvSpPr txBox="1">
            <a:spLocks noChangeArrowheads="1"/>
          </p:cNvSpPr>
          <p:nvPr/>
        </p:nvSpPr>
        <p:spPr bwMode="auto">
          <a:xfrm>
            <a:off x="228600" y="6477000"/>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Gessner, J Pediatrics,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DFDA80-F9F3-4C48-A1CD-7FDA4508634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2E4EC8-FA2B-B84F-AB76-E966CAA643BF}" type="slidenum">
              <a:rPr lang="en-US" altLang="en-US"/>
              <a:pPr/>
              <a:t>24</a:t>
            </a:fld>
            <a:endParaRPr lang="en-US" altLang="en-US"/>
          </a:p>
        </p:txBody>
      </p:sp>
      <p:sp>
        <p:nvSpPr>
          <p:cNvPr id="275458" name="Rectangle 2">
            <a:extLst>
              <a:ext uri="{FF2B5EF4-FFF2-40B4-BE49-F238E27FC236}">
                <a16:creationId xmlns:a16="http://schemas.microsoft.com/office/drawing/2014/main" id="{822E1E5B-7BA6-6145-978A-93CED10F6732}"/>
              </a:ext>
            </a:extLst>
          </p:cNvPr>
          <p:cNvSpPr>
            <a:spLocks noGrp="1" noChangeArrowheads="1"/>
          </p:cNvSpPr>
          <p:nvPr>
            <p:ph type="title"/>
          </p:nvPr>
        </p:nvSpPr>
        <p:spPr/>
        <p:txBody>
          <a:bodyPr/>
          <a:lstStyle/>
          <a:p>
            <a:pPr eaLnBrk="1" hangingPunct="1">
              <a:defRPr/>
            </a:pPr>
            <a:r>
              <a:rPr lang="en-US" sz="3200" dirty="0"/>
              <a:t>Dental Caries, a Water-washed Disease?</a:t>
            </a:r>
          </a:p>
        </p:txBody>
      </p:sp>
      <p:sp>
        <p:nvSpPr>
          <p:cNvPr id="27652" name="Rectangle 3">
            <a:extLst>
              <a:ext uri="{FF2B5EF4-FFF2-40B4-BE49-F238E27FC236}">
                <a16:creationId xmlns:a16="http://schemas.microsoft.com/office/drawing/2014/main" id="{CCEADF23-20E5-6542-91D2-99F7EF8B58C4}"/>
              </a:ext>
            </a:extLst>
          </p:cNvPr>
          <p:cNvSpPr>
            <a:spLocks noGrp="1" noChangeArrowheads="1"/>
          </p:cNvSpPr>
          <p:nvPr>
            <p:ph type="body" idx="1"/>
          </p:nvPr>
        </p:nvSpPr>
        <p:spPr/>
        <p:txBody>
          <a:bodyPr/>
          <a:lstStyle/>
          <a:p>
            <a:pPr eaLnBrk="1" hangingPunct="1">
              <a:lnSpc>
                <a:spcPct val="90000"/>
              </a:lnSpc>
            </a:pPr>
            <a:r>
              <a:rPr lang="en-US" altLang="en-US" sz="2800"/>
              <a:t>Dental caries a growing health problem</a:t>
            </a:r>
          </a:p>
          <a:p>
            <a:pPr eaLnBrk="1" hangingPunct="1">
              <a:lnSpc>
                <a:spcPct val="90000"/>
              </a:lnSpc>
            </a:pPr>
            <a:r>
              <a:rPr lang="en-US" altLang="en-US" sz="2800"/>
              <a:t>Water fluoridation in rural Alaska is less available in last 15 years</a:t>
            </a:r>
          </a:p>
          <a:p>
            <a:pPr lvl="1" eaLnBrk="1" hangingPunct="1">
              <a:lnSpc>
                <a:spcPct val="90000"/>
              </a:lnSpc>
            </a:pPr>
            <a:r>
              <a:rPr lang="en-US" altLang="en-US" sz="2400"/>
              <a:t>Fluoride poisoning death in 1992</a:t>
            </a:r>
          </a:p>
          <a:p>
            <a:pPr lvl="2" eaLnBrk="1" hangingPunct="1">
              <a:lnSpc>
                <a:spcPct val="90000"/>
              </a:lnSpc>
            </a:pPr>
            <a:r>
              <a:rPr lang="en-US" altLang="en-US" sz="2000"/>
              <a:t>Fluoridation only offered in municipal piped systems</a:t>
            </a:r>
          </a:p>
          <a:p>
            <a:pPr lvl="1" eaLnBrk="1" hangingPunct="1">
              <a:lnSpc>
                <a:spcPct val="90000"/>
              </a:lnSpc>
            </a:pPr>
            <a:r>
              <a:rPr lang="en-US" altLang="en-US" sz="2400"/>
              <a:t>Southwest Alaska villages </a:t>
            </a:r>
          </a:p>
          <a:p>
            <a:pPr lvl="2" eaLnBrk="1" hangingPunct="1">
              <a:lnSpc>
                <a:spcPct val="90000"/>
              </a:lnSpc>
            </a:pPr>
            <a:r>
              <a:rPr lang="en-US" altLang="en-US" sz="2000"/>
              <a:t>1990s: appx. 25 of 52  fluoridated water</a:t>
            </a:r>
          </a:p>
          <a:p>
            <a:pPr lvl="2" eaLnBrk="1" hangingPunct="1">
              <a:lnSpc>
                <a:spcPct val="90000"/>
              </a:lnSpc>
            </a:pPr>
            <a:r>
              <a:rPr lang="en-US" altLang="en-US" sz="2000"/>
              <a:t>2009: 4 of 52 villages</a:t>
            </a:r>
          </a:p>
          <a:p>
            <a:pPr eaLnBrk="1" hangingPunct="1">
              <a:lnSpc>
                <a:spcPct val="90000"/>
              </a:lnSpc>
            </a:pPr>
            <a:endParaRPr lang="en-US" alt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E7423142-CB96-BE46-8125-39CA5460919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F46387-0ECC-094D-B91D-9DC9C2B0E979}" type="slidenum">
              <a:rPr lang="en-US" altLang="en-US"/>
              <a:pPr/>
              <a:t>25</a:t>
            </a:fld>
            <a:endParaRPr lang="en-US" altLang="en-US"/>
          </a:p>
        </p:txBody>
      </p:sp>
      <p:sp>
        <p:nvSpPr>
          <p:cNvPr id="266242" name="Rectangle 2">
            <a:extLst>
              <a:ext uri="{FF2B5EF4-FFF2-40B4-BE49-F238E27FC236}">
                <a16:creationId xmlns:a16="http://schemas.microsoft.com/office/drawing/2014/main" id="{58C253FC-E2D7-E54D-A48C-E6B764CCFC44}"/>
              </a:ext>
            </a:extLst>
          </p:cNvPr>
          <p:cNvSpPr>
            <a:spLocks noGrp="1" noChangeArrowheads="1"/>
          </p:cNvSpPr>
          <p:nvPr>
            <p:ph type="title"/>
          </p:nvPr>
        </p:nvSpPr>
        <p:spPr>
          <a:xfrm>
            <a:off x="685800" y="317500"/>
            <a:ext cx="7772400" cy="1219200"/>
          </a:xfrm>
        </p:spPr>
        <p:txBody>
          <a:bodyPr/>
          <a:lstStyle/>
          <a:p>
            <a:pPr eaLnBrk="1" hangingPunct="1">
              <a:defRPr/>
            </a:pPr>
            <a:r>
              <a:rPr lang="en-US" sz="2800"/>
              <a:t>Dental Caries in Primary Teeth by </a:t>
            </a:r>
            <a:br>
              <a:rPr lang="en-US" sz="2800"/>
            </a:br>
            <a:r>
              <a:rPr lang="en-US" sz="2800"/>
              <a:t>Village Fluoridation Status, </a:t>
            </a:r>
            <a:br>
              <a:rPr lang="en-US" sz="2800"/>
            </a:br>
            <a:r>
              <a:rPr lang="en-US" sz="2800"/>
              <a:t>Southwest Alaska, 2008</a:t>
            </a:r>
          </a:p>
        </p:txBody>
      </p:sp>
      <p:graphicFrame>
        <p:nvGraphicFramePr>
          <p:cNvPr id="12290" name="Object 3">
            <a:extLst>
              <a:ext uri="{FF2B5EF4-FFF2-40B4-BE49-F238E27FC236}">
                <a16:creationId xmlns:a16="http://schemas.microsoft.com/office/drawing/2014/main" id="{A97D52FC-5A24-FC43-8C20-F259B8FBB504}"/>
              </a:ext>
            </a:extLst>
          </p:cNvPr>
          <p:cNvGraphicFramePr>
            <a:graphicFrameLocks noChangeAspect="1"/>
          </p:cNvGraphicFramePr>
          <p:nvPr>
            <p:ph type="chart" idx="1"/>
          </p:nvPr>
        </p:nvGraphicFramePr>
        <p:xfrm>
          <a:off x="549275" y="2011363"/>
          <a:ext cx="7756525" cy="4791075"/>
        </p:xfrm>
        <a:graphic>
          <a:graphicData uri="http://schemas.openxmlformats.org/presentationml/2006/ole">
            <mc:AlternateContent xmlns:mc="http://schemas.openxmlformats.org/markup-compatibility/2006">
              <mc:Choice xmlns:v="urn:schemas-microsoft-com:vml" Requires="v">
                <p:oleObj spid="_x0000_s12304" name="Chart" r:id="rId4" imgW="7785100" imgH="4813300" progId="MSGraph.Chart.8">
                  <p:embed followColorScheme="full"/>
                </p:oleObj>
              </mc:Choice>
              <mc:Fallback>
                <p:oleObj name="Chart" r:id="rId4" imgW="7785100" imgH="4813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2011363"/>
                        <a:ext cx="7756525" cy="4791075"/>
                      </a:xfrm>
                      <a:prstGeom prst="rect">
                        <a:avLst/>
                      </a:prstGeom>
                    </p:spPr>
                  </p:pic>
                </p:oleObj>
              </mc:Fallback>
            </mc:AlternateContent>
          </a:graphicData>
        </a:graphic>
      </p:graphicFrame>
      <p:sp>
        <p:nvSpPr>
          <p:cNvPr id="12293" name="Text Box 4">
            <a:extLst>
              <a:ext uri="{FF2B5EF4-FFF2-40B4-BE49-F238E27FC236}">
                <a16:creationId xmlns:a16="http://schemas.microsoft.com/office/drawing/2014/main" id="{0A7E7339-E11D-A543-B6AB-60A8E150BAF1}"/>
              </a:ext>
            </a:extLst>
          </p:cNvPr>
          <p:cNvSpPr txBox="1">
            <a:spLocks noChangeArrowheads="1"/>
          </p:cNvSpPr>
          <p:nvPr/>
        </p:nvSpPr>
        <p:spPr bwMode="auto">
          <a:xfrm>
            <a:off x="4397375" y="2971800"/>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a:t>
            </a:r>
          </a:p>
        </p:txBody>
      </p:sp>
      <p:sp>
        <p:nvSpPr>
          <p:cNvPr id="12294" name="Text Box 5">
            <a:extLst>
              <a:ext uri="{FF2B5EF4-FFF2-40B4-BE49-F238E27FC236}">
                <a16:creationId xmlns:a16="http://schemas.microsoft.com/office/drawing/2014/main" id="{4BE2A777-5EDC-084C-BCE3-7D7E1BF08C3F}"/>
              </a:ext>
            </a:extLst>
          </p:cNvPr>
          <p:cNvSpPr txBox="1">
            <a:spLocks noChangeArrowheads="1"/>
          </p:cNvSpPr>
          <p:nvPr/>
        </p:nvSpPr>
        <p:spPr bwMode="auto">
          <a:xfrm>
            <a:off x="7750175" y="3886200"/>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a:t>
            </a:r>
          </a:p>
        </p:txBody>
      </p:sp>
      <p:sp>
        <p:nvSpPr>
          <p:cNvPr id="12295" name="Text Box 6">
            <a:extLst>
              <a:ext uri="{FF2B5EF4-FFF2-40B4-BE49-F238E27FC236}">
                <a16:creationId xmlns:a16="http://schemas.microsoft.com/office/drawing/2014/main" id="{B8CE25C3-CA0E-0249-915C-D4B63B85D158}"/>
              </a:ext>
            </a:extLst>
          </p:cNvPr>
          <p:cNvSpPr txBox="1">
            <a:spLocks noChangeArrowheads="1"/>
          </p:cNvSpPr>
          <p:nvPr/>
        </p:nvSpPr>
        <p:spPr bwMode="auto">
          <a:xfrm>
            <a:off x="304800" y="6338888"/>
            <a:ext cx="1209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 p &lt; 0.01</a:t>
            </a:r>
          </a:p>
        </p:txBody>
      </p:sp>
      <p:sp>
        <p:nvSpPr>
          <p:cNvPr id="12296" name="Text Box 7">
            <a:extLst>
              <a:ext uri="{FF2B5EF4-FFF2-40B4-BE49-F238E27FC236}">
                <a16:creationId xmlns:a16="http://schemas.microsoft.com/office/drawing/2014/main" id="{90C3A8E0-A463-BF4C-8848-4D0ECEC35001}"/>
              </a:ext>
            </a:extLst>
          </p:cNvPr>
          <p:cNvSpPr txBox="1">
            <a:spLocks noChangeArrowheads="1"/>
          </p:cNvSpPr>
          <p:nvPr/>
        </p:nvSpPr>
        <p:spPr bwMode="auto">
          <a:xfrm>
            <a:off x="3535363" y="2449513"/>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200"/>
          </a:p>
        </p:txBody>
      </p:sp>
      <p:sp>
        <p:nvSpPr>
          <p:cNvPr id="12297" name="AutoShape 8">
            <a:extLst>
              <a:ext uri="{FF2B5EF4-FFF2-40B4-BE49-F238E27FC236}">
                <a16:creationId xmlns:a16="http://schemas.microsoft.com/office/drawing/2014/main" id="{9B887C6D-5514-514D-81AF-EAB70268BEA6}"/>
              </a:ext>
            </a:extLst>
          </p:cNvPr>
          <p:cNvSpPr>
            <a:spLocks/>
          </p:cNvSpPr>
          <p:nvPr/>
        </p:nvSpPr>
        <p:spPr bwMode="auto">
          <a:xfrm>
            <a:off x="3592513" y="2335213"/>
            <a:ext cx="460375" cy="1843087"/>
          </a:xfrm>
          <a:prstGeom prst="rightBrace">
            <a:avLst>
              <a:gd name="adj1" fmla="val 33362"/>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298" name="Text Box 9">
            <a:extLst>
              <a:ext uri="{FF2B5EF4-FFF2-40B4-BE49-F238E27FC236}">
                <a16:creationId xmlns:a16="http://schemas.microsoft.com/office/drawing/2014/main" id="{CDA98345-D740-6044-8A04-D55BC55DF50D}"/>
              </a:ext>
            </a:extLst>
          </p:cNvPr>
          <p:cNvSpPr txBox="1">
            <a:spLocks noChangeArrowheads="1"/>
          </p:cNvSpPr>
          <p:nvPr/>
        </p:nvSpPr>
        <p:spPr bwMode="auto">
          <a:xfrm>
            <a:off x="4052888" y="2967038"/>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3x</a:t>
            </a:r>
          </a:p>
        </p:txBody>
      </p:sp>
      <p:sp>
        <p:nvSpPr>
          <p:cNvPr id="12299" name="Text Box 10">
            <a:extLst>
              <a:ext uri="{FF2B5EF4-FFF2-40B4-BE49-F238E27FC236}">
                <a16:creationId xmlns:a16="http://schemas.microsoft.com/office/drawing/2014/main" id="{88F7A810-ECB3-2E45-8AC4-8F51168E3513}"/>
              </a:ext>
            </a:extLst>
          </p:cNvPr>
          <p:cNvSpPr txBox="1">
            <a:spLocks noChangeArrowheads="1"/>
          </p:cNvSpPr>
          <p:nvPr/>
        </p:nvSpPr>
        <p:spPr bwMode="auto">
          <a:xfrm>
            <a:off x="6877050" y="3881438"/>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200"/>
          </a:p>
        </p:txBody>
      </p:sp>
      <p:sp>
        <p:nvSpPr>
          <p:cNvPr id="12300" name="AutoShape 11">
            <a:extLst>
              <a:ext uri="{FF2B5EF4-FFF2-40B4-BE49-F238E27FC236}">
                <a16:creationId xmlns:a16="http://schemas.microsoft.com/office/drawing/2014/main" id="{7E69F770-4120-D84E-B2F2-649F5977972D}"/>
              </a:ext>
            </a:extLst>
          </p:cNvPr>
          <p:cNvSpPr>
            <a:spLocks/>
          </p:cNvSpPr>
          <p:nvPr/>
        </p:nvSpPr>
        <p:spPr bwMode="auto">
          <a:xfrm>
            <a:off x="6761163" y="4005263"/>
            <a:ext cx="344487" cy="460375"/>
          </a:xfrm>
          <a:prstGeom prst="rightBrace">
            <a:avLst>
              <a:gd name="adj1" fmla="val 11137"/>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301" name="Text Box 12">
            <a:extLst>
              <a:ext uri="{FF2B5EF4-FFF2-40B4-BE49-F238E27FC236}">
                <a16:creationId xmlns:a16="http://schemas.microsoft.com/office/drawing/2014/main" id="{E9A86685-D506-0F49-9F4C-2DBC51A4AF40}"/>
              </a:ext>
            </a:extLst>
          </p:cNvPr>
          <p:cNvSpPr txBox="1">
            <a:spLocks noChangeArrowheads="1"/>
          </p:cNvSpPr>
          <p:nvPr/>
        </p:nvSpPr>
        <p:spPr bwMode="auto">
          <a:xfrm>
            <a:off x="7105650" y="39497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1.5x</a:t>
            </a:r>
          </a:p>
        </p:txBody>
      </p:sp>
      <p:sp>
        <p:nvSpPr>
          <p:cNvPr id="12302" name="Text Box 13">
            <a:extLst>
              <a:ext uri="{FF2B5EF4-FFF2-40B4-BE49-F238E27FC236}">
                <a16:creationId xmlns:a16="http://schemas.microsoft.com/office/drawing/2014/main" id="{54ED3F25-A84F-4A4E-94C5-73F053E7E97E}"/>
              </a:ext>
            </a:extLst>
          </p:cNvPr>
          <p:cNvSpPr txBox="1">
            <a:spLocks noChangeArrowheads="1"/>
          </p:cNvSpPr>
          <p:nvPr/>
        </p:nvSpPr>
        <p:spPr bwMode="auto">
          <a:xfrm>
            <a:off x="3822700" y="5373688"/>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t>1.6</a:t>
            </a:r>
          </a:p>
        </p:txBody>
      </p:sp>
      <p:sp>
        <p:nvSpPr>
          <p:cNvPr id="12303" name="Text Box 14">
            <a:extLst>
              <a:ext uri="{FF2B5EF4-FFF2-40B4-BE49-F238E27FC236}">
                <a16:creationId xmlns:a16="http://schemas.microsoft.com/office/drawing/2014/main" id="{16FF6BB5-F7EE-C04C-AD0F-477CC0B450F1}"/>
              </a:ext>
            </a:extLst>
          </p:cNvPr>
          <p:cNvSpPr txBox="1">
            <a:spLocks noChangeArrowheads="1"/>
          </p:cNvSpPr>
          <p:nvPr/>
        </p:nvSpPr>
        <p:spPr bwMode="auto">
          <a:xfrm>
            <a:off x="7013575" y="53308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t>1.8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F740BA-71B4-D844-A1C0-C7F532C917D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642D79-0618-2443-ABCF-8ED02FA62C1E}" type="slidenum">
              <a:rPr lang="en-US" altLang="en-US"/>
              <a:pPr/>
              <a:t>26</a:t>
            </a:fld>
            <a:endParaRPr lang="en-US" altLang="en-US"/>
          </a:p>
        </p:txBody>
      </p:sp>
      <p:pic>
        <p:nvPicPr>
          <p:cNvPr id="28675" name="Picture 2" descr="Ada and family in sled--Brevig">
            <a:extLst>
              <a:ext uri="{FF2B5EF4-FFF2-40B4-BE49-F238E27FC236}">
                <a16:creationId xmlns:a16="http://schemas.microsoft.com/office/drawing/2014/main" id="{5F8E7D4A-0477-F84A-AA4F-644C71D34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EFDBC38-EFA7-2945-A689-BC50D39DEF7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D85797-AC6D-4340-A582-08F5E3647632}" type="slidenum">
              <a:rPr lang="en-US" altLang="en-US"/>
              <a:pPr/>
              <a:t>27</a:t>
            </a:fld>
            <a:endParaRPr lang="en-US" altLang="en-US"/>
          </a:p>
        </p:txBody>
      </p:sp>
      <p:sp>
        <p:nvSpPr>
          <p:cNvPr id="215042" name="Rectangle 2">
            <a:extLst>
              <a:ext uri="{FF2B5EF4-FFF2-40B4-BE49-F238E27FC236}">
                <a16:creationId xmlns:a16="http://schemas.microsoft.com/office/drawing/2014/main" id="{151B7AB6-CC4E-0E46-9083-7170AA9CDE74}"/>
              </a:ext>
            </a:extLst>
          </p:cNvPr>
          <p:cNvSpPr>
            <a:spLocks noGrp="1" noChangeArrowheads="1"/>
          </p:cNvSpPr>
          <p:nvPr>
            <p:ph type="title"/>
          </p:nvPr>
        </p:nvSpPr>
        <p:spPr/>
        <p:txBody>
          <a:bodyPr/>
          <a:lstStyle/>
          <a:p>
            <a:pPr eaLnBrk="1" hangingPunct="1">
              <a:defRPr/>
            </a:pPr>
            <a:r>
              <a:rPr lang="en-US"/>
              <a:t>Summary of Alaska Data</a:t>
            </a:r>
          </a:p>
        </p:txBody>
      </p:sp>
      <p:sp>
        <p:nvSpPr>
          <p:cNvPr id="29700" name="Rectangle 3">
            <a:extLst>
              <a:ext uri="{FF2B5EF4-FFF2-40B4-BE49-F238E27FC236}">
                <a16:creationId xmlns:a16="http://schemas.microsoft.com/office/drawing/2014/main" id="{5C72B055-9520-7644-8697-E8C781A0EB6C}"/>
              </a:ext>
            </a:extLst>
          </p:cNvPr>
          <p:cNvSpPr>
            <a:spLocks noGrp="1" noChangeArrowheads="1"/>
          </p:cNvSpPr>
          <p:nvPr>
            <p:ph type="body" idx="1"/>
          </p:nvPr>
        </p:nvSpPr>
        <p:spPr>
          <a:xfrm>
            <a:off x="457200" y="1600200"/>
            <a:ext cx="8534400" cy="4495800"/>
          </a:xfrm>
        </p:spPr>
        <p:txBody>
          <a:bodyPr/>
          <a:lstStyle/>
          <a:p>
            <a:pPr lvl="1" eaLnBrk="1" hangingPunct="1">
              <a:lnSpc>
                <a:spcPct val="90000"/>
              </a:lnSpc>
              <a:buFontTx/>
              <a:buNone/>
            </a:pPr>
            <a:r>
              <a:rPr lang="en-US" altLang="en-US" sz="2400"/>
              <a:t>- Low water service regions have higher hospitalization rates of</a:t>
            </a:r>
          </a:p>
          <a:p>
            <a:pPr lvl="1" eaLnBrk="1" hangingPunct="1">
              <a:lnSpc>
                <a:spcPct val="90000"/>
              </a:lnSpc>
              <a:buFontTx/>
              <a:buNone/>
            </a:pPr>
            <a:r>
              <a:rPr lang="en-US" altLang="en-US" sz="2400"/>
              <a:t>	- Pneumonia &amp; influenza</a:t>
            </a:r>
          </a:p>
          <a:p>
            <a:pPr lvl="1" eaLnBrk="1" hangingPunct="1">
              <a:lnSpc>
                <a:spcPct val="90000"/>
              </a:lnSpc>
              <a:buFontTx/>
              <a:buNone/>
            </a:pPr>
            <a:r>
              <a:rPr lang="en-US" altLang="en-US" sz="2400"/>
              <a:t>   - RSV </a:t>
            </a:r>
          </a:p>
          <a:p>
            <a:pPr lvl="1" eaLnBrk="1" hangingPunct="1">
              <a:lnSpc>
                <a:spcPct val="90000"/>
              </a:lnSpc>
              <a:buFontTx/>
              <a:buNone/>
            </a:pPr>
            <a:r>
              <a:rPr lang="en-US" altLang="en-US" sz="2400"/>
              <a:t>	- Skin infections</a:t>
            </a:r>
          </a:p>
          <a:p>
            <a:pPr lvl="1" eaLnBrk="1" hangingPunct="1">
              <a:lnSpc>
                <a:spcPct val="90000"/>
              </a:lnSpc>
              <a:buFontTx/>
              <a:buNone/>
            </a:pPr>
            <a:r>
              <a:rPr lang="en-US" altLang="en-US" sz="2400"/>
              <a:t>	- NOT infectious diarrhea</a:t>
            </a:r>
          </a:p>
          <a:p>
            <a:pPr lvl="1" eaLnBrk="1" hangingPunct="1">
              <a:lnSpc>
                <a:spcPct val="90000"/>
              </a:lnSpc>
              <a:buFontTx/>
              <a:buChar char="-"/>
            </a:pPr>
            <a:r>
              <a:rPr lang="en-US" altLang="en-US" sz="2400"/>
              <a:t>In Southwest region, low water service is linked to higher rates of</a:t>
            </a:r>
          </a:p>
          <a:p>
            <a:pPr lvl="2" eaLnBrk="1" hangingPunct="1">
              <a:lnSpc>
                <a:spcPct val="90000"/>
              </a:lnSpc>
              <a:buFontTx/>
              <a:buChar char="-"/>
            </a:pPr>
            <a:r>
              <a:rPr lang="en-US" altLang="en-US" sz="2000"/>
              <a:t>Respiratory hospitalizations in infants</a:t>
            </a:r>
          </a:p>
          <a:p>
            <a:pPr lvl="2" eaLnBrk="1" hangingPunct="1">
              <a:lnSpc>
                <a:spcPct val="90000"/>
              </a:lnSpc>
              <a:buFontTx/>
              <a:buChar char="-"/>
            </a:pPr>
            <a:r>
              <a:rPr lang="en-US" altLang="en-US" sz="2000"/>
              <a:t>Skin infections, all ages</a:t>
            </a:r>
          </a:p>
          <a:p>
            <a:pPr lvl="2" eaLnBrk="1" hangingPunct="1">
              <a:lnSpc>
                <a:spcPct val="90000"/>
              </a:lnSpc>
              <a:buFontTx/>
              <a:buChar char="-"/>
            </a:pPr>
            <a:r>
              <a:rPr lang="en-US" altLang="en-US" sz="2000"/>
              <a:t>Serious pneumococcal infections in children</a:t>
            </a:r>
          </a:p>
          <a:p>
            <a:pPr lvl="2" eaLnBrk="1" hangingPunct="1">
              <a:lnSpc>
                <a:spcPct val="90000"/>
              </a:lnSpc>
              <a:buFontTx/>
              <a:buChar char="-"/>
            </a:pPr>
            <a:r>
              <a:rPr lang="en-US" altLang="en-US" sz="2000"/>
              <a:t>Dental caries in children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D3BB942-2FE0-D245-961A-D5B3F962851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5B287C-A38C-944F-829C-FB039A996EF1}" type="slidenum">
              <a:rPr lang="en-US" altLang="en-US"/>
              <a:pPr/>
              <a:t>28</a:t>
            </a:fld>
            <a:endParaRPr lang="en-US" altLang="en-US"/>
          </a:p>
        </p:txBody>
      </p:sp>
      <p:sp>
        <p:nvSpPr>
          <p:cNvPr id="225282" name="Rectangle 2">
            <a:extLst>
              <a:ext uri="{FF2B5EF4-FFF2-40B4-BE49-F238E27FC236}">
                <a16:creationId xmlns:a16="http://schemas.microsoft.com/office/drawing/2014/main" id="{1F9CD9FA-638C-1D4C-BDD6-E4038AD0A21D}"/>
              </a:ext>
            </a:extLst>
          </p:cNvPr>
          <p:cNvSpPr>
            <a:spLocks noGrp="1" noChangeArrowheads="1"/>
          </p:cNvSpPr>
          <p:nvPr>
            <p:ph type="title"/>
          </p:nvPr>
        </p:nvSpPr>
        <p:spPr/>
        <p:txBody>
          <a:bodyPr/>
          <a:lstStyle/>
          <a:p>
            <a:pPr eaLnBrk="1" hangingPunct="1">
              <a:defRPr/>
            </a:pPr>
            <a:r>
              <a:rPr lang="en-US" dirty="0"/>
              <a:t>Other Studies in Progress</a:t>
            </a:r>
          </a:p>
        </p:txBody>
      </p:sp>
      <p:sp>
        <p:nvSpPr>
          <p:cNvPr id="30724" name="Rectangle 3">
            <a:extLst>
              <a:ext uri="{FF2B5EF4-FFF2-40B4-BE49-F238E27FC236}">
                <a16:creationId xmlns:a16="http://schemas.microsoft.com/office/drawing/2014/main" id="{35E35043-80E7-9C4E-BB1D-910E989D9683}"/>
              </a:ext>
            </a:extLst>
          </p:cNvPr>
          <p:cNvSpPr>
            <a:spLocks noGrp="1" noChangeArrowheads="1"/>
          </p:cNvSpPr>
          <p:nvPr>
            <p:ph type="body" idx="1"/>
          </p:nvPr>
        </p:nvSpPr>
        <p:spPr>
          <a:xfrm>
            <a:off x="457200" y="1447800"/>
            <a:ext cx="8229600" cy="4495800"/>
          </a:xfrm>
        </p:spPr>
        <p:txBody>
          <a:bodyPr/>
          <a:lstStyle/>
          <a:p>
            <a:pPr eaLnBrk="1" hangingPunct="1">
              <a:lnSpc>
                <a:spcPct val="90000"/>
              </a:lnSpc>
            </a:pPr>
            <a:r>
              <a:rPr lang="en-US" altLang="en-US" sz="2800"/>
              <a:t>Evaluate infectious disease rates in villages with new water systems</a:t>
            </a:r>
          </a:p>
          <a:p>
            <a:pPr lvl="1" eaLnBrk="1" hangingPunct="1">
              <a:lnSpc>
                <a:spcPct val="90000"/>
              </a:lnSpc>
            </a:pPr>
            <a:r>
              <a:rPr lang="en-US" altLang="en-US" sz="2400"/>
              <a:t>“4 village study”</a:t>
            </a:r>
          </a:p>
          <a:p>
            <a:pPr lvl="2" eaLnBrk="1" hangingPunct="1">
              <a:lnSpc>
                <a:spcPct val="90000"/>
              </a:lnSpc>
            </a:pPr>
            <a:r>
              <a:rPr lang="en-US" altLang="en-US" sz="2000"/>
              <a:t>ANTHC – CDC project (Troy Ritter, P.I.)</a:t>
            </a:r>
          </a:p>
          <a:p>
            <a:pPr lvl="2" eaLnBrk="1" hangingPunct="1">
              <a:lnSpc>
                <a:spcPct val="90000"/>
              </a:lnSpc>
            </a:pPr>
            <a:r>
              <a:rPr lang="en-US" altLang="en-US" sz="2000"/>
              <a:t>Water use promotion and health evaluation</a:t>
            </a:r>
          </a:p>
          <a:p>
            <a:pPr lvl="2" eaLnBrk="1" hangingPunct="1">
              <a:lnSpc>
                <a:spcPct val="90000"/>
              </a:lnSpc>
            </a:pPr>
            <a:r>
              <a:rPr lang="en-US" altLang="en-US" sz="2000"/>
              <a:t>Data analysis ongoing </a:t>
            </a:r>
          </a:p>
          <a:p>
            <a:pPr lvl="1" eaLnBrk="1" hangingPunct="1">
              <a:lnSpc>
                <a:spcPct val="90000"/>
              </a:lnSpc>
            </a:pPr>
            <a:r>
              <a:rPr lang="en-US" altLang="en-US" sz="2400"/>
              <a:t>Opportunities to repeat in other villages</a:t>
            </a:r>
          </a:p>
          <a:p>
            <a:pPr eaLnBrk="1" hangingPunct="1">
              <a:lnSpc>
                <a:spcPct val="90000"/>
              </a:lnSpc>
            </a:pPr>
            <a:r>
              <a:rPr lang="en-US" altLang="en-US" sz="2800"/>
              <a:t>Economic analyses</a:t>
            </a:r>
          </a:p>
          <a:p>
            <a:pPr lvl="1" eaLnBrk="1" hangingPunct="1">
              <a:lnSpc>
                <a:spcPct val="90000"/>
              </a:lnSpc>
            </a:pPr>
            <a:r>
              <a:rPr lang="en-US" altLang="en-US" sz="2400"/>
              <a:t>Cost of RSV hospitalizations </a:t>
            </a:r>
          </a:p>
          <a:p>
            <a:pPr lvl="1" eaLnBrk="1" hangingPunct="1">
              <a:lnSpc>
                <a:spcPct val="90000"/>
              </a:lnSpc>
            </a:pPr>
            <a:r>
              <a:rPr lang="en-US" altLang="en-US" sz="2400"/>
              <a:t>Cost effectiveness of water fluoridation and other preventive dentistry approaches</a:t>
            </a:r>
          </a:p>
          <a:p>
            <a:pPr eaLnBrk="1" hangingPunct="1">
              <a:lnSpc>
                <a:spcPct val="90000"/>
              </a:lnSpc>
            </a:pPr>
            <a:r>
              <a:rPr lang="en-US" altLang="en-US" sz="2800"/>
              <a:t>In-home water service and infectious diseases in other I.H.S. Areas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838B-62BA-EB40-836E-CEEF1FFACA73}"/>
              </a:ext>
            </a:extLst>
          </p:cNvPr>
          <p:cNvSpPr>
            <a:spLocks noGrp="1"/>
          </p:cNvSpPr>
          <p:nvPr>
            <p:ph type="title"/>
          </p:nvPr>
        </p:nvSpPr>
        <p:spPr/>
        <p:txBody>
          <a:bodyPr/>
          <a:lstStyle/>
          <a:p>
            <a:pPr eaLnBrk="1" hangingPunct="1">
              <a:defRPr/>
            </a:pPr>
            <a:r>
              <a:rPr lang="en-US" dirty="0"/>
              <a:t>Remaining questions</a:t>
            </a:r>
          </a:p>
        </p:txBody>
      </p:sp>
      <p:sp>
        <p:nvSpPr>
          <p:cNvPr id="31747" name="Content Placeholder 2">
            <a:extLst>
              <a:ext uri="{FF2B5EF4-FFF2-40B4-BE49-F238E27FC236}">
                <a16:creationId xmlns:a16="http://schemas.microsoft.com/office/drawing/2014/main" id="{9D6E7D78-E561-B041-90FB-901BA4675D36}"/>
              </a:ext>
            </a:extLst>
          </p:cNvPr>
          <p:cNvSpPr>
            <a:spLocks noGrp="1"/>
          </p:cNvSpPr>
          <p:nvPr>
            <p:ph idx="1"/>
          </p:nvPr>
        </p:nvSpPr>
        <p:spPr>
          <a:xfrm>
            <a:off x="457200" y="1371600"/>
            <a:ext cx="8229600" cy="4495800"/>
          </a:xfrm>
        </p:spPr>
        <p:txBody>
          <a:bodyPr/>
          <a:lstStyle/>
          <a:p>
            <a:pPr eaLnBrk="1" hangingPunct="1"/>
            <a:r>
              <a:rPr lang="en-US" altLang="en-US"/>
              <a:t>How much water is needed to maximize healthy behaviors?</a:t>
            </a:r>
          </a:p>
          <a:p>
            <a:pPr lvl="1" eaLnBrk="1" hangingPunct="1"/>
            <a:r>
              <a:rPr lang="en-US" altLang="en-US"/>
              <a:t>High cost, limited water supply lead to rationing in some “served” homes </a:t>
            </a:r>
          </a:p>
          <a:p>
            <a:pPr eaLnBrk="1" hangingPunct="1"/>
            <a:r>
              <a:rPr lang="en-US" altLang="en-US"/>
              <a:t>What other indicators are linked to in-home water service?</a:t>
            </a:r>
          </a:p>
          <a:p>
            <a:pPr lvl="1" eaLnBrk="1" hangingPunct="1"/>
            <a:r>
              <a:rPr lang="en-US" altLang="en-US"/>
              <a:t>Diarrhea </a:t>
            </a:r>
          </a:p>
          <a:p>
            <a:pPr lvl="1" eaLnBrk="1" hangingPunct="1"/>
            <a:r>
              <a:rPr lang="en-US" altLang="en-US"/>
              <a:t>Injuries</a:t>
            </a:r>
          </a:p>
          <a:p>
            <a:pPr lvl="1" eaLnBrk="1" hangingPunct="1"/>
            <a:r>
              <a:rPr lang="en-US" altLang="en-US"/>
              <a:t>Lost economic opportunities</a:t>
            </a:r>
          </a:p>
          <a:p>
            <a:pPr lvl="2" eaLnBrk="1" hangingPunct="1"/>
            <a:endParaRPr lang="en-US" altLang="en-US"/>
          </a:p>
        </p:txBody>
      </p:sp>
      <p:sp>
        <p:nvSpPr>
          <p:cNvPr id="4" name="Slide Number Placeholder 3">
            <a:extLst>
              <a:ext uri="{FF2B5EF4-FFF2-40B4-BE49-F238E27FC236}">
                <a16:creationId xmlns:a16="http://schemas.microsoft.com/office/drawing/2014/main" id="{FF62975B-D367-F14E-A0C6-C68F472BCDC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B1645-0C4B-7F4B-9EE8-2B02F9809C04}" type="slidenum">
              <a:rPr lang="en-US" altLang="en-US"/>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7568450-56FF-8149-97AD-89C766F218C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BB1BFC-2519-9B4B-A83D-6EC2CC2040A6}" type="slidenum">
              <a:rPr lang="en-US" altLang="en-US"/>
              <a:pPr/>
              <a:t>3</a:t>
            </a:fld>
            <a:endParaRPr lang="en-US" altLang="en-US"/>
          </a:p>
        </p:txBody>
      </p:sp>
      <p:sp>
        <p:nvSpPr>
          <p:cNvPr id="244738" name="Rectangle 2">
            <a:extLst>
              <a:ext uri="{FF2B5EF4-FFF2-40B4-BE49-F238E27FC236}">
                <a16:creationId xmlns:a16="http://schemas.microsoft.com/office/drawing/2014/main" id="{C1D831EC-81B7-3146-B4A1-D98645A0147B}"/>
              </a:ext>
            </a:extLst>
          </p:cNvPr>
          <p:cNvSpPr>
            <a:spLocks noGrp="1" noChangeArrowheads="1"/>
          </p:cNvSpPr>
          <p:nvPr>
            <p:ph type="title"/>
          </p:nvPr>
        </p:nvSpPr>
        <p:spPr/>
        <p:txBody>
          <a:bodyPr/>
          <a:lstStyle/>
          <a:p>
            <a:pPr eaLnBrk="1" hangingPunct="1">
              <a:defRPr/>
            </a:pPr>
            <a:r>
              <a:rPr lang="en-US" sz="3200" dirty="0"/>
              <a:t>Proportion of US homes with complete plumbing, 1940 - 2000</a:t>
            </a:r>
          </a:p>
        </p:txBody>
      </p:sp>
      <p:graphicFrame>
        <p:nvGraphicFramePr>
          <p:cNvPr id="1026" name="Object 3">
            <a:extLst>
              <a:ext uri="{FF2B5EF4-FFF2-40B4-BE49-F238E27FC236}">
                <a16:creationId xmlns:a16="http://schemas.microsoft.com/office/drawing/2014/main" id="{9E065AD1-214A-564D-A4A3-1FEB902F9101}"/>
              </a:ext>
            </a:extLst>
          </p:cNvPr>
          <p:cNvGraphicFramePr>
            <a:graphicFrameLocks noChangeAspect="1"/>
          </p:cNvGraphicFramePr>
          <p:nvPr>
            <p:ph type="chart" idx="1"/>
          </p:nvPr>
        </p:nvGraphicFramePr>
        <p:xfrm>
          <a:off x="504825" y="1601788"/>
          <a:ext cx="8131175" cy="4489450"/>
        </p:xfrm>
        <a:graphic>
          <a:graphicData uri="http://schemas.openxmlformats.org/presentationml/2006/ole">
            <mc:AlternateContent xmlns:mc="http://schemas.openxmlformats.org/markup-compatibility/2006">
              <mc:Choice xmlns:v="urn:schemas-microsoft-com:vml" Requires="v">
                <p:oleObj spid="_x0000_s1029" name="Chart" r:id="rId4" imgW="8242300" imgH="4559300" progId="MSGraph.Chart.8">
                  <p:embed followColorScheme="full"/>
                </p:oleObj>
              </mc:Choice>
              <mc:Fallback>
                <p:oleObj name="Chart" r:id="rId4" imgW="8242300" imgH="4559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601788"/>
                        <a:ext cx="8131175" cy="4489450"/>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3BA06D3-9549-CB4C-8408-4CB35CDAD33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3C9862-B669-7845-9746-ACB6B9402257}" type="slidenum">
              <a:rPr lang="en-US" altLang="en-US"/>
              <a:pPr/>
              <a:t>30</a:t>
            </a:fld>
            <a:endParaRPr lang="en-US" altLang="en-US"/>
          </a:p>
        </p:txBody>
      </p:sp>
      <p:pic>
        <p:nvPicPr>
          <p:cNvPr id="32771" name="Picture 2" descr="CollectingWater1-02">
            <a:extLst>
              <a:ext uri="{FF2B5EF4-FFF2-40B4-BE49-F238E27FC236}">
                <a16:creationId xmlns:a16="http://schemas.microsoft.com/office/drawing/2014/main" id="{73731FB9-A84B-B547-853F-A0B927EB3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61" b="4889"/>
          <a:stretch>
            <a:fillRect/>
          </a:stretch>
        </p:blipFill>
        <p:spPr bwMode="auto">
          <a:xfrm>
            <a:off x="233363" y="228600"/>
            <a:ext cx="41925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
            <a:extLst>
              <a:ext uri="{FF2B5EF4-FFF2-40B4-BE49-F238E27FC236}">
                <a16:creationId xmlns:a16="http://schemas.microsoft.com/office/drawing/2014/main" id="{F308634D-5161-BC4E-966A-43CE3F70481F}"/>
              </a:ext>
            </a:extLst>
          </p:cNvPr>
          <p:cNvSpPr txBox="1">
            <a:spLocks noChangeArrowheads="1"/>
          </p:cNvSpPr>
          <p:nvPr/>
        </p:nvSpPr>
        <p:spPr bwMode="auto">
          <a:xfrm>
            <a:off x="4572000" y="838200"/>
            <a:ext cx="4343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en-US" sz="3600" b="1"/>
              <a:t>Collecting Water:</a:t>
            </a:r>
            <a:r>
              <a:rPr lang="en-US" altLang="en-US" sz="2400" b="1"/>
              <a:t> </a:t>
            </a:r>
          </a:p>
          <a:p>
            <a:pPr algn="r">
              <a:spcBef>
                <a:spcPct val="50000"/>
              </a:spcBef>
            </a:pPr>
            <a:r>
              <a:rPr lang="en-US" altLang="en-US" sz="2400" i="1"/>
              <a:t>Red Devil, AK</a:t>
            </a:r>
          </a:p>
        </p:txBody>
      </p:sp>
      <p:pic>
        <p:nvPicPr>
          <p:cNvPr id="32773" name="Picture 4" descr="ANTHC logo copy3">
            <a:extLst>
              <a:ext uri="{FF2B5EF4-FFF2-40B4-BE49-F238E27FC236}">
                <a16:creationId xmlns:a16="http://schemas.microsoft.com/office/drawing/2014/main" id="{A914A963-F42A-AC43-9A60-81C6BE01B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3" y="6138863"/>
            <a:ext cx="712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327C-812A-9147-9595-6E7EFBC3B708}"/>
              </a:ext>
            </a:extLst>
          </p:cNvPr>
          <p:cNvSpPr>
            <a:spLocks noGrp="1"/>
          </p:cNvSpPr>
          <p:nvPr>
            <p:ph type="title"/>
          </p:nvPr>
        </p:nvSpPr>
        <p:spPr/>
        <p:txBody>
          <a:bodyPr/>
          <a:lstStyle/>
          <a:p>
            <a:pPr eaLnBrk="1" hangingPunct="1">
              <a:defRPr/>
            </a:pPr>
            <a:r>
              <a:rPr lang="en-US" dirty="0"/>
              <a:t>Limitations of Health Data</a:t>
            </a:r>
          </a:p>
        </p:txBody>
      </p:sp>
      <p:sp>
        <p:nvSpPr>
          <p:cNvPr id="33795" name="Content Placeholder 2">
            <a:extLst>
              <a:ext uri="{FF2B5EF4-FFF2-40B4-BE49-F238E27FC236}">
                <a16:creationId xmlns:a16="http://schemas.microsoft.com/office/drawing/2014/main" id="{996171F4-3F63-2E4C-B34D-EDFD7AB38038}"/>
              </a:ext>
            </a:extLst>
          </p:cNvPr>
          <p:cNvSpPr>
            <a:spLocks noGrp="1"/>
          </p:cNvSpPr>
          <p:nvPr>
            <p:ph idx="1"/>
          </p:nvPr>
        </p:nvSpPr>
        <p:spPr/>
        <p:txBody>
          <a:bodyPr/>
          <a:lstStyle/>
          <a:p>
            <a:pPr eaLnBrk="1" hangingPunct="1"/>
            <a:r>
              <a:rPr lang="en-US" altLang="en-US"/>
              <a:t>Water availability is not the only determinant of infectious disease risk</a:t>
            </a:r>
          </a:p>
          <a:p>
            <a:pPr lvl="2" eaLnBrk="1" hangingPunct="1"/>
            <a:r>
              <a:rPr lang="en-US" altLang="en-US"/>
              <a:t>Household crowding, indoor air quality, nutrition, individual immunity, pathogen factors</a:t>
            </a:r>
          </a:p>
          <a:p>
            <a:pPr lvl="2" eaLnBrk="1" hangingPunct="1"/>
            <a:r>
              <a:rPr lang="en-US" altLang="en-US"/>
              <a:t>Provision of in-home water will not eliminate disease completely</a:t>
            </a:r>
          </a:p>
          <a:p>
            <a:pPr eaLnBrk="1" hangingPunct="1"/>
            <a:r>
              <a:rPr lang="en-US" altLang="en-US"/>
              <a:t>Economic gains from improved health will not equal costs of water systems</a:t>
            </a:r>
          </a:p>
          <a:p>
            <a:pPr lvl="2" eaLnBrk="1" hangingPunct="1"/>
            <a:endParaRPr lang="en-US" altLang="en-US"/>
          </a:p>
        </p:txBody>
      </p:sp>
      <p:sp>
        <p:nvSpPr>
          <p:cNvPr id="4" name="Slide Number Placeholder 3">
            <a:extLst>
              <a:ext uri="{FF2B5EF4-FFF2-40B4-BE49-F238E27FC236}">
                <a16:creationId xmlns:a16="http://schemas.microsoft.com/office/drawing/2014/main" id="{D3EF443C-F016-854D-8802-0F9B5E2A448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79FE02-6F67-9946-B781-5059033EC1E8}"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5B61-D94A-6642-88F1-690F953916A3}"/>
              </a:ext>
            </a:extLst>
          </p:cNvPr>
          <p:cNvSpPr>
            <a:spLocks noGrp="1"/>
          </p:cNvSpPr>
          <p:nvPr>
            <p:ph type="title"/>
          </p:nvPr>
        </p:nvSpPr>
        <p:spPr/>
        <p:txBody>
          <a:bodyPr/>
          <a:lstStyle/>
          <a:p>
            <a:pPr eaLnBrk="1" hangingPunct="1">
              <a:defRPr/>
            </a:pPr>
            <a:r>
              <a:rPr lang="en-US" dirty="0"/>
              <a:t>Uses of Health Data </a:t>
            </a:r>
          </a:p>
        </p:txBody>
      </p:sp>
      <p:sp>
        <p:nvSpPr>
          <p:cNvPr id="34819" name="Content Placeholder 2">
            <a:extLst>
              <a:ext uri="{FF2B5EF4-FFF2-40B4-BE49-F238E27FC236}">
                <a16:creationId xmlns:a16="http://schemas.microsoft.com/office/drawing/2014/main" id="{41E5D649-05C3-DC42-B1CC-960144CDEC65}"/>
              </a:ext>
            </a:extLst>
          </p:cNvPr>
          <p:cNvSpPr>
            <a:spLocks noGrp="1"/>
          </p:cNvSpPr>
          <p:nvPr>
            <p:ph idx="1"/>
          </p:nvPr>
        </p:nvSpPr>
        <p:spPr/>
        <p:txBody>
          <a:bodyPr/>
          <a:lstStyle/>
          <a:p>
            <a:pPr eaLnBrk="1" hangingPunct="1"/>
            <a:r>
              <a:rPr lang="en-US" altLang="en-US"/>
              <a:t>Provides added justification for new construction</a:t>
            </a:r>
          </a:p>
          <a:p>
            <a:pPr lvl="1" eaLnBrk="1" hangingPunct="1"/>
            <a:r>
              <a:rPr lang="en-US" altLang="en-US"/>
              <a:t>Water services delivery is a tool to address ongoing health disparities</a:t>
            </a:r>
          </a:p>
          <a:p>
            <a:pPr lvl="1" eaLnBrk="1" hangingPunct="1"/>
            <a:r>
              <a:rPr lang="en-US" altLang="en-US"/>
              <a:t>A way to measure progress</a:t>
            </a:r>
          </a:p>
          <a:p>
            <a:pPr eaLnBrk="1" hangingPunct="1"/>
            <a:r>
              <a:rPr lang="en-US" altLang="en-US"/>
              <a:t>May provide information about optimal water quantity needed</a:t>
            </a:r>
          </a:p>
          <a:p>
            <a:pPr eaLnBrk="1" hangingPunct="1"/>
            <a:r>
              <a:rPr lang="en-US" altLang="en-US"/>
              <a:t>Water use promotion activities can accelerate benefits of new water systems</a:t>
            </a:r>
          </a:p>
        </p:txBody>
      </p:sp>
      <p:sp>
        <p:nvSpPr>
          <p:cNvPr id="4" name="Slide Number Placeholder 3">
            <a:extLst>
              <a:ext uri="{FF2B5EF4-FFF2-40B4-BE49-F238E27FC236}">
                <a16:creationId xmlns:a16="http://schemas.microsoft.com/office/drawing/2014/main" id="{28E4274F-DB47-9647-BC78-446853226A9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00A1BC-21AB-0146-994B-8C9A321975C7}" type="slidenum">
              <a:rPr lang="en-US" altLang="en-US"/>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669D-5AE7-8246-96D3-05FC7A7E880E}"/>
              </a:ext>
            </a:extLst>
          </p:cNvPr>
          <p:cNvSpPr>
            <a:spLocks noGrp="1"/>
          </p:cNvSpPr>
          <p:nvPr>
            <p:ph type="title"/>
          </p:nvPr>
        </p:nvSpPr>
        <p:spPr/>
        <p:txBody>
          <a:bodyPr/>
          <a:lstStyle/>
          <a:p>
            <a:pPr>
              <a:defRPr/>
            </a:pPr>
            <a:r>
              <a:rPr lang="en-US" dirty="0"/>
              <a:t>Summary</a:t>
            </a:r>
          </a:p>
        </p:txBody>
      </p:sp>
      <p:sp>
        <p:nvSpPr>
          <p:cNvPr id="35843" name="Content Placeholder 2">
            <a:extLst>
              <a:ext uri="{FF2B5EF4-FFF2-40B4-BE49-F238E27FC236}">
                <a16:creationId xmlns:a16="http://schemas.microsoft.com/office/drawing/2014/main" id="{8EB17092-A5CA-3E4D-BAC8-699097F61153}"/>
              </a:ext>
            </a:extLst>
          </p:cNvPr>
          <p:cNvSpPr>
            <a:spLocks noGrp="1"/>
          </p:cNvSpPr>
          <p:nvPr>
            <p:ph idx="1"/>
          </p:nvPr>
        </p:nvSpPr>
        <p:spPr/>
        <p:txBody>
          <a:bodyPr/>
          <a:lstStyle/>
          <a:p>
            <a:r>
              <a:rPr lang="en-US" altLang="en-US"/>
              <a:t>Provision of in-home water service is associated with improved health in rural Alaska</a:t>
            </a:r>
          </a:p>
          <a:p>
            <a:r>
              <a:rPr lang="en-US" altLang="en-US"/>
              <a:t>Alaska ranks last among US States for in-home water service</a:t>
            </a:r>
          </a:p>
          <a:p>
            <a:pPr lvl="1"/>
            <a:r>
              <a:rPr lang="en-US" altLang="en-US"/>
              <a:t>Providing adequate water to more homes can be expected to result in improved health for rural Alaska Native persons</a:t>
            </a:r>
          </a:p>
        </p:txBody>
      </p:sp>
      <p:sp>
        <p:nvSpPr>
          <p:cNvPr id="4" name="Slide Number Placeholder 3">
            <a:extLst>
              <a:ext uri="{FF2B5EF4-FFF2-40B4-BE49-F238E27FC236}">
                <a16:creationId xmlns:a16="http://schemas.microsoft.com/office/drawing/2014/main" id="{F8D4678D-9E53-B44D-B8DC-84F9529B358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A42D46-1E6C-E643-886F-936C9E72AFA6}" type="slidenum">
              <a:rPr lang="en-US" altLang="en-US"/>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D061E2-F412-4449-A463-3511AF19C88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F7F6FC-0E40-6541-821F-650695CF9776}" type="slidenum">
              <a:rPr lang="en-US" altLang="en-US"/>
              <a:pPr/>
              <a:t>34</a:t>
            </a:fld>
            <a:endParaRPr lang="en-US" altLang="en-US"/>
          </a:p>
        </p:txBody>
      </p:sp>
      <p:pic>
        <p:nvPicPr>
          <p:cNvPr id="36867" name="Picture 2" descr="http://www.ncbi.nlm.nih.gov/corecgi/tileshop/tileshop.fcgi?p=PMC3&amp;id=500995&amp;s=11&amp;r=2&amp;c=2">
            <a:extLst>
              <a:ext uri="{FF2B5EF4-FFF2-40B4-BE49-F238E27FC236}">
                <a16:creationId xmlns:a16="http://schemas.microsoft.com/office/drawing/2014/main" id="{DE8F4AAC-53F4-AC4C-A63B-6AA1BD583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0B8F28-E6E4-F14C-854A-B69DC08A82E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D06D68-D924-DE43-A0F7-AC10A26E540F}" type="slidenum">
              <a:rPr lang="en-US" altLang="en-US"/>
              <a:pPr/>
              <a:t>35</a:t>
            </a:fld>
            <a:endParaRPr lang="en-US" altLang="en-US"/>
          </a:p>
        </p:txBody>
      </p:sp>
      <p:sp>
        <p:nvSpPr>
          <p:cNvPr id="229378" name="Rectangle 2">
            <a:extLst>
              <a:ext uri="{FF2B5EF4-FFF2-40B4-BE49-F238E27FC236}">
                <a16:creationId xmlns:a16="http://schemas.microsoft.com/office/drawing/2014/main" id="{ECDD1AD0-0C18-2E4B-8997-91D97D8C1AFE}"/>
              </a:ext>
            </a:extLst>
          </p:cNvPr>
          <p:cNvSpPr>
            <a:spLocks noGrp="1" noChangeArrowheads="1"/>
          </p:cNvSpPr>
          <p:nvPr>
            <p:ph type="title"/>
          </p:nvPr>
        </p:nvSpPr>
        <p:spPr/>
        <p:txBody>
          <a:bodyPr/>
          <a:lstStyle/>
          <a:p>
            <a:pPr eaLnBrk="1" hangingPunct="1">
              <a:defRPr/>
            </a:pPr>
            <a:r>
              <a:rPr lang="en-US"/>
              <a:t>Thanks to…</a:t>
            </a:r>
          </a:p>
        </p:txBody>
      </p:sp>
      <p:sp>
        <p:nvSpPr>
          <p:cNvPr id="37892" name="Rectangle 3">
            <a:extLst>
              <a:ext uri="{FF2B5EF4-FFF2-40B4-BE49-F238E27FC236}">
                <a16:creationId xmlns:a16="http://schemas.microsoft.com/office/drawing/2014/main" id="{D49E6D26-AD6D-D14C-BA8F-D3A12D61DBE5}"/>
              </a:ext>
            </a:extLst>
          </p:cNvPr>
          <p:cNvSpPr>
            <a:spLocks noGrp="1" noChangeArrowheads="1"/>
          </p:cNvSpPr>
          <p:nvPr>
            <p:ph type="body" idx="1"/>
          </p:nvPr>
        </p:nvSpPr>
        <p:spPr>
          <a:xfrm>
            <a:off x="457200" y="1219200"/>
            <a:ext cx="8229600" cy="4495800"/>
          </a:xfrm>
        </p:spPr>
        <p:txBody>
          <a:bodyPr/>
          <a:lstStyle/>
          <a:p>
            <a:pPr eaLnBrk="1" hangingPunct="1">
              <a:lnSpc>
                <a:spcPct val="80000"/>
              </a:lnSpc>
            </a:pPr>
            <a:r>
              <a:rPr lang="en-US" altLang="en-US" sz="1800"/>
              <a:t>Alaska Native Tribal Health Consortium</a:t>
            </a:r>
          </a:p>
          <a:p>
            <a:pPr lvl="1" eaLnBrk="1" hangingPunct="1">
              <a:lnSpc>
                <a:spcPct val="80000"/>
              </a:lnSpc>
            </a:pPr>
            <a:r>
              <a:rPr lang="en-US" altLang="en-US" sz="1600"/>
              <a:t>Troy Ritter</a:t>
            </a:r>
          </a:p>
          <a:p>
            <a:pPr lvl="1" eaLnBrk="1" hangingPunct="1">
              <a:lnSpc>
                <a:spcPct val="80000"/>
              </a:lnSpc>
            </a:pPr>
            <a:r>
              <a:rPr lang="en-US" altLang="en-US" sz="1600"/>
              <a:t>Jeff Smith</a:t>
            </a:r>
          </a:p>
          <a:p>
            <a:pPr lvl="1" eaLnBrk="1" hangingPunct="1">
              <a:lnSpc>
                <a:spcPct val="80000"/>
              </a:lnSpc>
            </a:pPr>
            <a:r>
              <a:rPr lang="en-US" altLang="en-US" sz="1600"/>
              <a:t>Ros Singleton</a:t>
            </a:r>
          </a:p>
          <a:p>
            <a:pPr eaLnBrk="1" hangingPunct="1">
              <a:lnSpc>
                <a:spcPct val="80000"/>
              </a:lnSpc>
            </a:pPr>
            <a:r>
              <a:rPr lang="en-US" altLang="en-US" sz="1800"/>
              <a:t>Yukon Kuskokwim Health Corporation</a:t>
            </a:r>
          </a:p>
          <a:p>
            <a:pPr lvl="1" eaLnBrk="1" hangingPunct="1">
              <a:lnSpc>
                <a:spcPct val="80000"/>
              </a:lnSpc>
            </a:pPr>
            <a:r>
              <a:rPr lang="en-US" altLang="en-US" sz="1600"/>
              <a:t>Joe Klejka</a:t>
            </a:r>
          </a:p>
          <a:p>
            <a:pPr eaLnBrk="1" hangingPunct="1">
              <a:lnSpc>
                <a:spcPct val="80000"/>
              </a:lnSpc>
            </a:pPr>
            <a:r>
              <a:rPr lang="en-US" altLang="en-US" sz="1800"/>
              <a:t>State of Alaska</a:t>
            </a:r>
          </a:p>
          <a:p>
            <a:pPr lvl="1" eaLnBrk="1" hangingPunct="1">
              <a:lnSpc>
                <a:spcPct val="80000"/>
              </a:lnSpc>
            </a:pPr>
            <a:r>
              <a:rPr lang="en-US" altLang="en-US" sz="1600"/>
              <a:t>Joe McLaughlin</a:t>
            </a:r>
          </a:p>
          <a:p>
            <a:pPr lvl="1" eaLnBrk="1" hangingPunct="1">
              <a:lnSpc>
                <a:spcPct val="80000"/>
              </a:lnSpc>
            </a:pPr>
            <a:r>
              <a:rPr lang="en-US" altLang="en-US" sz="1600"/>
              <a:t>Brad Whistler</a:t>
            </a:r>
          </a:p>
          <a:p>
            <a:pPr eaLnBrk="1" hangingPunct="1">
              <a:lnSpc>
                <a:spcPct val="80000"/>
              </a:lnSpc>
            </a:pPr>
            <a:r>
              <a:rPr lang="en-US" altLang="en-US" sz="1800"/>
              <a:t>CDC Alaska</a:t>
            </a:r>
          </a:p>
          <a:p>
            <a:pPr lvl="1" eaLnBrk="1" hangingPunct="1">
              <a:lnSpc>
                <a:spcPct val="80000"/>
              </a:lnSpc>
            </a:pPr>
            <a:r>
              <a:rPr lang="en-US" altLang="en-US" sz="1600"/>
              <a:t>Dana Bruden</a:t>
            </a:r>
          </a:p>
          <a:p>
            <a:pPr lvl="1" eaLnBrk="1" hangingPunct="1">
              <a:lnSpc>
                <a:spcPct val="80000"/>
              </a:lnSpc>
            </a:pPr>
            <a:r>
              <a:rPr lang="en-US" altLang="en-US" sz="1600"/>
              <a:t>Lisa Bulkow</a:t>
            </a:r>
          </a:p>
          <a:p>
            <a:pPr lvl="1" eaLnBrk="1" hangingPunct="1">
              <a:lnSpc>
                <a:spcPct val="80000"/>
              </a:lnSpc>
            </a:pPr>
            <a:r>
              <a:rPr lang="en-US" altLang="en-US" sz="1600"/>
              <a:t>Jay Wenger</a:t>
            </a:r>
          </a:p>
          <a:p>
            <a:pPr lvl="1" eaLnBrk="1" hangingPunct="1">
              <a:lnSpc>
                <a:spcPct val="80000"/>
              </a:lnSpc>
            </a:pPr>
            <a:r>
              <a:rPr lang="en-US" altLang="en-US" sz="1600"/>
              <a:t>Michael Bruce</a:t>
            </a:r>
          </a:p>
          <a:p>
            <a:pPr lvl="1" eaLnBrk="1" hangingPunct="1">
              <a:lnSpc>
                <a:spcPct val="80000"/>
              </a:lnSpc>
            </a:pPr>
            <a:r>
              <a:rPr lang="en-US" altLang="en-US" sz="1600"/>
              <a:t>Tim Thomas</a:t>
            </a:r>
          </a:p>
          <a:p>
            <a:pPr eaLnBrk="1" hangingPunct="1">
              <a:lnSpc>
                <a:spcPct val="80000"/>
              </a:lnSpc>
            </a:pPr>
            <a:r>
              <a:rPr lang="en-US" altLang="en-US" sz="1800"/>
              <a:t>CDC Atlanta	</a:t>
            </a:r>
          </a:p>
          <a:p>
            <a:pPr lvl="1" eaLnBrk="1" hangingPunct="1">
              <a:lnSpc>
                <a:spcPct val="80000"/>
              </a:lnSpc>
            </a:pPr>
            <a:r>
              <a:rPr lang="en-US" altLang="en-US" sz="1600"/>
              <a:t>Bob Holman</a:t>
            </a:r>
          </a:p>
          <a:p>
            <a:pPr lvl="1" eaLnBrk="1" hangingPunct="1">
              <a:lnSpc>
                <a:spcPct val="80000"/>
              </a:lnSpc>
            </a:pPr>
            <a:r>
              <a:rPr lang="en-US" altLang="en-US" sz="1600"/>
              <a:t>Kathy Byrd</a:t>
            </a:r>
          </a:p>
          <a:p>
            <a:pPr eaLnBrk="1" hangingPunct="1">
              <a:lnSpc>
                <a:spcPct val="80000"/>
              </a:lnSpc>
            </a:pPr>
            <a:r>
              <a:rPr lang="en-US" altLang="en-US" sz="1800"/>
              <a:t>Indian Health Service </a:t>
            </a:r>
          </a:p>
          <a:p>
            <a:pPr lvl="1" eaLnBrk="1" hangingPunct="1">
              <a:lnSpc>
                <a:spcPct val="80000"/>
              </a:lnSpc>
            </a:pPr>
            <a:r>
              <a:rPr lang="en-US" altLang="en-US" sz="1600"/>
              <a:t>Jim Cheek</a:t>
            </a:r>
          </a:p>
          <a:p>
            <a:pPr eaLnBrk="1" hangingPunct="1">
              <a:lnSpc>
                <a:spcPct val="80000"/>
              </a:lnSpc>
            </a:pPr>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5">
            <a:extLst>
              <a:ext uri="{FF2B5EF4-FFF2-40B4-BE49-F238E27FC236}">
                <a16:creationId xmlns:a16="http://schemas.microsoft.com/office/drawing/2014/main" id="{6CCAE595-D75A-3B47-91DE-D43B5ADA978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9628BF-4380-564B-A825-20C80E723E27}" type="slidenum">
              <a:rPr lang="en-US" altLang="en-US"/>
              <a:pPr/>
              <a:t>36</a:t>
            </a:fld>
            <a:endParaRPr lang="en-US" altLang="en-US"/>
          </a:p>
        </p:txBody>
      </p:sp>
      <p:sp>
        <p:nvSpPr>
          <p:cNvPr id="315394" name="Rectangle 2">
            <a:extLst>
              <a:ext uri="{FF2B5EF4-FFF2-40B4-BE49-F238E27FC236}">
                <a16:creationId xmlns:a16="http://schemas.microsoft.com/office/drawing/2014/main" id="{7A8861C8-57F2-F44C-AC1A-03BC56CF63FC}"/>
              </a:ext>
            </a:extLst>
          </p:cNvPr>
          <p:cNvSpPr>
            <a:spLocks noGrp="1" noChangeArrowheads="1"/>
          </p:cNvSpPr>
          <p:nvPr>
            <p:ph type="title"/>
          </p:nvPr>
        </p:nvSpPr>
        <p:spPr>
          <a:xfrm>
            <a:off x="457200" y="0"/>
            <a:ext cx="8229600" cy="1143000"/>
          </a:xfrm>
        </p:spPr>
        <p:txBody>
          <a:bodyPr/>
          <a:lstStyle/>
          <a:p>
            <a:pPr eaLnBrk="1" hangingPunct="1">
              <a:defRPr/>
            </a:pPr>
            <a:r>
              <a:rPr lang="en-US" sz="3200"/>
              <a:t>Infectious Disease Hospitalizations by Region, 2000-2004</a:t>
            </a:r>
          </a:p>
        </p:txBody>
      </p:sp>
      <p:graphicFrame>
        <p:nvGraphicFramePr>
          <p:cNvPr id="315395" name="Group 3">
            <a:extLst>
              <a:ext uri="{FF2B5EF4-FFF2-40B4-BE49-F238E27FC236}">
                <a16:creationId xmlns:a16="http://schemas.microsoft.com/office/drawing/2014/main" id="{B5F6190D-6DDF-A24C-8DA5-DE7BD27B6FB7}"/>
              </a:ext>
            </a:extLst>
          </p:cNvPr>
          <p:cNvGraphicFramePr>
            <a:graphicFrameLocks noGrp="1"/>
          </p:cNvGraphicFramePr>
          <p:nvPr>
            <p:ph type="tbl" idx="1"/>
          </p:nvPr>
        </p:nvGraphicFramePr>
        <p:xfrm>
          <a:off x="838200" y="1143000"/>
          <a:ext cx="7620000" cy="5499100"/>
        </p:xfrm>
        <a:graphic>
          <a:graphicData uri="http://schemas.openxmlformats.org/drawingml/2006/table">
            <a:tbl>
              <a:tblPr/>
              <a:tblGrid>
                <a:gridCol w="1717675">
                  <a:extLst>
                    <a:ext uri="{9D8B030D-6E8A-4147-A177-3AD203B41FA5}">
                      <a16:colId xmlns:a16="http://schemas.microsoft.com/office/drawing/2014/main" val="20000"/>
                    </a:ext>
                  </a:extLst>
                </a:gridCol>
                <a:gridCol w="1139825">
                  <a:extLst>
                    <a:ext uri="{9D8B030D-6E8A-4147-A177-3AD203B41FA5}">
                      <a16:colId xmlns:a16="http://schemas.microsoft.com/office/drawing/2014/main" val="20001"/>
                    </a:ext>
                  </a:extLst>
                </a:gridCol>
                <a:gridCol w="877888">
                  <a:extLst>
                    <a:ext uri="{9D8B030D-6E8A-4147-A177-3AD203B41FA5}">
                      <a16:colId xmlns:a16="http://schemas.microsoft.com/office/drawing/2014/main" val="20002"/>
                    </a:ext>
                  </a:extLst>
                </a:gridCol>
                <a:gridCol w="1027112">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409537">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Region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Homes with Plumbing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latin typeface="Arial" charset="0"/>
                        </a:rPr>
                        <a:t>Rate per 10,000 persons per year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659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a:ln>
                            <a:noFill/>
                          </a:ln>
                          <a:solidFill>
                            <a:schemeClr val="tx1"/>
                          </a:solidFill>
                          <a:effectLst/>
                          <a:latin typeface="Arial" charset="0"/>
                        </a:rPr>
                        <a:t>Diarrhea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a:ln>
                            <a:noFill/>
                          </a:ln>
                          <a:solidFill>
                            <a:schemeClr val="tx1"/>
                          </a:solidFill>
                          <a:effectLst/>
                          <a:latin typeface="Arial" charset="0"/>
                        </a:rPr>
                        <a:t>Pneumonia and Influenza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a:ln>
                            <a:noFill/>
                          </a:ln>
                          <a:solidFill>
                            <a:schemeClr val="tx1"/>
                          </a:solidFill>
                          <a:effectLst/>
                          <a:latin typeface="Arial" charset="0"/>
                        </a:rPr>
                        <a:t>Resp.</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a:ln>
                            <a:noFill/>
                          </a:ln>
                          <a:solidFill>
                            <a:schemeClr val="tx1"/>
                          </a:solidFill>
                          <a:effectLst/>
                          <a:latin typeface="Arial" charset="0"/>
                        </a:rPr>
                        <a:t>Syncytial Virus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a:ln>
                            <a:noFill/>
                          </a:ln>
                          <a:solidFill>
                            <a:schemeClr val="tx1"/>
                          </a:solidFill>
                          <a:effectLst/>
                          <a:latin typeface="Arial" charset="0"/>
                        </a:rPr>
                        <a:t>Skin Infection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1" i="0" u="none" strike="noStrike" cap="none" normalizeH="0" baseline="0">
                          <a:ln>
                            <a:noFill/>
                          </a:ln>
                          <a:solidFill>
                            <a:schemeClr val="tx1"/>
                          </a:solidFill>
                          <a:effectLst/>
                          <a:latin typeface="Arial" charset="0"/>
                        </a:rPr>
                        <a:t>MRSA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7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Anchorage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(urban)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63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79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51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Barrow</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98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214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41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271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Bristol Bay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89%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86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148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47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3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Southeast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42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30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26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2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“High” Service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63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75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43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02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“Low” Service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61%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158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249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1" u="none" strike="noStrike" cap="none" normalizeH="0" baseline="0">
                          <a:ln>
                            <a:noFill/>
                          </a:ln>
                          <a:solidFill>
                            <a:srgbClr val="FFFF00"/>
                          </a:solidFill>
                          <a:effectLst/>
                          <a:latin typeface="Arial" charset="0"/>
                        </a:rPr>
                        <a:t>16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953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Kotzebue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75%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101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136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34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&lt;1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1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Yukon Kuskokwim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61%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199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314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113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27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11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Norton Sound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129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39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a:ln>
                            <a:noFill/>
                          </a:ln>
                          <a:solidFill>
                            <a:schemeClr val="tx1"/>
                          </a:solidFill>
                          <a:effectLst/>
                          <a:latin typeface="Arial"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AB5C35D4-BC7C-2342-B7AA-EF9A8A61A75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5B3862-55A5-7247-A5E8-4E259F0E823C}" type="slidenum">
              <a:rPr lang="en-US" altLang="en-US"/>
              <a:pPr/>
              <a:t>37</a:t>
            </a:fld>
            <a:endParaRPr lang="en-US" altLang="en-US"/>
          </a:p>
        </p:txBody>
      </p:sp>
      <p:sp>
        <p:nvSpPr>
          <p:cNvPr id="316418" name="Rectangle 2">
            <a:extLst>
              <a:ext uri="{FF2B5EF4-FFF2-40B4-BE49-F238E27FC236}">
                <a16:creationId xmlns:a16="http://schemas.microsoft.com/office/drawing/2014/main" id="{A5C16FFD-3D48-164C-87C8-D8C1EA1A92C8}"/>
              </a:ext>
            </a:extLst>
          </p:cNvPr>
          <p:cNvSpPr>
            <a:spLocks noGrp="1" noChangeArrowheads="1"/>
          </p:cNvSpPr>
          <p:nvPr>
            <p:ph type="title"/>
          </p:nvPr>
        </p:nvSpPr>
        <p:spPr/>
        <p:txBody>
          <a:bodyPr/>
          <a:lstStyle/>
          <a:p>
            <a:pPr eaLnBrk="1" hangingPunct="1">
              <a:defRPr/>
            </a:pPr>
            <a:r>
              <a:rPr lang="en-US" sz="3200"/>
              <a:t>Villages Grouped by Water Service, </a:t>
            </a:r>
            <a:br>
              <a:rPr lang="en-US" sz="3200"/>
            </a:br>
            <a:r>
              <a:rPr lang="en-US" sz="3200"/>
              <a:t>YK Region</a:t>
            </a:r>
          </a:p>
        </p:txBody>
      </p:sp>
      <p:graphicFrame>
        <p:nvGraphicFramePr>
          <p:cNvPr id="316419" name="Group 3">
            <a:extLst>
              <a:ext uri="{FF2B5EF4-FFF2-40B4-BE49-F238E27FC236}">
                <a16:creationId xmlns:a16="http://schemas.microsoft.com/office/drawing/2014/main" id="{4B6CDBC6-F077-144E-B320-0A773D025AA2}"/>
              </a:ext>
            </a:extLst>
          </p:cNvPr>
          <p:cNvGraphicFramePr>
            <a:graphicFrameLocks noGrp="1"/>
          </p:cNvGraphicFramePr>
          <p:nvPr>
            <p:ph type="tbl" idx="1"/>
          </p:nvPr>
        </p:nvGraphicFramePr>
        <p:xfrm>
          <a:off x="457200" y="1600200"/>
          <a:ext cx="8229600" cy="2563813"/>
        </p:xfrm>
        <a:graphic>
          <a:graphicData uri="http://schemas.openxmlformats.org/drawingml/2006/table">
            <a:tbl>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449174">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a:ln>
                          <a:noFill/>
                        </a:ln>
                        <a:solidFill>
                          <a:srgbClr val="FFFF00"/>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rgbClr val="FFFF00"/>
                          </a:solidFill>
                          <a:effectLst/>
                          <a:latin typeface="Arial" charset="0"/>
                        </a:rPr>
                        <a:t>Homes with Plumbing</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rgbClr val="FFFF00"/>
                          </a:solidFill>
                          <a:effectLst/>
                          <a:latin typeface="Arial" charset="0"/>
                        </a:rPr>
                        <a:t>Bethel,</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rgbClr val="FFFF00"/>
                          </a:solidFill>
                          <a:effectLst/>
                          <a:latin typeface="Arial" charset="0"/>
                        </a:rPr>
                        <a:t> </a:t>
                      </a:r>
                      <a:r>
                        <a:rPr kumimoji="0" lang="en-US" sz="1800" b="1" i="0" u="none" strike="noStrike" cap="none" normalizeH="0" baseline="0">
                          <a:ln>
                            <a:noFill/>
                          </a:ln>
                          <a:solidFill>
                            <a:srgbClr val="FFFF00"/>
                          </a:solidFill>
                          <a:effectLst/>
                          <a:latin typeface="Arial" charset="0"/>
                          <a:cs typeface="Arial" charset="0"/>
                        </a:rPr>
                        <a:t>100%</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a:ln>
                          <a:noFill/>
                        </a:ln>
                        <a:solidFill>
                          <a:srgbClr val="FFFF00"/>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75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rgbClr val="FFFF00"/>
                          </a:solidFill>
                          <a:effectLst/>
                          <a:latin typeface="Arial" charset="0"/>
                        </a:rPr>
                        <a:t>&lt; 10% </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rgbClr val="FFFF00"/>
                          </a:solidFill>
                          <a:effectLst/>
                          <a:latin typeface="Arial" charset="0"/>
                        </a:rPr>
                        <a:t>10 – 79%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a:ln>
                            <a:noFill/>
                          </a:ln>
                          <a:solidFill>
                            <a:srgbClr val="FFFF00"/>
                          </a:solidFill>
                          <a:effectLst/>
                          <a:latin typeface="Arial" charset="0"/>
                          <a:cs typeface="Arial" charset="0"/>
                        </a:rPr>
                        <a:t>≥ 80%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45076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rgbClr val="FFFF00"/>
                          </a:solidFill>
                          <a:effectLst/>
                          <a:latin typeface="Arial" charset="0"/>
                        </a:rPr>
                        <a:t>Villages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13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14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17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rgbClr val="FFFF00"/>
                          </a:solidFill>
                          <a:effectLst/>
                          <a:latin typeface="Arial" charset="0"/>
                        </a:rPr>
                        <a:t>Population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6956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4743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6415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5459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995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rgbClr val="FFFF00"/>
                          </a:solidFill>
                          <a:effectLst/>
                          <a:latin typeface="Arial" charset="0"/>
                        </a:rPr>
                        <a:t>Village Size, (median)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312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370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493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a:ln>
                            <a:noFill/>
                          </a:ln>
                          <a:solidFill>
                            <a:schemeClr val="tx1"/>
                          </a:solidFill>
                          <a:effectLst/>
                          <a:latin typeface="Arial" charset="0"/>
                        </a:rPr>
                        <a:t>5459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AF2952-43CD-C94A-A72D-3C2D9BDEF95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4548A3-1F8E-D447-BE18-FC6B78A52EAA}" type="slidenum">
              <a:rPr lang="en-US" altLang="en-US"/>
              <a:pPr/>
              <a:t>38</a:t>
            </a:fld>
            <a:endParaRPr lang="en-US" altLang="en-US"/>
          </a:p>
        </p:txBody>
      </p:sp>
      <p:pic>
        <p:nvPicPr>
          <p:cNvPr id="40963" name="Picture 2">
            <a:extLst>
              <a:ext uri="{FF2B5EF4-FFF2-40B4-BE49-F238E27FC236}">
                <a16:creationId xmlns:a16="http://schemas.microsoft.com/office/drawing/2014/main" id="{17A9A92A-CD33-994F-9CC5-B3014C5A5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3863"/>
            <a:ext cx="815340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3" name="Rectangle 3">
            <a:extLst>
              <a:ext uri="{FF2B5EF4-FFF2-40B4-BE49-F238E27FC236}">
                <a16:creationId xmlns:a16="http://schemas.microsoft.com/office/drawing/2014/main" id="{6456CC56-F4A6-9E46-B7E7-5CE3B77DE559}"/>
              </a:ext>
            </a:extLst>
          </p:cNvPr>
          <p:cNvSpPr>
            <a:spLocks noGrp="1" noChangeArrowheads="1"/>
          </p:cNvSpPr>
          <p:nvPr>
            <p:ph type="title"/>
          </p:nvPr>
        </p:nvSpPr>
        <p:spPr/>
        <p:txBody>
          <a:bodyPr/>
          <a:lstStyle/>
          <a:p>
            <a:pPr eaLnBrk="1" hangingPunct="1">
              <a:defRPr/>
            </a:pPr>
            <a:r>
              <a:rPr lang="en-US"/>
              <a:t>Type of Water Service, YK Region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D061D9-4C6F-D54D-A1FF-20E5A8CA36D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A138F5-7130-3D44-BADC-BDC7D5361F21}" type="slidenum">
              <a:rPr lang="en-US" altLang="en-US"/>
              <a:pPr/>
              <a:t>39</a:t>
            </a:fld>
            <a:endParaRPr lang="en-US" altLang="en-US"/>
          </a:p>
        </p:txBody>
      </p:sp>
      <p:pic>
        <p:nvPicPr>
          <p:cNvPr id="41987" name="Picture 2" descr="nataliablunka">
            <a:extLst>
              <a:ext uri="{FF2B5EF4-FFF2-40B4-BE49-F238E27FC236}">
                <a16:creationId xmlns:a16="http://schemas.microsoft.com/office/drawing/2014/main" id="{4F1BA83A-7025-2C4B-95EC-09FBA50A4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966D34E-2FEA-D34B-AF50-03F4B414C80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FAC234-07D8-D744-9E07-788E6327CB5D}" type="slidenum">
              <a:rPr lang="en-US" altLang="en-US"/>
              <a:pPr/>
              <a:t>4</a:t>
            </a:fld>
            <a:endParaRPr lang="en-US" altLang="en-US"/>
          </a:p>
        </p:txBody>
      </p:sp>
      <p:sp>
        <p:nvSpPr>
          <p:cNvPr id="244738" name="Rectangle 2">
            <a:extLst>
              <a:ext uri="{FF2B5EF4-FFF2-40B4-BE49-F238E27FC236}">
                <a16:creationId xmlns:a16="http://schemas.microsoft.com/office/drawing/2014/main" id="{A34777E5-1BF3-AD42-8CAA-2A2BE26DF249}"/>
              </a:ext>
            </a:extLst>
          </p:cNvPr>
          <p:cNvSpPr>
            <a:spLocks noGrp="1" noChangeArrowheads="1"/>
          </p:cNvSpPr>
          <p:nvPr>
            <p:ph type="title"/>
          </p:nvPr>
        </p:nvSpPr>
        <p:spPr/>
        <p:txBody>
          <a:bodyPr/>
          <a:lstStyle/>
          <a:p>
            <a:pPr eaLnBrk="1" hangingPunct="1">
              <a:defRPr/>
            </a:pPr>
            <a:r>
              <a:rPr lang="en-US" sz="3200" dirty="0"/>
              <a:t>Proportion of US homes with complete plumbing, 1940 - 2000</a:t>
            </a:r>
          </a:p>
        </p:txBody>
      </p:sp>
      <p:graphicFrame>
        <p:nvGraphicFramePr>
          <p:cNvPr id="2050" name="Object 3">
            <a:extLst>
              <a:ext uri="{FF2B5EF4-FFF2-40B4-BE49-F238E27FC236}">
                <a16:creationId xmlns:a16="http://schemas.microsoft.com/office/drawing/2014/main" id="{850897EC-272F-9D45-B985-280DD8E6E341}"/>
              </a:ext>
            </a:extLst>
          </p:cNvPr>
          <p:cNvGraphicFramePr>
            <a:graphicFrameLocks noChangeAspect="1"/>
          </p:cNvGraphicFramePr>
          <p:nvPr>
            <p:ph type="chart" idx="1"/>
          </p:nvPr>
        </p:nvGraphicFramePr>
        <p:xfrm>
          <a:off x="504825" y="1601788"/>
          <a:ext cx="8131175" cy="4489450"/>
        </p:xfrm>
        <a:graphic>
          <a:graphicData uri="http://schemas.openxmlformats.org/presentationml/2006/ole">
            <mc:AlternateContent xmlns:mc="http://schemas.openxmlformats.org/markup-compatibility/2006">
              <mc:Choice xmlns:v="urn:schemas-microsoft-com:vml" Requires="v">
                <p:oleObj spid="_x0000_s2053" name="Chart" r:id="rId4" imgW="8242300" imgH="4559300" progId="MSGraph.Chart.8">
                  <p:embed followColorScheme="full"/>
                </p:oleObj>
              </mc:Choice>
              <mc:Fallback>
                <p:oleObj name="Chart" r:id="rId4" imgW="8242300" imgH="4559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601788"/>
                        <a:ext cx="8131175" cy="4489450"/>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1FE420D-D20A-0E46-9345-1D66A6052D0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3EE614-FC3F-754D-9EA6-06E6F3165BFD}" type="slidenum">
              <a:rPr lang="en-US" altLang="en-US"/>
              <a:pPr/>
              <a:t>40</a:t>
            </a:fld>
            <a:endParaRPr lang="en-US" altLang="en-US"/>
          </a:p>
        </p:txBody>
      </p:sp>
      <p:pic>
        <p:nvPicPr>
          <p:cNvPr id="43011" name="Picture 2">
            <a:extLst>
              <a:ext uri="{FF2B5EF4-FFF2-40B4-BE49-F238E27FC236}">
                <a16:creationId xmlns:a16="http://schemas.microsoft.com/office/drawing/2014/main" id="{5082D25C-5FA8-FD42-900B-BA0313C91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028700"/>
            <a:ext cx="6723063"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
            <a:extLst>
              <a:ext uri="{FF2B5EF4-FFF2-40B4-BE49-F238E27FC236}">
                <a16:creationId xmlns:a16="http://schemas.microsoft.com/office/drawing/2014/main" id="{1D1AE632-E0E0-9140-9926-D80400AB65C4}"/>
              </a:ext>
            </a:extLst>
          </p:cNvPr>
          <p:cNvSpPr txBox="1">
            <a:spLocks noChangeArrowheads="1"/>
          </p:cNvSpPr>
          <p:nvPr/>
        </p:nvSpPr>
        <p:spPr bwMode="auto">
          <a:xfrm>
            <a:off x="517525" y="6208713"/>
            <a:ext cx="386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http://www.arcticlivingconditions.org/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7ACDA4-8DFA-774E-A44D-BCB9806FBB6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276FE-E318-4949-AB9E-16066CD6736E}" type="slidenum">
              <a:rPr lang="en-US" altLang="en-US"/>
              <a:pPr/>
              <a:t>41</a:t>
            </a:fld>
            <a:endParaRPr lang="en-US" altLang="en-US"/>
          </a:p>
        </p:txBody>
      </p:sp>
      <p:pic>
        <p:nvPicPr>
          <p:cNvPr id="44035" name="Picture 2">
            <a:extLst>
              <a:ext uri="{FF2B5EF4-FFF2-40B4-BE49-F238E27FC236}">
                <a16:creationId xmlns:a16="http://schemas.microsoft.com/office/drawing/2014/main" id="{A614F99D-D1A6-3140-A643-BA4CCF00B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63" y="604838"/>
            <a:ext cx="6110287"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513B3C5-776F-2F4E-8FC7-2902B567A0E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95AE04-EB23-5F4C-8850-468096C2B443}" type="slidenum">
              <a:rPr lang="en-US" altLang="en-US"/>
              <a:pPr/>
              <a:t>42</a:t>
            </a:fld>
            <a:endParaRPr lang="en-US" altLang="en-US"/>
          </a:p>
        </p:txBody>
      </p:sp>
      <p:pic>
        <p:nvPicPr>
          <p:cNvPr id="45059" name="Picture 5" descr="Image">
            <a:extLst>
              <a:ext uri="{FF2B5EF4-FFF2-40B4-BE49-F238E27FC236}">
                <a16:creationId xmlns:a16="http://schemas.microsoft.com/office/drawing/2014/main" id="{6AD56DA7-2821-F74D-8BED-DBEB02216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982788"/>
            <a:ext cx="772953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6" name="Rectangle 6">
            <a:extLst>
              <a:ext uri="{FF2B5EF4-FFF2-40B4-BE49-F238E27FC236}">
                <a16:creationId xmlns:a16="http://schemas.microsoft.com/office/drawing/2014/main" id="{C665A48E-D3D5-3243-8AE5-50D8625DA513}"/>
              </a:ext>
            </a:extLst>
          </p:cNvPr>
          <p:cNvSpPr>
            <a:spLocks noGrp="1" noChangeArrowheads="1"/>
          </p:cNvSpPr>
          <p:nvPr>
            <p:ph type="title"/>
          </p:nvPr>
        </p:nvSpPr>
        <p:spPr/>
        <p:txBody>
          <a:bodyPr/>
          <a:lstStyle/>
          <a:p>
            <a:pPr eaLnBrk="1" hangingPunct="1">
              <a:defRPr/>
            </a:pPr>
            <a:r>
              <a:rPr lang="en-US" sz="3200"/>
              <a:t>Incidence of pneumonia in children younger than 5 years, Pakistan</a:t>
            </a:r>
          </a:p>
        </p:txBody>
      </p:sp>
      <p:sp>
        <p:nvSpPr>
          <p:cNvPr id="271367" name="Text Box 7">
            <a:extLst>
              <a:ext uri="{FF2B5EF4-FFF2-40B4-BE49-F238E27FC236}">
                <a16:creationId xmlns:a16="http://schemas.microsoft.com/office/drawing/2014/main" id="{7E0B6670-C93F-EC4C-93D3-AD8BC7D16D35}"/>
              </a:ext>
            </a:extLst>
          </p:cNvPr>
          <p:cNvSpPr txBox="1">
            <a:spLocks noChangeArrowheads="1"/>
          </p:cNvSpPr>
          <p:nvPr/>
        </p:nvSpPr>
        <p:spPr bwMode="auto">
          <a:xfrm>
            <a:off x="669925" y="6056313"/>
            <a:ext cx="6492875" cy="915987"/>
          </a:xfrm>
          <a:prstGeom prst="rect">
            <a:avLst/>
          </a:prstGeom>
          <a:noFill/>
          <a:ln w="9525">
            <a:noFill/>
            <a:miter lim="800000"/>
            <a:headEnd/>
            <a:tailEnd/>
          </a:ln>
          <a:effectLst/>
        </p:spPr>
        <p:txBody>
          <a:bodyPr>
            <a:spAutoFit/>
          </a:bodyPr>
          <a:lstStyle/>
          <a:p>
            <a:pPr>
              <a:defRPr/>
            </a:pPr>
            <a:r>
              <a:rPr lang="en-US" b="1">
                <a:solidFill>
                  <a:srgbClr val="FFFF00"/>
                </a:solidFill>
                <a:effectLst>
                  <a:outerShdw blurRad="38100" dist="38100" dir="2700000" algn="tl">
                    <a:srgbClr val="000000"/>
                  </a:outerShdw>
                </a:effectLst>
                <a:latin typeface="Arial" charset="0"/>
              </a:rPr>
              <a:t>Effect of handwashing on child health: a randomised controlled trial. S. Luby, M. Agboatwalla, D. Feikin </a:t>
            </a:r>
            <a:br>
              <a:rPr lang="en-US" b="1">
                <a:solidFill>
                  <a:srgbClr val="FFFF00"/>
                </a:solidFill>
                <a:effectLst>
                  <a:outerShdw blurRad="38100" dist="38100" dir="2700000" algn="tl">
                    <a:srgbClr val="000000"/>
                  </a:outerShdw>
                </a:effectLst>
                <a:latin typeface="Arial" charset="0"/>
              </a:rPr>
            </a:br>
            <a:r>
              <a:rPr lang="en-US" b="1">
                <a:solidFill>
                  <a:srgbClr val="FFFF00"/>
                </a:solidFill>
                <a:effectLst>
                  <a:outerShdw blurRad="38100" dist="38100" dir="2700000" algn="tl">
                    <a:srgbClr val="000000"/>
                  </a:outerShdw>
                </a:effectLst>
                <a:latin typeface="Arial" charset="0"/>
              </a:rPr>
              <a:t>The Lancet. 2005; (366) 9481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a:extLst>
              <a:ext uri="{FF2B5EF4-FFF2-40B4-BE49-F238E27FC236}">
                <a16:creationId xmlns:a16="http://schemas.microsoft.com/office/drawing/2014/main" id="{4141C620-B47F-614C-9902-3037B7077ED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797B2C-0916-BB4A-8D05-27E06D665699}" type="slidenum">
              <a:rPr lang="en-US" altLang="en-US"/>
              <a:pPr/>
              <a:t>43</a:t>
            </a:fld>
            <a:endParaRPr lang="en-US" altLang="en-US"/>
          </a:p>
        </p:txBody>
      </p:sp>
      <p:sp>
        <p:nvSpPr>
          <p:cNvPr id="278530" name="Rectangle 2">
            <a:extLst>
              <a:ext uri="{FF2B5EF4-FFF2-40B4-BE49-F238E27FC236}">
                <a16:creationId xmlns:a16="http://schemas.microsoft.com/office/drawing/2014/main" id="{BBA3779A-7A86-C146-8BE7-949D88E2229C}"/>
              </a:ext>
            </a:extLst>
          </p:cNvPr>
          <p:cNvSpPr>
            <a:spLocks noGrp="1" noChangeArrowheads="1"/>
          </p:cNvSpPr>
          <p:nvPr>
            <p:ph type="title"/>
          </p:nvPr>
        </p:nvSpPr>
        <p:spPr>
          <a:xfrm>
            <a:off x="685800" y="0"/>
            <a:ext cx="7772400" cy="1219200"/>
          </a:xfrm>
        </p:spPr>
        <p:txBody>
          <a:bodyPr/>
          <a:lstStyle/>
          <a:p>
            <a:pPr eaLnBrk="1" hangingPunct="1">
              <a:defRPr/>
            </a:pPr>
            <a:r>
              <a:rPr lang="en-US"/>
              <a:t>Risk Factors for Dental Caries, Multivariate Analysis</a:t>
            </a:r>
          </a:p>
        </p:txBody>
      </p:sp>
      <p:graphicFrame>
        <p:nvGraphicFramePr>
          <p:cNvPr id="278595" name="Group 67">
            <a:extLst>
              <a:ext uri="{FF2B5EF4-FFF2-40B4-BE49-F238E27FC236}">
                <a16:creationId xmlns:a16="http://schemas.microsoft.com/office/drawing/2014/main" id="{1F5B98C0-C15A-EC4D-812B-D61A30AFD0AE}"/>
              </a:ext>
            </a:extLst>
          </p:cNvPr>
          <p:cNvGraphicFramePr>
            <a:graphicFrameLocks noGrp="1"/>
          </p:cNvGraphicFramePr>
          <p:nvPr>
            <p:ph idx="1"/>
          </p:nvPr>
        </p:nvGraphicFramePr>
        <p:xfrm>
          <a:off x="366713" y="1157288"/>
          <a:ext cx="8526462" cy="5340350"/>
        </p:xfrm>
        <a:graphic>
          <a:graphicData uri="http://schemas.openxmlformats.org/drawingml/2006/table">
            <a:tbl>
              <a:tblPr/>
              <a:tblGrid>
                <a:gridCol w="282257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612900">
                  <a:extLst>
                    <a:ext uri="{9D8B030D-6E8A-4147-A177-3AD203B41FA5}">
                      <a16:colId xmlns:a16="http://schemas.microsoft.com/office/drawing/2014/main" val="20002"/>
                    </a:ext>
                  </a:extLst>
                </a:gridCol>
                <a:gridCol w="1325562">
                  <a:extLst>
                    <a:ext uri="{9D8B030D-6E8A-4147-A177-3AD203B41FA5}">
                      <a16:colId xmlns:a16="http://schemas.microsoft.com/office/drawing/2014/main" val="20003"/>
                    </a:ext>
                  </a:extLst>
                </a:gridCol>
                <a:gridCol w="1612900">
                  <a:extLst>
                    <a:ext uri="{9D8B030D-6E8A-4147-A177-3AD203B41FA5}">
                      <a16:colId xmlns:a16="http://schemas.microsoft.com/office/drawing/2014/main" val="20004"/>
                    </a:ext>
                  </a:extLst>
                </a:gridCol>
              </a:tblGrid>
              <a:tr h="517457">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600" b="1"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Primary teeth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Permanent teeth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87616">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Dental caries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Dental caries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5031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Variable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aOR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1" u="none" strike="noStrike" cap="none" normalizeH="0" baseline="0">
                          <a:ln>
                            <a:noFill/>
                          </a:ln>
                          <a:solidFill>
                            <a:schemeClr val="tx1"/>
                          </a:solidFill>
                          <a:effectLst/>
                          <a:latin typeface="Arial" charset="0"/>
                        </a:rPr>
                        <a:t>P - value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aOR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1" u="none" strike="noStrike" cap="none" normalizeH="0" baseline="0">
                          <a:ln>
                            <a:noFill/>
                          </a:ln>
                          <a:solidFill>
                            <a:schemeClr val="tx1"/>
                          </a:solidFill>
                          <a:effectLst/>
                          <a:latin typeface="Arial" charset="0"/>
                        </a:rPr>
                        <a:t>P - value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304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Lack of water fluoridation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rgbClr val="FFFF00"/>
                          </a:solidFill>
                          <a:effectLst/>
                          <a:latin typeface="Arial" charset="0"/>
                        </a:rPr>
                        <a:t>3.1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600" b="1" i="0" u="none" strike="noStrike" cap="none" normalizeH="0" baseline="0">
                        <a:ln>
                          <a:noFill/>
                        </a:ln>
                        <a:solidFill>
                          <a:srgbClr val="FFFF00"/>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rgbClr val="FFFF00"/>
                          </a:solidFill>
                          <a:effectLst/>
                          <a:latin typeface="Arial" charset="0"/>
                        </a:rPr>
                        <a:t>&lt;0.01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rgbClr val="FFFF00"/>
                          </a:solidFill>
                          <a:effectLst/>
                          <a:latin typeface="Arial" charset="0"/>
                        </a:rPr>
                        <a:t>1.8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600" b="1" i="0" u="none" strike="noStrike" cap="none" normalizeH="0" baseline="0">
                        <a:ln>
                          <a:noFill/>
                        </a:ln>
                        <a:solidFill>
                          <a:srgbClr val="FFFF00"/>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rgbClr val="FFFF00"/>
                          </a:solidFill>
                          <a:effectLst/>
                          <a:latin typeface="Arial" charset="0"/>
                        </a:rPr>
                        <a:t>&lt;0.01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7169">
                <a:tc gridSpan="5">
                  <a:txBody>
                    <a:bodyPr/>
                    <a:lstStyle/>
                    <a:p>
                      <a:pPr marL="0" marR="0" lvl="0" indent="0" algn="l" defTabSz="914400" rtl="0" eaLnBrk="1" fontAlgn="base" latinLnBrk="0" hangingPunct="1">
                        <a:lnSpc>
                          <a:spcPts val="29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Soda-pop </a:t>
                      </a:r>
                    </a:p>
                    <a:p>
                      <a:pPr marL="0" marR="0" lvl="0" indent="0" algn="l" defTabSz="914400" rtl="0" eaLnBrk="1" fontAlgn="base" latinLnBrk="0" hangingPunct="1">
                        <a:lnSpc>
                          <a:spcPts val="29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consumption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88886">
                <a:tc rowSpan="4">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0 soda / day</a:t>
                      </a:r>
                    </a:p>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1 soda / day</a:t>
                      </a:r>
                    </a:p>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2 soda / day</a:t>
                      </a:r>
                    </a:p>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≥3 sodas / day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ref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600" b="1"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ref</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600" b="1"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49047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1.1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1.3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49047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1.3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1.6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r h="492061">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0.02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2.0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600" b="1" i="0" u="none" strike="noStrike" cap="none" normalizeH="0" baseline="0">
                          <a:ln>
                            <a:noFill/>
                          </a:ln>
                          <a:solidFill>
                            <a:schemeClr val="tx1"/>
                          </a:solidFill>
                          <a:effectLst/>
                          <a:latin typeface="Arial" charset="0"/>
                        </a:rPr>
                        <a:t>&lt;0.01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6CE1669-F540-0345-9955-C9F616BC5B3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124397-19FB-014D-B40D-EBA2ED129B61}" type="slidenum">
              <a:rPr lang="en-US" altLang="en-US"/>
              <a:pPr/>
              <a:t>44</a:t>
            </a:fld>
            <a:endParaRPr lang="en-US" altLang="en-US"/>
          </a:p>
        </p:txBody>
      </p:sp>
      <p:sp>
        <p:nvSpPr>
          <p:cNvPr id="257026" name="Rectangle 2">
            <a:extLst>
              <a:ext uri="{FF2B5EF4-FFF2-40B4-BE49-F238E27FC236}">
                <a16:creationId xmlns:a16="http://schemas.microsoft.com/office/drawing/2014/main" id="{22382B8E-D928-B44E-A541-0F671F18FDE1}"/>
              </a:ext>
            </a:extLst>
          </p:cNvPr>
          <p:cNvSpPr>
            <a:spLocks noGrp="1" noChangeArrowheads="1"/>
          </p:cNvSpPr>
          <p:nvPr>
            <p:ph type="title"/>
          </p:nvPr>
        </p:nvSpPr>
        <p:spPr/>
        <p:txBody>
          <a:bodyPr/>
          <a:lstStyle/>
          <a:p>
            <a:pPr eaLnBrk="1" hangingPunct="1">
              <a:defRPr/>
            </a:pPr>
            <a:endParaRPr lang="en-US"/>
          </a:p>
        </p:txBody>
      </p:sp>
      <p:sp>
        <p:nvSpPr>
          <p:cNvPr id="47108" name="Rectangle 3">
            <a:extLst>
              <a:ext uri="{FF2B5EF4-FFF2-40B4-BE49-F238E27FC236}">
                <a16:creationId xmlns:a16="http://schemas.microsoft.com/office/drawing/2014/main" id="{4E14A575-E851-A540-BF07-C50BE5E01004}"/>
              </a:ext>
            </a:extLst>
          </p:cNvPr>
          <p:cNvSpPr>
            <a:spLocks noGrp="1" noChangeArrowheads="1"/>
          </p:cNvSpPr>
          <p:nvPr>
            <p:ph type="body" idx="1"/>
          </p:nvPr>
        </p:nvSpPr>
        <p:spPr/>
        <p:txBody>
          <a:bodyPr/>
          <a:lstStyle/>
          <a:p>
            <a:pPr eaLnBrk="1" hangingPunct="1"/>
            <a:r>
              <a:rPr lang="en-US" altLang="en-US"/>
              <a:t>“The findings and conclusions in this presentation are those of the author and do not necessarily represent the views of the Centers for Disease Control and Prevention.”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ED865EBE-F2A9-C240-880E-661EDF0EBAED}"/>
              </a:ext>
            </a:extLst>
          </p:cNvPr>
          <p:cNvSpPr txBox="1">
            <a:spLocks noChangeArrowheads="1"/>
          </p:cNvSpPr>
          <p:nvPr/>
        </p:nvSpPr>
        <p:spPr bwMode="auto">
          <a:xfrm>
            <a:off x="325438" y="381000"/>
            <a:ext cx="849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1pPr>
            <a:lvl2pPr marL="742950" indent="-28575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2pPr>
            <a:lvl3pPr marL="11430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3pPr>
            <a:lvl4pPr marL="16002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4pPr>
            <a:lvl5pPr marL="20574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anose="020B0604020202020204" pitchFamily="34" charset="0"/>
              </a:defRPr>
            </a:lvl9pPr>
          </a:lstStyle>
          <a:p>
            <a:pPr algn="ctr"/>
            <a:r>
              <a:rPr lang="en-GB" altLang="en-US" sz="1500" b="1">
                <a:solidFill>
                  <a:srgbClr val="000000"/>
                </a:solidFill>
              </a:rPr>
              <a:t>Cumulative proportion of Medicaid-enrolled children age &lt;2 years with at least one inpatient lower respiratory infection (LRI) by maternal education and stratified by the proportion of the child's community with less than 7 years of education; Alaska, 1999-2003.</a:t>
            </a:r>
          </a:p>
        </p:txBody>
      </p:sp>
      <p:pic>
        <p:nvPicPr>
          <p:cNvPr id="48131" name="Picture 2">
            <a:extLst>
              <a:ext uri="{FF2B5EF4-FFF2-40B4-BE49-F238E27FC236}">
                <a16:creationId xmlns:a16="http://schemas.microsoft.com/office/drawing/2014/main" id="{26AFEADB-38D4-644B-88F2-9057D6932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13" y="6205538"/>
            <a:ext cx="815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8132" name="Picture 3">
            <a:extLst>
              <a:ext uri="{FF2B5EF4-FFF2-40B4-BE49-F238E27FC236}">
                <a16:creationId xmlns:a16="http://schemas.microsoft.com/office/drawing/2014/main" id="{A28BA839-CF4D-B543-B281-0FB54FD43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182688"/>
            <a:ext cx="7804150"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133" name="Text Box 4">
            <a:extLst>
              <a:ext uri="{FF2B5EF4-FFF2-40B4-BE49-F238E27FC236}">
                <a16:creationId xmlns:a16="http://schemas.microsoft.com/office/drawing/2014/main" id="{FA92DCFF-AEB5-B343-AF8E-1DEF3378AA22}"/>
              </a:ext>
            </a:extLst>
          </p:cNvPr>
          <p:cNvSpPr txBox="1">
            <a:spLocks noChangeArrowheads="1"/>
          </p:cNvSpPr>
          <p:nvPr/>
        </p:nvSpPr>
        <p:spPr bwMode="auto">
          <a:xfrm>
            <a:off x="671513" y="5972175"/>
            <a:ext cx="3917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Lst>
              <a:defRPr>
                <a:solidFill>
                  <a:schemeClr val="tx1"/>
                </a:solidFill>
                <a:latin typeface="Arial" panose="020B0604020202020204" pitchFamily="34" charset="0"/>
              </a:defRPr>
            </a:lvl1pPr>
            <a:lvl2pPr marL="742950" indent="-285750">
              <a:tabLst>
                <a:tab pos="655638" algn="l"/>
                <a:tab pos="1312863" algn="l"/>
                <a:tab pos="1968500" algn="l"/>
                <a:tab pos="2625725" algn="l"/>
                <a:tab pos="3282950" algn="l"/>
              </a:tabLst>
              <a:defRPr>
                <a:solidFill>
                  <a:schemeClr val="tx1"/>
                </a:solidFill>
                <a:latin typeface="Arial" panose="020B0604020202020204" pitchFamily="34" charset="0"/>
              </a:defRPr>
            </a:lvl2pPr>
            <a:lvl3pPr marL="1143000" indent="-228600">
              <a:tabLst>
                <a:tab pos="655638" algn="l"/>
                <a:tab pos="1312863" algn="l"/>
                <a:tab pos="1968500" algn="l"/>
                <a:tab pos="2625725" algn="l"/>
                <a:tab pos="3282950" algn="l"/>
              </a:tabLst>
              <a:defRPr>
                <a:solidFill>
                  <a:schemeClr val="tx1"/>
                </a:solidFill>
                <a:latin typeface="Arial" panose="020B0604020202020204" pitchFamily="34" charset="0"/>
              </a:defRPr>
            </a:lvl3pPr>
            <a:lvl4pPr marL="1600200" indent="-228600">
              <a:tabLst>
                <a:tab pos="655638" algn="l"/>
                <a:tab pos="1312863" algn="l"/>
                <a:tab pos="1968500" algn="l"/>
                <a:tab pos="2625725" algn="l"/>
                <a:tab pos="3282950" algn="l"/>
              </a:tabLst>
              <a:defRPr>
                <a:solidFill>
                  <a:schemeClr val="tx1"/>
                </a:solidFill>
                <a:latin typeface="Arial" panose="020B0604020202020204" pitchFamily="34" charset="0"/>
              </a:defRPr>
            </a:lvl4pPr>
            <a:lvl5pPr marL="2057400" indent="-228600">
              <a:tabLst>
                <a:tab pos="655638" algn="l"/>
                <a:tab pos="1312863" algn="l"/>
                <a:tab pos="1968500" algn="l"/>
                <a:tab pos="2625725" algn="l"/>
                <a:tab pos="32829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panose="020B0604020202020204" pitchFamily="34" charset="0"/>
              </a:defRPr>
            </a:lvl9pPr>
          </a:lstStyle>
          <a:p>
            <a:r>
              <a:rPr lang="en-GB" altLang="en-US" sz="1100" b="1">
                <a:solidFill>
                  <a:srgbClr val="000000"/>
                </a:solidFill>
              </a:rPr>
              <a:t>Gessner B D et al. J Epidemiol Community Health 2010;64:130-135</a:t>
            </a:r>
          </a:p>
        </p:txBody>
      </p:sp>
      <p:sp>
        <p:nvSpPr>
          <p:cNvPr id="48134" name="Text Box 5">
            <a:extLst>
              <a:ext uri="{FF2B5EF4-FFF2-40B4-BE49-F238E27FC236}">
                <a16:creationId xmlns:a16="http://schemas.microsoft.com/office/drawing/2014/main" id="{88082AC4-7C76-7A40-BD6F-63A8DBD84445}"/>
              </a:ext>
            </a:extLst>
          </p:cNvPr>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1pPr>
            <a:lvl2pPr marL="742950" indent="-28575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2pPr>
            <a:lvl3pPr marL="1143000" indent="-22860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3pPr>
            <a:lvl4pPr marL="1600200" indent="-22860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4pPr>
            <a:lvl5pPr marL="2057400" indent="-228600">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panose="020B0604020202020204" pitchFamily="34" charset="0"/>
              </a:defRPr>
            </a:lvl9pPr>
          </a:lstStyle>
          <a:p>
            <a:r>
              <a:rPr lang="en-GB" altLang="en-US" sz="900">
                <a:solidFill>
                  <a:srgbClr val="000000"/>
                </a:solidFill>
              </a:rPr>
              <a:t>©2010 by BMJ Publishing Group Ltd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62291D1-9DBD-364B-B1DE-16FB2AD2C37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61FD0-43E2-4A44-9F72-E4DA70DE28AD}" type="slidenum">
              <a:rPr lang="en-US" altLang="en-US"/>
              <a:pPr/>
              <a:t>5</a:t>
            </a:fld>
            <a:endParaRPr lang="en-US" altLang="en-US"/>
          </a:p>
        </p:txBody>
      </p:sp>
      <p:sp>
        <p:nvSpPr>
          <p:cNvPr id="244738" name="Rectangle 2">
            <a:extLst>
              <a:ext uri="{FF2B5EF4-FFF2-40B4-BE49-F238E27FC236}">
                <a16:creationId xmlns:a16="http://schemas.microsoft.com/office/drawing/2014/main" id="{F56DD1E3-0690-CE44-8250-38BF9D6C34FA}"/>
              </a:ext>
            </a:extLst>
          </p:cNvPr>
          <p:cNvSpPr>
            <a:spLocks noGrp="1" noChangeArrowheads="1"/>
          </p:cNvSpPr>
          <p:nvPr>
            <p:ph type="title"/>
          </p:nvPr>
        </p:nvSpPr>
        <p:spPr/>
        <p:txBody>
          <a:bodyPr/>
          <a:lstStyle/>
          <a:p>
            <a:pPr eaLnBrk="1" hangingPunct="1">
              <a:defRPr/>
            </a:pPr>
            <a:r>
              <a:rPr lang="en-US" sz="3200" dirty="0"/>
              <a:t>Proportion of US homes with complete plumbing, 1940 - 2000</a:t>
            </a:r>
          </a:p>
        </p:txBody>
      </p:sp>
      <p:graphicFrame>
        <p:nvGraphicFramePr>
          <p:cNvPr id="3074" name="Object 3">
            <a:extLst>
              <a:ext uri="{FF2B5EF4-FFF2-40B4-BE49-F238E27FC236}">
                <a16:creationId xmlns:a16="http://schemas.microsoft.com/office/drawing/2014/main" id="{A2D1D61F-C2CB-B248-8D4F-C2CC7783EAC6}"/>
              </a:ext>
            </a:extLst>
          </p:cNvPr>
          <p:cNvGraphicFramePr>
            <a:graphicFrameLocks noChangeAspect="1"/>
          </p:cNvGraphicFramePr>
          <p:nvPr>
            <p:ph type="chart" idx="1"/>
          </p:nvPr>
        </p:nvGraphicFramePr>
        <p:xfrm>
          <a:off x="504825" y="1601788"/>
          <a:ext cx="8131175" cy="4489450"/>
        </p:xfrm>
        <a:graphic>
          <a:graphicData uri="http://schemas.openxmlformats.org/presentationml/2006/ole">
            <mc:AlternateContent xmlns:mc="http://schemas.openxmlformats.org/markup-compatibility/2006">
              <mc:Choice xmlns:v="urn:schemas-microsoft-com:vml" Requires="v">
                <p:oleObj spid="_x0000_s3077" name="Chart" r:id="rId4" imgW="8242300" imgH="4559300" progId="MSGraph.Chart.8">
                  <p:embed followColorScheme="full"/>
                </p:oleObj>
              </mc:Choice>
              <mc:Fallback>
                <p:oleObj name="Chart" r:id="rId4" imgW="8242300" imgH="4559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601788"/>
                        <a:ext cx="8131175" cy="4489450"/>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8DB962E-018A-DD46-A554-86B04342FCD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63630A-479D-2E42-A9C1-38046583A45C}" type="slidenum">
              <a:rPr lang="en-US" altLang="en-US"/>
              <a:pPr/>
              <a:t>6</a:t>
            </a:fld>
            <a:endParaRPr lang="en-US" altLang="en-US"/>
          </a:p>
        </p:txBody>
      </p:sp>
      <p:sp>
        <p:nvSpPr>
          <p:cNvPr id="244738" name="Rectangle 2">
            <a:extLst>
              <a:ext uri="{FF2B5EF4-FFF2-40B4-BE49-F238E27FC236}">
                <a16:creationId xmlns:a16="http://schemas.microsoft.com/office/drawing/2014/main" id="{0B55EAE4-DACD-4644-B2E8-0583AB592C1C}"/>
              </a:ext>
            </a:extLst>
          </p:cNvPr>
          <p:cNvSpPr>
            <a:spLocks noGrp="1" noChangeArrowheads="1"/>
          </p:cNvSpPr>
          <p:nvPr>
            <p:ph type="title"/>
          </p:nvPr>
        </p:nvSpPr>
        <p:spPr/>
        <p:txBody>
          <a:bodyPr/>
          <a:lstStyle/>
          <a:p>
            <a:pPr eaLnBrk="1" hangingPunct="1">
              <a:defRPr/>
            </a:pPr>
            <a:r>
              <a:rPr lang="en-US" sz="3200" dirty="0"/>
              <a:t>Proportion of US homes with complete plumbing, 1940 - 2000</a:t>
            </a:r>
          </a:p>
        </p:txBody>
      </p:sp>
      <p:graphicFrame>
        <p:nvGraphicFramePr>
          <p:cNvPr id="4098" name="Object 3">
            <a:extLst>
              <a:ext uri="{FF2B5EF4-FFF2-40B4-BE49-F238E27FC236}">
                <a16:creationId xmlns:a16="http://schemas.microsoft.com/office/drawing/2014/main" id="{D3869281-3C22-0D48-AAA1-DEE62AB3185E}"/>
              </a:ext>
            </a:extLst>
          </p:cNvPr>
          <p:cNvGraphicFramePr>
            <a:graphicFrameLocks noChangeAspect="1"/>
          </p:cNvGraphicFramePr>
          <p:nvPr>
            <p:ph type="chart" idx="1"/>
          </p:nvPr>
        </p:nvGraphicFramePr>
        <p:xfrm>
          <a:off x="504825" y="1601788"/>
          <a:ext cx="8131175" cy="4489450"/>
        </p:xfrm>
        <a:graphic>
          <a:graphicData uri="http://schemas.openxmlformats.org/presentationml/2006/ole">
            <mc:AlternateContent xmlns:mc="http://schemas.openxmlformats.org/markup-compatibility/2006">
              <mc:Choice xmlns:v="urn:schemas-microsoft-com:vml" Requires="v">
                <p:oleObj spid="_x0000_s4101" name="Chart" r:id="rId4" imgW="8242300" imgH="4559300" progId="MSGraph.Chart.8">
                  <p:embed followColorScheme="full"/>
                </p:oleObj>
              </mc:Choice>
              <mc:Fallback>
                <p:oleObj name="Chart" r:id="rId4" imgW="8242300" imgH="4559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601788"/>
                        <a:ext cx="8131175" cy="448945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A71F767-813D-6243-B2CF-6E523BA1098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1D254F-B2B5-B545-A999-ADFE17AF0139}" type="slidenum">
              <a:rPr lang="en-US" altLang="en-US"/>
              <a:pPr/>
              <a:t>7</a:t>
            </a:fld>
            <a:endParaRPr lang="en-US" altLang="en-US"/>
          </a:p>
        </p:txBody>
      </p:sp>
      <p:sp>
        <p:nvSpPr>
          <p:cNvPr id="244738" name="Rectangle 2">
            <a:extLst>
              <a:ext uri="{FF2B5EF4-FFF2-40B4-BE49-F238E27FC236}">
                <a16:creationId xmlns:a16="http://schemas.microsoft.com/office/drawing/2014/main" id="{DE1A9980-612A-F04E-8B6E-CB9B393B99F2}"/>
              </a:ext>
            </a:extLst>
          </p:cNvPr>
          <p:cNvSpPr>
            <a:spLocks noGrp="1" noChangeArrowheads="1"/>
          </p:cNvSpPr>
          <p:nvPr>
            <p:ph type="title"/>
          </p:nvPr>
        </p:nvSpPr>
        <p:spPr/>
        <p:txBody>
          <a:bodyPr/>
          <a:lstStyle/>
          <a:p>
            <a:pPr eaLnBrk="1" hangingPunct="1">
              <a:defRPr/>
            </a:pPr>
            <a:r>
              <a:rPr lang="en-US" sz="3200" dirty="0"/>
              <a:t>Proportion of US homes with complete plumbing, 1940 - 2000</a:t>
            </a:r>
          </a:p>
        </p:txBody>
      </p:sp>
      <p:graphicFrame>
        <p:nvGraphicFramePr>
          <p:cNvPr id="5122" name="Object 3">
            <a:extLst>
              <a:ext uri="{FF2B5EF4-FFF2-40B4-BE49-F238E27FC236}">
                <a16:creationId xmlns:a16="http://schemas.microsoft.com/office/drawing/2014/main" id="{1CC54D33-042A-A741-B789-F8C2E1D681D0}"/>
              </a:ext>
            </a:extLst>
          </p:cNvPr>
          <p:cNvGraphicFramePr>
            <a:graphicFrameLocks noChangeAspect="1"/>
          </p:cNvGraphicFramePr>
          <p:nvPr>
            <p:ph type="chart" idx="1"/>
          </p:nvPr>
        </p:nvGraphicFramePr>
        <p:xfrm>
          <a:off x="504825" y="1600200"/>
          <a:ext cx="8131175" cy="4494213"/>
        </p:xfrm>
        <a:graphic>
          <a:graphicData uri="http://schemas.openxmlformats.org/presentationml/2006/ole">
            <mc:AlternateContent xmlns:mc="http://schemas.openxmlformats.org/markup-compatibility/2006">
              <mc:Choice xmlns:v="urn:schemas-microsoft-com:vml" Requires="v">
                <p:oleObj spid="_x0000_s5126" name="Chart" r:id="rId4" imgW="8229600" imgH="4559300" progId="MSGraph.Chart.8">
                  <p:embed followColorScheme="full"/>
                </p:oleObj>
              </mc:Choice>
              <mc:Fallback>
                <p:oleObj name="Chart" r:id="rId4" imgW="8229600" imgH="4559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600200"/>
                        <a:ext cx="8131175" cy="4494213"/>
                      </a:xfrm>
                      <a:prstGeom prst="rect">
                        <a:avLst/>
                      </a:prstGeom>
                    </p:spPr>
                  </p:pic>
                </p:oleObj>
              </mc:Fallback>
            </mc:AlternateContent>
          </a:graphicData>
        </a:graphic>
      </p:graphicFrame>
      <p:cxnSp>
        <p:nvCxnSpPr>
          <p:cNvPr id="5125" name="Straight Connector 6">
            <a:extLst>
              <a:ext uri="{FF2B5EF4-FFF2-40B4-BE49-F238E27FC236}">
                <a16:creationId xmlns:a16="http://schemas.microsoft.com/office/drawing/2014/main" id="{0E4FF926-FDC3-834C-9C57-B7F8B419DBE1}"/>
              </a:ext>
            </a:extLst>
          </p:cNvPr>
          <p:cNvCxnSpPr>
            <a:cxnSpLocks noChangeShapeType="1"/>
          </p:cNvCxnSpPr>
          <p:nvPr/>
        </p:nvCxnSpPr>
        <p:spPr bwMode="auto">
          <a:xfrm rot="10800000">
            <a:off x="2286000" y="3124200"/>
            <a:ext cx="34290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D60BD3C-11D8-1746-8C3C-50499D968C7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418D61-6A66-0349-B5A0-A2AC9280B0D0}" type="slidenum">
              <a:rPr lang="en-US" altLang="en-US"/>
              <a:pPr/>
              <a:t>8</a:t>
            </a:fld>
            <a:endParaRPr lang="en-US" altLang="en-US"/>
          </a:p>
        </p:txBody>
      </p:sp>
      <p:sp>
        <p:nvSpPr>
          <p:cNvPr id="245762" name="Rectangle 2">
            <a:extLst>
              <a:ext uri="{FF2B5EF4-FFF2-40B4-BE49-F238E27FC236}">
                <a16:creationId xmlns:a16="http://schemas.microsoft.com/office/drawing/2014/main" id="{8A051965-9D92-7648-B87B-5DA637A4AE87}"/>
              </a:ext>
            </a:extLst>
          </p:cNvPr>
          <p:cNvSpPr>
            <a:spLocks noGrp="1" noChangeArrowheads="1"/>
          </p:cNvSpPr>
          <p:nvPr>
            <p:ph type="title"/>
          </p:nvPr>
        </p:nvSpPr>
        <p:spPr/>
        <p:txBody>
          <a:bodyPr/>
          <a:lstStyle/>
          <a:p>
            <a:pPr eaLnBrk="1" hangingPunct="1">
              <a:defRPr/>
            </a:pPr>
            <a:r>
              <a:rPr lang="en-US" dirty="0"/>
              <a:t>What we know</a:t>
            </a:r>
          </a:p>
        </p:txBody>
      </p:sp>
      <p:sp>
        <p:nvSpPr>
          <p:cNvPr id="17412" name="Rectangle 3">
            <a:extLst>
              <a:ext uri="{FF2B5EF4-FFF2-40B4-BE49-F238E27FC236}">
                <a16:creationId xmlns:a16="http://schemas.microsoft.com/office/drawing/2014/main" id="{74CD5FAD-F679-C247-A036-9FD0E32B2DA4}"/>
              </a:ext>
            </a:extLst>
          </p:cNvPr>
          <p:cNvSpPr>
            <a:spLocks noGrp="1" noChangeArrowheads="1"/>
          </p:cNvSpPr>
          <p:nvPr>
            <p:ph type="body" idx="1"/>
          </p:nvPr>
        </p:nvSpPr>
        <p:spPr/>
        <p:txBody>
          <a:bodyPr/>
          <a:lstStyle/>
          <a:p>
            <a:pPr eaLnBrk="1" hangingPunct="1">
              <a:lnSpc>
                <a:spcPct val="90000"/>
              </a:lnSpc>
            </a:pPr>
            <a:r>
              <a:rPr lang="en-US" altLang="en-US"/>
              <a:t>Alaska ranks last among U.S. States for  in-home water services</a:t>
            </a:r>
          </a:p>
          <a:p>
            <a:pPr eaLnBrk="1" hangingPunct="1">
              <a:lnSpc>
                <a:spcPct val="90000"/>
              </a:lnSpc>
            </a:pPr>
            <a:r>
              <a:rPr lang="en-US" altLang="en-US"/>
              <a:t>Increasing evidence that</a:t>
            </a:r>
          </a:p>
          <a:p>
            <a:pPr lvl="1" eaLnBrk="1" hangingPunct="1">
              <a:lnSpc>
                <a:spcPct val="90000"/>
              </a:lnSpc>
            </a:pPr>
            <a:r>
              <a:rPr lang="en-US" altLang="en-US"/>
              <a:t>Access to water service linked to improved health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1CD9A1-8F3F-4341-BF88-20A6A850D18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342677-1106-964B-B283-0635B64775EF}" type="slidenum">
              <a:rPr lang="en-US" altLang="en-US"/>
              <a:pPr/>
              <a:t>9</a:t>
            </a:fld>
            <a:endParaRPr lang="en-US" altLang="en-US"/>
          </a:p>
        </p:txBody>
      </p:sp>
      <p:sp>
        <p:nvSpPr>
          <p:cNvPr id="273410" name="Rectangle 2">
            <a:extLst>
              <a:ext uri="{FF2B5EF4-FFF2-40B4-BE49-F238E27FC236}">
                <a16:creationId xmlns:a16="http://schemas.microsoft.com/office/drawing/2014/main" id="{73ECA78F-E013-4447-BEC1-93743A079E33}"/>
              </a:ext>
            </a:extLst>
          </p:cNvPr>
          <p:cNvSpPr>
            <a:spLocks noGrp="1" noChangeArrowheads="1"/>
          </p:cNvSpPr>
          <p:nvPr>
            <p:ph type="title"/>
          </p:nvPr>
        </p:nvSpPr>
        <p:spPr/>
        <p:txBody>
          <a:bodyPr/>
          <a:lstStyle/>
          <a:p>
            <a:pPr eaLnBrk="1" hangingPunct="1">
              <a:defRPr/>
            </a:pPr>
            <a:r>
              <a:rPr lang="en-US" sz="3200" dirty="0"/>
              <a:t>Water-related infections:</a:t>
            </a:r>
            <a:br>
              <a:rPr lang="en-US" sz="3200" dirty="0"/>
            </a:br>
            <a:r>
              <a:rPr lang="en-US" sz="3200" dirty="0"/>
              <a:t>The Bradley Classification*</a:t>
            </a:r>
          </a:p>
        </p:txBody>
      </p:sp>
      <p:sp>
        <p:nvSpPr>
          <p:cNvPr id="18436" name="Rectangle 3">
            <a:extLst>
              <a:ext uri="{FF2B5EF4-FFF2-40B4-BE49-F238E27FC236}">
                <a16:creationId xmlns:a16="http://schemas.microsoft.com/office/drawing/2014/main" id="{C7F6E349-DA28-C34B-A934-D2BABADACF24}"/>
              </a:ext>
            </a:extLst>
          </p:cNvPr>
          <p:cNvSpPr>
            <a:spLocks noGrp="1" noChangeArrowheads="1"/>
          </p:cNvSpPr>
          <p:nvPr>
            <p:ph type="body" idx="1"/>
          </p:nvPr>
        </p:nvSpPr>
        <p:spPr/>
        <p:txBody>
          <a:bodyPr/>
          <a:lstStyle/>
          <a:p>
            <a:pPr eaLnBrk="1" hangingPunct="1">
              <a:lnSpc>
                <a:spcPct val="80000"/>
              </a:lnSpc>
            </a:pPr>
            <a:r>
              <a:rPr lang="en-US" altLang="en-US" sz="2800"/>
              <a:t>Water-borne</a:t>
            </a:r>
          </a:p>
          <a:p>
            <a:pPr lvl="1" eaLnBrk="1" hangingPunct="1">
              <a:lnSpc>
                <a:spcPct val="80000"/>
              </a:lnSpc>
            </a:pPr>
            <a:r>
              <a:rPr lang="en-US" altLang="en-US" sz="2400"/>
              <a:t>Pathogen ingested with water</a:t>
            </a:r>
          </a:p>
          <a:p>
            <a:pPr lvl="2" eaLnBrk="1" hangingPunct="1">
              <a:lnSpc>
                <a:spcPct val="80000"/>
              </a:lnSpc>
            </a:pPr>
            <a:r>
              <a:rPr lang="en-US" altLang="en-US" sz="2000"/>
              <a:t>Cholera, other enteric infections</a:t>
            </a:r>
          </a:p>
          <a:p>
            <a:pPr eaLnBrk="1" hangingPunct="1">
              <a:lnSpc>
                <a:spcPct val="80000"/>
              </a:lnSpc>
            </a:pPr>
            <a:r>
              <a:rPr lang="en-US" altLang="en-US" sz="2800"/>
              <a:t>Water-washed</a:t>
            </a:r>
          </a:p>
          <a:p>
            <a:pPr lvl="1" eaLnBrk="1" hangingPunct="1">
              <a:lnSpc>
                <a:spcPct val="80000"/>
              </a:lnSpc>
            </a:pPr>
            <a:r>
              <a:rPr lang="en-US" altLang="en-US" sz="2400"/>
              <a:t>Person-to-person, lack of water for hygiene</a:t>
            </a:r>
          </a:p>
          <a:p>
            <a:pPr lvl="2" eaLnBrk="1" hangingPunct="1">
              <a:lnSpc>
                <a:spcPct val="80000"/>
              </a:lnSpc>
            </a:pPr>
            <a:r>
              <a:rPr lang="en-US" altLang="en-US" sz="2000"/>
              <a:t>Skin infections, trachoma</a:t>
            </a:r>
          </a:p>
          <a:p>
            <a:pPr eaLnBrk="1" hangingPunct="1">
              <a:lnSpc>
                <a:spcPct val="80000"/>
              </a:lnSpc>
            </a:pPr>
            <a:r>
              <a:rPr lang="en-US" altLang="en-US" sz="2800"/>
              <a:t>Water-based</a:t>
            </a:r>
          </a:p>
          <a:p>
            <a:pPr lvl="1" eaLnBrk="1" hangingPunct="1">
              <a:lnSpc>
                <a:spcPct val="80000"/>
              </a:lnSpc>
            </a:pPr>
            <a:r>
              <a:rPr lang="en-US" altLang="en-US" sz="2400"/>
              <a:t>Aquatic intermediate host</a:t>
            </a:r>
          </a:p>
          <a:p>
            <a:pPr lvl="2" eaLnBrk="1" hangingPunct="1">
              <a:lnSpc>
                <a:spcPct val="80000"/>
              </a:lnSpc>
            </a:pPr>
            <a:r>
              <a:rPr lang="en-US" altLang="en-US" sz="2000"/>
              <a:t>Schistosomiasis, guinea worm</a:t>
            </a:r>
          </a:p>
          <a:p>
            <a:pPr eaLnBrk="1" hangingPunct="1">
              <a:lnSpc>
                <a:spcPct val="80000"/>
              </a:lnSpc>
            </a:pPr>
            <a:r>
              <a:rPr lang="en-US" altLang="en-US" sz="2800"/>
              <a:t>Water-related insect vector</a:t>
            </a:r>
          </a:p>
          <a:p>
            <a:pPr lvl="1" eaLnBrk="1" hangingPunct="1">
              <a:lnSpc>
                <a:spcPct val="80000"/>
              </a:lnSpc>
            </a:pPr>
            <a:r>
              <a:rPr lang="en-US" altLang="en-US" sz="2400"/>
              <a:t>Insects breed or bite near water</a:t>
            </a:r>
          </a:p>
          <a:p>
            <a:pPr lvl="2" eaLnBrk="1" hangingPunct="1">
              <a:lnSpc>
                <a:spcPct val="80000"/>
              </a:lnSpc>
            </a:pPr>
            <a:r>
              <a:rPr lang="en-US" altLang="en-US" sz="2000"/>
              <a:t>Malaria, dengue</a:t>
            </a:r>
          </a:p>
          <a:p>
            <a:pPr lvl="2" eaLnBrk="1" hangingPunct="1">
              <a:lnSpc>
                <a:spcPct val="80000"/>
              </a:lnSpc>
            </a:pPr>
            <a:endParaRPr lang="en-US" altLang="en-US" sz="2000"/>
          </a:p>
          <a:p>
            <a:pPr lvl="1" eaLnBrk="1" hangingPunct="1">
              <a:lnSpc>
                <a:spcPct val="80000"/>
              </a:lnSpc>
            </a:pPr>
            <a:endParaRPr lang="en-US" altLang="en-US" sz="2400"/>
          </a:p>
        </p:txBody>
      </p:sp>
      <p:sp>
        <p:nvSpPr>
          <p:cNvPr id="18437" name="Text Box 4">
            <a:extLst>
              <a:ext uri="{FF2B5EF4-FFF2-40B4-BE49-F238E27FC236}">
                <a16:creationId xmlns:a16="http://schemas.microsoft.com/office/drawing/2014/main" id="{84C009E4-4858-8A4A-9D32-0C3001ABEB81}"/>
              </a:ext>
            </a:extLst>
          </p:cNvPr>
          <p:cNvSpPr txBox="1">
            <a:spLocks noChangeArrowheads="1"/>
          </p:cNvSpPr>
          <p:nvPr/>
        </p:nvSpPr>
        <p:spPr bwMode="auto">
          <a:xfrm>
            <a:off x="288925" y="6361113"/>
            <a:ext cx="732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“Drawers of Water”; White, Bradley, White; U of Chicago Press, 1972</a:t>
            </a:r>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6431</TotalTime>
  <Words>3833</Words>
  <Application>Microsoft Macintosh PowerPoint</Application>
  <PresentationFormat>On-screen Show (4:3)</PresentationFormat>
  <Paragraphs>484</Paragraphs>
  <Slides>45</Slides>
  <Notes>35</Notes>
  <HiddenSlides>6</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0" baseType="lpstr">
      <vt:lpstr>Arial</vt:lpstr>
      <vt:lpstr>msgothic</vt:lpstr>
      <vt:lpstr>Mountain Top</vt:lpstr>
      <vt:lpstr>Microsoft Graph Chart</vt:lpstr>
      <vt:lpstr>Microsoft Office Excel Chart</vt:lpstr>
      <vt:lpstr>Water and Human Health  in Alaska</vt:lpstr>
      <vt:lpstr>PowerPoint Presentation</vt:lpstr>
      <vt:lpstr>Proportion of US homes with complete plumbing, 1940 - 2000</vt:lpstr>
      <vt:lpstr>Proportion of US homes with complete plumbing, 1940 - 2000</vt:lpstr>
      <vt:lpstr>Proportion of US homes with complete plumbing, 1940 - 2000</vt:lpstr>
      <vt:lpstr>Proportion of US homes with complete plumbing, 1940 - 2000</vt:lpstr>
      <vt:lpstr>Proportion of US homes with complete plumbing, 1940 - 2000</vt:lpstr>
      <vt:lpstr>What we know</vt:lpstr>
      <vt:lpstr>Water-related infections: The Bradley Classification*</vt:lpstr>
      <vt:lpstr>Examples of “Water-washed” Diseases</vt:lpstr>
      <vt:lpstr>What we know</vt:lpstr>
      <vt:lpstr>PowerPoint Presentation</vt:lpstr>
      <vt:lpstr>PowerPoint Presentation</vt:lpstr>
      <vt:lpstr>PowerPoint Presentation</vt:lpstr>
      <vt:lpstr>Rural Alaska Housing Sanitation Inventory, 2001</vt:lpstr>
      <vt:lpstr>In-Home Water and Sewer Service, Rural Alaska Regions, 2001</vt:lpstr>
      <vt:lpstr>Hospitalization Rates for “High” and “Low” Water Service Regions, Alaska, 2000-2004</vt:lpstr>
      <vt:lpstr>PowerPoint Presentation</vt:lpstr>
      <vt:lpstr>Hospitalization rates for Alaska Native infants, according to percent of homes with water service  1999 - 2004*</vt:lpstr>
      <vt:lpstr> Hospitalization rates for infants in villages with &lt; 10% of homes with water service,  compared with U.S. infants</vt:lpstr>
      <vt:lpstr>Skin infection rates, all ages,  by village water service,  Southwest Alaska, 1999 - 2000</vt:lpstr>
      <vt:lpstr>Serious infections with Streptococcus pneumoniae in children &lt; 5 years old,  Southwest Alaska, 2001-2007</vt:lpstr>
      <vt:lpstr>LRI Incidence Among Alaska Children &lt; 2 years, Enrolled in Medicaid 1998- 2003</vt:lpstr>
      <vt:lpstr>Dental Caries, a Water-washed Disease?</vt:lpstr>
      <vt:lpstr>Dental Caries in Primary Teeth by  Village Fluoridation Status,  Southwest Alaska, 2008</vt:lpstr>
      <vt:lpstr>PowerPoint Presentation</vt:lpstr>
      <vt:lpstr>Summary of Alaska Data</vt:lpstr>
      <vt:lpstr>Other Studies in Progress</vt:lpstr>
      <vt:lpstr>Remaining questions</vt:lpstr>
      <vt:lpstr>PowerPoint Presentation</vt:lpstr>
      <vt:lpstr>Limitations of Health Data</vt:lpstr>
      <vt:lpstr>Uses of Health Data </vt:lpstr>
      <vt:lpstr>Summary</vt:lpstr>
      <vt:lpstr>PowerPoint Presentation</vt:lpstr>
      <vt:lpstr>Thanks to…</vt:lpstr>
      <vt:lpstr>Infectious Disease Hospitalizations by Region, 2000-2004</vt:lpstr>
      <vt:lpstr>Villages Grouped by Water Service,  YK Region</vt:lpstr>
      <vt:lpstr>Type of Water Service, YK Region</vt:lpstr>
      <vt:lpstr>PowerPoint Presentation</vt:lpstr>
      <vt:lpstr>PowerPoint Presentation</vt:lpstr>
      <vt:lpstr>PowerPoint Presentation</vt:lpstr>
      <vt:lpstr>Incidence of pneumonia in children younger than 5 years, Pakistan</vt:lpstr>
      <vt:lpstr>Risk Factors for Dental Caries, Multivariate Analysis</vt:lpstr>
      <vt:lpstr>PowerPoint Presentation</vt:lpstr>
      <vt:lpstr>PowerPoint Presentation</vt:lpstr>
    </vt:vector>
  </TitlesOfParts>
  <Company>HHS-PHS-CDC-CID-AIP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of Invasive Pneumococcal Disease Detected by Surveillance—Alaska, 2003-04</dc:title>
  <dc:creator>auq0</dc:creator>
  <cp:lastModifiedBy>Johanna</cp:lastModifiedBy>
  <cp:revision>209</cp:revision>
  <dcterms:created xsi:type="dcterms:W3CDTF">2006-02-03T01:47:37Z</dcterms:created>
  <dcterms:modified xsi:type="dcterms:W3CDTF">2020-10-26T22:15:33Z</dcterms:modified>
</cp:coreProperties>
</file>