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59" r:id="rId7"/>
    <p:sldId id="260" r:id="rId8"/>
    <p:sldId id="261" r:id="rId9"/>
    <p:sldId id="264" r:id="rId10"/>
    <p:sldId id="267" r:id="rId11"/>
    <p:sldId id="265" r:id="rId12"/>
    <p:sldId id="266"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77"/>
  </p:normalViewPr>
  <p:slideViewPr>
    <p:cSldViewPr>
      <p:cViewPr varScale="1">
        <p:scale>
          <a:sx n="210" d="100"/>
          <a:sy n="210" d="100"/>
        </p:scale>
        <p:origin x="24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jn-svrfile\groups\Water\FACILITIES\Fco-Clerical\TELFER\Copy%20of%20Funding%20history%20line%20graph%20(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jn-svrfile\groups\Water\FACILITIES\Fco-Clerical\TELFER\Funding%20history%20line%20graph.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jn-svrfile\groups\Water\FACILITIES\Fco-Clerical\TELFER\Legislat\2010%20HC%20Pie%20Chart%20-%20villag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jn-svrfile\groups\Water\FACILITIES\Fco-Clerical\TELFER\Legislat\Needs%20v%20funding%202011.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jn-svrfile\groups\Water\FACILITIES\Fco-Clerical\TELFER\Funding%20history%20line%20graph.xlsx" TargetMode="External"/><Relationship Id="rId1" Type="http://schemas.openxmlformats.org/officeDocument/2006/relationships/image" Target="../media/image2.jpeg"/></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Documents%20and%20Settings\lltelfer\My%20Documents\user%20fee%20survey%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031678700095149"/>
          <c:y val="2.4872527876690614E-2"/>
          <c:w val="0.84771164547192568"/>
          <c:h val="0.95025494424661849"/>
        </c:manualLayout>
      </c:layout>
      <c:barChart>
        <c:barDir val="col"/>
        <c:grouping val="stacked"/>
        <c:varyColors val="0"/>
        <c:ser>
          <c:idx val="0"/>
          <c:order val="0"/>
          <c:invertIfNegative val="0"/>
          <c:val>
            <c:numRef>
              <c:f>Sheet1!$I$41</c:f>
              <c:numCache>
                <c:formatCode>"$"#,##0</c:formatCode>
                <c:ptCount val="1"/>
                <c:pt idx="0">
                  <c:v>11490971</c:v>
                </c:pt>
              </c:numCache>
            </c:numRef>
          </c:val>
          <c:extLst>
            <c:ext xmlns:c16="http://schemas.microsoft.com/office/drawing/2014/chart" uri="{C3380CC4-5D6E-409C-BE32-E72D297353CC}">
              <c16:uniqueId val="{00000000-FFFA-C04C-8723-1C22B55AF3A9}"/>
            </c:ext>
          </c:extLst>
        </c:ser>
        <c:ser>
          <c:idx val="1"/>
          <c:order val="1"/>
          <c:invertIfNegative val="0"/>
          <c:val>
            <c:numRef>
              <c:f>Sheet1!$I$42</c:f>
              <c:numCache>
                <c:formatCode>"$"#,##0</c:formatCode>
                <c:ptCount val="1"/>
                <c:pt idx="0">
                  <c:v>152237797</c:v>
                </c:pt>
              </c:numCache>
            </c:numRef>
          </c:val>
          <c:extLst>
            <c:ext xmlns:c16="http://schemas.microsoft.com/office/drawing/2014/chart" uri="{C3380CC4-5D6E-409C-BE32-E72D297353CC}">
              <c16:uniqueId val="{00000001-FFFA-C04C-8723-1C22B55AF3A9}"/>
            </c:ext>
          </c:extLst>
        </c:ser>
        <c:ser>
          <c:idx val="2"/>
          <c:order val="2"/>
          <c:invertIfNegative val="0"/>
          <c:val>
            <c:numRef>
              <c:f>Sheet1!$I$43</c:f>
              <c:numCache>
                <c:formatCode>"$"#,##0</c:formatCode>
                <c:ptCount val="1"/>
                <c:pt idx="0">
                  <c:v>258134856</c:v>
                </c:pt>
              </c:numCache>
            </c:numRef>
          </c:val>
          <c:extLst>
            <c:ext xmlns:c16="http://schemas.microsoft.com/office/drawing/2014/chart" uri="{C3380CC4-5D6E-409C-BE32-E72D297353CC}">
              <c16:uniqueId val="{00000002-FFFA-C04C-8723-1C22B55AF3A9}"/>
            </c:ext>
          </c:extLst>
        </c:ser>
        <c:ser>
          <c:idx val="3"/>
          <c:order val="3"/>
          <c:invertIfNegative val="0"/>
          <c:val>
            <c:numRef>
              <c:f>Sheet1!$I$44</c:f>
              <c:numCache>
                <c:formatCode>"$"#,##0</c:formatCode>
                <c:ptCount val="1"/>
                <c:pt idx="0">
                  <c:v>616948128</c:v>
                </c:pt>
              </c:numCache>
            </c:numRef>
          </c:val>
          <c:extLst>
            <c:ext xmlns:c16="http://schemas.microsoft.com/office/drawing/2014/chart" uri="{C3380CC4-5D6E-409C-BE32-E72D297353CC}">
              <c16:uniqueId val="{00000003-FFFA-C04C-8723-1C22B55AF3A9}"/>
            </c:ext>
          </c:extLst>
        </c:ser>
        <c:ser>
          <c:idx val="4"/>
          <c:order val="4"/>
          <c:invertIfNegative val="0"/>
          <c:val>
            <c:numRef>
              <c:f>Sheet1!$I$45</c:f>
              <c:numCache>
                <c:formatCode>"$"#,##0</c:formatCode>
                <c:ptCount val="1"/>
                <c:pt idx="0">
                  <c:v>1010528351</c:v>
                </c:pt>
              </c:numCache>
            </c:numRef>
          </c:val>
          <c:extLst>
            <c:ext xmlns:c16="http://schemas.microsoft.com/office/drawing/2014/chart" uri="{C3380CC4-5D6E-409C-BE32-E72D297353CC}">
              <c16:uniqueId val="{00000004-FFFA-C04C-8723-1C22B55AF3A9}"/>
            </c:ext>
          </c:extLst>
        </c:ser>
        <c:dLbls>
          <c:showLegendKey val="0"/>
          <c:showVal val="0"/>
          <c:showCatName val="0"/>
          <c:showSerName val="0"/>
          <c:showPercent val="0"/>
          <c:showBubbleSize val="0"/>
        </c:dLbls>
        <c:gapWidth val="150"/>
        <c:overlap val="100"/>
        <c:axId val="77286400"/>
        <c:axId val="77292288"/>
      </c:barChart>
      <c:catAx>
        <c:axId val="77286400"/>
        <c:scaling>
          <c:orientation val="minMax"/>
        </c:scaling>
        <c:delete val="1"/>
        <c:axPos val="b"/>
        <c:majorTickMark val="out"/>
        <c:minorTickMark val="none"/>
        <c:tickLblPos val="none"/>
        <c:crossAx val="77292288"/>
        <c:crosses val="autoZero"/>
        <c:auto val="1"/>
        <c:lblAlgn val="ctr"/>
        <c:lblOffset val="100"/>
        <c:noMultiLvlLbl val="0"/>
      </c:catAx>
      <c:valAx>
        <c:axId val="77292288"/>
        <c:scaling>
          <c:orientation val="minMax"/>
          <c:max val="2000000000"/>
        </c:scaling>
        <c:delete val="0"/>
        <c:axPos val="l"/>
        <c:numFmt formatCode="&quot;$&quot;#,##0" sourceLinked="1"/>
        <c:majorTickMark val="out"/>
        <c:minorTickMark val="none"/>
        <c:tickLblPos val="nextTo"/>
        <c:txPr>
          <a:bodyPr/>
          <a:lstStyle/>
          <a:p>
            <a:pPr>
              <a:defRPr sz="1100"/>
            </a:pPr>
            <a:endParaRPr lang="en-US"/>
          </a:p>
        </c:txPr>
        <c:crossAx val="77286400"/>
        <c:crosses val="autoZero"/>
        <c:crossBetween val="between"/>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Rural Alaska Sanitation Funding –</a:t>
            </a:r>
            <a:r>
              <a:rPr lang="en-US" baseline="0" dirty="0"/>
              <a:t> </a:t>
            </a:r>
          </a:p>
          <a:p>
            <a:pPr>
              <a:defRPr/>
            </a:pPr>
            <a:r>
              <a:rPr lang="en-US" baseline="0" dirty="0"/>
              <a:t>All Sources </a:t>
            </a:r>
            <a:r>
              <a:rPr lang="en-US" dirty="0"/>
              <a:t>1960-2010</a:t>
            </a:r>
          </a:p>
          <a:p>
            <a:pPr>
              <a:defRPr/>
            </a:pPr>
            <a:r>
              <a:rPr lang="en-US" dirty="0"/>
              <a:t>(Five</a:t>
            </a:r>
            <a:r>
              <a:rPr lang="en-US" baseline="0" dirty="0"/>
              <a:t> Year Moving Average)</a:t>
            </a:r>
          </a:p>
        </c:rich>
      </c:tx>
      <c:layout>
        <c:manualLayout>
          <c:xMode val="edge"/>
          <c:yMode val="edge"/>
          <c:x val="0.25047051769390916"/>
          <c:y val="6.666666666666668E-2"/>
        </c:manualLayout>
      </c:layout>
      <c:overlay val="0"/>
    </c:title>
    <c:autoTitleDeleted val="0"/>
    <c:plotArea>
      <c:layout>
        <c:manualLayout>
          <c:layoutTarget val="inner"/>
          <c:xMode val="edge"/>
          <c:yMode val="edge"/>
          <c:x val="0.11588989591404032"/>
          <c:y val="2.3799613472753254E-2"/>
          <c:w val="0.86732902094332065"/>
          <c:h val="0.87308673232566192"/>
        </c:manualLayout>
      </c:layout>
      <c:lineChart>
        <c:grouping val="standard"/>
        <c:varyColors val="0"/>
        <c:ser>
          <c:idx val="1"/>
          <c:order val="0"/>
          <c:spPr>
            <a:ln w="9525">
              <a:solidFill>
                <a:schemeClr val="tx2">
                  <a:lumMod val="60000"/>
                  <a:lumOff val="40000"/>
                </a:schemeClr>
              </a:solidFill>
              <a:prstDash val="dash"/>
            </a:ln>
          </c:spPr>
          <c:marker>
            <c:symbol val="none"/>
          </c:marker>
          <c:trendline>
            <c:spPr>
              <a:ln w="34925">
                <a:solidFill>
                  <a:srgbClr val="002060"/>
                </a:solidFill>
              </a:ln>
            </c:spPr>
            <c:trendlineType val="movingAvg"/>
            <c:period val="4"/>
            <c:dispRSqr val="0"/>
            <c:dispEq val="0"/>
          </c:trendline>
          <c:val>
            <c:numRef>
              <c:f>Sheet1!$B$3:$B$54</c:f>
              <c:numCache>
                <c:formatCode>#,##0</c:formatCode>
                <c:ptCount val="52"/>
                <c:pt idx="0">
                  <c:v>0</c:v>
                </c:pt>
                <c:pt idx="1">
                  <c:v>19756</c:v>
                </c:pt>
                <c:pt idx="2">
                  <c:v>113610</c:v>
                </c:pt>
                <c:pt idx="3">
                  <c:v>235970</c:v>
                </c:pt>
                <c:pt idx="4">
                  <c:v>686897</c:v>
                </c:pt>
                <c:pt idx="5">
                  <c:v>1255121</c:v>
                </c:pt>
                <c:pt idx="6">
                  <c:v>466546</c:v>
                </c:pt>
                <c:pt idx="7">
                  <c:v>430511</c:v>
                </c:pt>
                <c:pt idx="8">
                  <c:v>441288</c:v>
                </c:pt>
                <c:pt idx="9">
                  <c:v>1373232</c:v>
                </c:pt>
                <c:pt idx="10">
                  <c:v>6468040</c:v>
                </c:pt>
                <c:pt idx="11">
                  <c:v>3368836</c:v>
                </c:pt>
                <c:pt idx="12">
                  <c:v>5565599</c:v>
                </c:pt>
                <c:pt idx="13">
                  <c:v>12581282</c:v>
                </c:pt>
                <c:pt idx="14">
                  <c:v>6147303</c:v>
                </c:pt>
                <c:pt idx="15">
                  <c:v>11754629</c:v>
                </c:pt>
                <c:pt idx="16">
                  <c:v>8112605</c:v>
                </c:pt>
                <c:pt idx="17">
                  <c:v>17876886</c:v>
                </c:pt>
                <c:pt idx="18">
                  <c:v>62299091</c:v>
                </c:pt>
                <c:pt idx="19">
                  <c:v>889377</c:v>
                </c:pt>
                <c:pt idx="20">
                  <c:v>23642189</c:v>
                </c:pt>
                <c:pt idx="21">
                  <c:v>10506463</c:v>
                </c:pt>
                <c:pt idx="22">
                  <c:v>20606400</c:v>
                </c:pt>
                <c:pt idx="23">
                  <c:v>16052355</c:v>
                </c:pt>
                <c:pt idx="24">
                  <c:v>28706275</c:v>
                </c:pt>
                <c:pt idx="25">
                  <c:v>90852518</c:v>
                </c:pt>
                <c:pt idx="26">
                  <c:v>15022046</c:v>
                </c:pt>
                <c:pt idx="27">
                  <c:v>37012329</c:v>
                </c:pt>
                <c:pt idx="28">
                  <c:v>11500939</c:v>
                </c:pt>
                <c:pt idx="29">
                  <c:v>11792884</c:v>
                </c:pt>
                <c:pt idx="30">
                  <c:v>16082647</c:v>
                </c:pt>
                <c:pt idx="31">
                  <c:v>25605759</c:v>
                </c:pt>
                <c:pt idx="32">
                  <c:v>48523798</c:v>
                </c:pt>
                <c:pt idx="33">
                  <c:v>56121164</c:v>
                </c:pt>
                <c:pt idx="34">
                  <c:v>52497400</c:v>
                </c:pt>
                <c:pt idx="35">
                  <c:v>66667987</c:v>
                </c:pt>
                <c:pt idx="36">
                  <c:v>61513685</c:v>
                </c:pt>
                <c:pt idx="37">
                  <c:v>66642400</c:v>
                </c:pt>
                <c:pt idx="38">
                  <c:v>66632200</c:v>
                </c:pt>
                <c:pt idx="39">
                  <c:v>74914189</c:v>
                </c:pt>
                <c:pt idx="40">
                  <c:v>97829546</c:v>
                </c:pt>
                <c:pt idx="41">
                  <c:v>88958100</c:v>
                </c:pt>
                <c:pt idx="42">
                  <c:v>96339500</c:v>
                </c:pt>
                <c:pt idx="43">
                  <c:v>108362600</c:v>
                </c:pt>
                <c:pt idx="44">
                  <c:v>114767334</c:v>
                </c:pt>
                <c:pt idx="45">
                  <c:v>105679560</c:v>
                </c:pt>
                <c:pt idx="46">
                  <c:v>109050200</c:v>
                </c:pt>
                <c:pt idx="47">
                  <c:v>96911587</c:v>
                </c:pt>
                <c:pt idx="48">
                  <c:v>98308874</c:v>
                </c:pt>
                <c:pt idx="49">
                  <c:v>78671004</c:v>
                </c:pt>
                <c:pt idx="50">
                  <c:v>113479592</c:v>
                </c:pt>
                <c:pt idx="51">
                  <c:v>72730666</c:v>
                </c:pt>
              </c:numCache>
            </c:numRef>
          </c:val>
          <c:smooth val="0"/>
          <c:extLst>
            <c:ext xmlns:c16="http://schemas.microsoft.com/office/drawing/2014/chart" uri="{C3380CC4-5D6E-409C-BE32-E72D297353CC}">
              <c16:uniqueId val="{00000001-CE69-D14B-9017-913B25B8B0AB}"/>
            </c:ext>
          </c:extLst>
        </c:ser>
        <c:dLbls>
          <c:showLegendKey val="0"/>
          <c:showVal val="0"/>
          <c:showCatName val="0"/>
          <c:showSerName val="0"/>
          <c:showPercent val="0"/>
          <c:showBubbleSize val="0"/>
        </c:dLbls>
        <c:smooth val="0"/>
        <c:axId val="76419456"/>
        <c:axId val="76420992"/>
      </c:lineChart>
      <c:dateAx>
        <c:axId val="76419456"/>
        <c:scaling>
          <c:orientation val="minMax"/>
        </c:scaling>
        <c:delete val="1"/>
        <c:axPos val="b"/>
        <c:numFmt formatCode="0" sourceLinked="0"/>
        <c:majorTickMark val="out"/>
        <c:minorTickMark val="none"/>
        <c:tickLblPos val="none"/>
        <c:crossAx val="76420992"/>
        <c:crosses val="autoZero"/>
        <c:auto val="0"/>
        <c:lblOffset val="100"/>
        <c:baseTimeUnit val="days"/>
      </c:dateAx>
      <c:valAx>
        <c:axId val="76420992"/>
        <c:scaling>
          <c:orientation val="minMax"/>
          <c:max val="120000000"/>
        </c:scaling>
        <c:delete val="0"/>
        <c:axPos val="l"/>
        <c:majorGridlines>
          <c:spPr>
            <a:ln>
              <a:gradFill>
                <a:gsLst>
                  <a:gs pos="42000">
                    <a:srgbClr val="4F81BD">
                      <a:tint val="66000"/>
                      <a:satMod val="160000"/>
                      <a:alpha val="59000"/>
                    </a:srgbClr>
                  </a:gs>
                  <a:gs pos="50000">
                    <a:srgbClr val="4F81BD">
                      <a:tint val="44500"/>
                      <a:satMod val="160000"/>
                    </a:srgbClr>
                  </a:gs>
                  <a:gs pos="100000">
                    <a:srgbClr val="4F81BD">
                      <a:tint val="23500"/>
                      <a:satMod val="160000"/>
                    </a:srgbClr>
                  </a:gs>
                </a:gsLst>
                <a:lin ang="5400000" scaled="0"/>
              </a:gradFill>
            </a:ln>
          </c:spPr>
        </c:majorGridlines>
        <c:numFmt formatCode="&quot;$&quot;#,##0" sourceLinked="0"/>
        <c:majorTickMark val="out"/>
        <c:minorTickMark val="none"/>
        <c:tickLblPos val="nextTo"/>
        <c:crossAx val="76419456"/>
        <c:crosses val="autoZero"/>
        <c:crossBetween val="between"/>
      </c:valAx>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c:spPr>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2132217847769028"/>
          <c:y val="9.4570991126109366E-2"/>
          <c:w val="0.62025827280064572"/>
          <c:h val="0.84964068546158289"/>
        </c:manualLayout>
      </c:layout>
      <c:pieChart>
        <c:varyColors val="1"/>
        <c:ser>
          <c:idx val="0"/>
          <c:order val="0"/>
          <c:explosion val="25"/>
          <c:dPt>
            <c:idx val="0"/>
            <c:bubble3D val="0"/>
            <c:explosion val="6"/>
            <c:extLst>
              <c:ext xmlns:c16="http://schemas.microsoft.com/office/drawing/2014/chart" uri="{C3380CC4-5D6E-409C-BE32-E72D297353CC}">
                <c16:uniqueId val="{00000000-451C-B944-A004-5705BB312839}"/>
              </c:ext>
            </c:extLst>
          </c:dPt>
          <c:dPt>
            <c:idx val="1"/>
            <c:bubble3D val="0"/>
            <c:explosion val="6"/>
            <c:extLst>
              <c:ext xmlns:c16="http://schemas.microsoft.com/office/drawing/2014/chart" uri="{C3380CC4-5D6E-409C-BE32-E72D297353CC}">
                <c16:uniqueId val="{00000001-451C-B944-A004-5705BB312839}"/>
              </c:ext>
            </c:extLst>
          </c:dPt>
          <c:dPt>
            <c:idx val="2"/>
            <c:bubble3D val="0"/>
            <c:explosion val="0"/>
            <c:spPr>
              <a:noFill/>
              <a:ln>
                <a:solidFill>
                  <a:schemeClr val="accent1"/>
                </a:solidFill>
              </a:ln>
            </c:spPr>
            <c:extLst>
              <c:ext xmlns:c16="http://schemas.microsoft.com/office/drawing/2014/chart" uri="{C3380CC4-5D6E-409C-BE32-E72D297353CC}">
                <c16:uniqueId val="{00000002-451C-B944-A004-5705BB312839}"/>
              </c:ext>
            </c:extLst>
          </c:dPt>
          <c:dLbls>
            <c:delete val="1"/>
          </c:dLbls>
          <c:val>
            <c:numRef>
              <c:f>Sheet1!$A$2:$C$2</c:f>
              <c:numCache>
                <c:formatCode>"$"#,##0</c:formatCode>
                <c:ptCount val="3"/>
                <c:pt idx="0">
                  <c:v>381614514</c:v>
                </c:pt>
                <c:pt idx="1">
                  <c:v>354206784</c:v>
                </c:pt>
                <c:pt idx="2">
                  <c:v>100120375</c:v>
                </c:pt>
              </c:numCache>
            </c:numRef>
          </c:val>
          <c:extLst>
            <c:ext xmlns:c16="http://schemas.microsoft.com/office/drawing/2014/chart" uri="{C3380CC4-5D6E-409C-BE32-E72D297353CC}">
              <c16:uniqueId val="{00000003-451C-B944-A004-5705BB312839}"/>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9225721784777"/>
          <c:y val="0.25156459609215531"/>
          <c:w val="0.56017696784557469"/>
          <c:h val="0.74996826889176149"/>
        </c:manualLayout>
      </c:layout>
      <c:pieChart>
        <c:varyColors val="1"/>
        <c:ser>
          <c:idx val="0"/>
          <c:order val="0"/>
          <c:explosion val="25"/>
          <c:dPt>
            <c:idx val="0"/>
            <c:bubble3D val="0"/>
            <c:explosion val="7"/>
            <c:spPr>
              <a:solidFill>
                <a:schemeClr val="accent1">
                  <a:lumMod val="40000"/>
                  <a:lumOff val="60000"/>
                </a:schemeClr>
              </a:solidFill>
            </c:spPr>
            <c:extLst>
              <c:ext xmlns:c16="http://schemas.microsoft.com/office/drawing/2014/chart" uri="{C3380CC4-5D6E-409C-BE32-E72D297353CC}">
                <c16:uniqueId val="{00000000-0A5F-884E-B897-A25234B64CB1}"/>
              </c:ext>
            </c:extLst>
          </c:dPt>
          <c:dPt>
            <c:idx val="1"/>
            <c:bubble3D val="0"/>
            <c:explosion val="8"/>
            <c:spPr>
              <a:solidFill>
                <a:schemeClr val="accent1">
                  <a:lumMod val="60000"/>
                  <a:lumOff val="40000"/>
                </a:schemeClr>
              </a:solidFill>
            </c:spPr>
            <c:extLst>
              <c:ext xmlns:c16="http://schemas.microsoft.com/office/drawing/2014/chart" uri="{C3380CC4-5D6E-409C-BE32-E72D297353CC}">
                <c16:uniqueId val="{00000001-0A5F-884E-B897-A25234B64CB1}"/>
              </c:ext>
            </c:extLst>
          </c:dPt>
          <c:dPt>
            <c:idx val="2"/>
            <c:bubble3D val="0"/>
            <c:explosion val="8"/>
            <c:extLst>
              <c:ext xmlns:c16="http://schemas.microsoft.com/office/drawing/2014/chart" uri="{C3380CC4-5D6E-409C-BE32-E72D297353CC}">
                <c16:uniqueId val="{00000002-0A5F-884E-B897-A25234B64CB1}"/>
              </c:ext>
            </c:extLst>
          </c:dPt>
          <c:dPt>
            <c:idx val="3"/>
            <c:bubble3D val="0"/>
            <c:explosion val="0"/>
            <c:extLst>
              <c:ext xmlns:c16="http://schemas.microsoft.com/office/drawing/2014/chart" uri="{C3380CC4-5D6E-409C-BE32-E72D297353CC}">
                <c16:uniqueId val="{00000003-0A5F-884E-B897-A25234B64CB1}"/>
              </c:ext>
            </c:extLst>
          </c:dPt>
          <c:val>
            <c:numRef>
              <c:f>Sheet1!$F$6:$F$9</c:f>
              <c:numCache>
                <c:formatCode>General</c:formatCode>
                <c:ptCount val="4"/>
                <c:pt idx="0" formatCode="General_)">
                  <c:v>30</c:v>
                </c:pt>
                <c:pt idx="1">
                  <c:v>8</c:v>
                </c:pt>
                <c:pt idx="2">
                  <c:v>35</c:v>
                </c:pt>
                <c:pt idx="3">
                  <c:v>143</c:v>
                </c:pt>
              </c:numCache>
            </c:numRef>
          </c:val>
          <c:extLst>
            <c:ext xmlns:c16="http://schemas.microsoft.com/office/drawing/2014/chart" uri="{C3380CC4-5D6E-409C-BE32-E72D297353CC}">
              <c16:uniqueId val="{00000004-0A5F-884E-B897-A25234B64CB1}"/>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dirty="0"/>
              <a:t>Rural Alaska Sanitation</a:t>
            </a:r>
          </a:p>
          <a:p>
            <a:pPr>
              <a:defRPr/>
            </a:pPr>
            <a:r>
              <a:rPr lang="en-US" sz="3200" dirty="0">
                <a:solidFill>
                  <a:schemeClr val="bg1"/>
                </a:solidFill>
              </a:rPr>
              <a:t>Needs -</a:t>
            </a:r>
            <a:r>
              <a:rPr lang="en-US" sz="3200" dirty="0" err="1">
                <a:solidFill>
                  <a:schemeClr val="bg1"/>
                </a:solidFill>
              </a:rPr>
              <a:t>vs</a:t>
            </a:r>
            <a:r>
              <a:rPr lang="en-US" sz="3200" dirty="0">
                <a:solidFill>
                  <a:schemeClr val="bg1"/>
                </a:solidFill>
              </a:rPr>
              <a:t>- Funding</a:t>
            </a:r>
          </a:p>
        </c:rich>
      </c:tx>
      <c:layout>
        <c:manualLayout>
          <c:xMode val="edge"/>
          <c:yMode val="edge"/>
          <c:x val="0.26120492330245187"/>
          <c:y val="1.3862642169728794E-3"/>
        </c:manualLayout>
      </c:layout>
      <c:overlay val="0"/>
    </c:title>
    <c:autoTitleDeleted val="0"/>
    <c:plotArea>
      <c:layout>
        <c:manualLayout>
          <c:layoutTarget val="inner"/>
          <c:xMode val="edge"/>
          <c:yMode val="edge"/>
          <c:x val="9.9079688337387145E-2"/>
          <c:y val="8.3677662357933391E-2"/>
          <c:w val="0.88695870607797067"/>
          <c:h val="0.76091103635520074"/>
        </c:manualLayout>
      </c:layout>
      <c:lineChart>
        <c:grouping val="standard"/>
        <c:varyColors val="0"/>
        <c:ser>
          <c:idx val="0"/>
          <c:order val="0"/>
          <c:spPr>
            <a:ln w="38100">
              <a:solidFill>
                <a:schemeClr val="accent5">
                  <a:lumMod val="20000"/>
                  <a:lumOff val="80000"/>
                </a:schemeClr>
              </a:solidFill>
            </a:ln>
          </c:spPr>
          <c:marker>
            <c:spPr>
              <a:solidFill>
                <a:schemeClr val="tx2"/>
              </a:solidFill>
            </c:spPr>
          </c:marker>
          <c:cat>
            <c:numRef>
              <c:f>Sheet1!$A$2:$A$7</c:f>
              <c:numCache>
                <c:formatCode>General</c:formatCode>
                <c:ptCount val="6"/>
                <c:pt idx="0">
                  <c:v>2007</c:v>
                </c:pt>
                <c:pt idx="1">
                  <c:v>2008</c:v>
                </c:pt>
                <c:pt idx="2">
                  <c:v>2009</c:v>
                </c:pt>
                <c:pt idx="3">
                  <c:v>2010</c:v>
                </c:pt>
                <c:pt idx="4">
                  <c:v>2011</c:v>
                </c:pt>
                <c:pt idx="5">
                  <c:v>2012</c:v>
                </c:pt>
              </c:numCache>
            </c:numRef>
          </c:cat>
          <c:val>
            <c:numRef>
              <c:f>Sheet1!$B$2:$B$7</c:f>
              <c:numCache>
                <c:formatCode>"$"#,##0</c:formatCode>
                <c:ptCount val="6"/>
                <c:pt idx="0">
                  <c:v>442405704</c:v>
                </c:pt>
                <c:pt idx="1">
                  <c:v>571711836</c:v>
                </c:pt>
                <c:pt idx="2">
                  <c:v>592290731</c:v>
                </c:pt>
                <c:pt idx="3">
                  <c:v>600000000</c:v>
                </c:pt>
                <c:pt idx="4">
                  <c:v>726040591</c:v>
                </c:pt>
                <c:pt idx="5">
                  <c:v>735821298</c:v>
                </c:pt>
              </c:numCache>
            </c:numRef>
          </c:val>
          <c:smooth val="0"/>
          <c:extLst>
            <c:ext xmlns:c16="http://schemas.microsoft.com/office/drawing/2014/chart" uri="{C3380CC4-5D6E-409C-BE32-E72D297353CC}">
              <c16:uniqueId val="{00000000-7D0D-784D-8A05-7355CEC353F9}"/>
            </c:ext>
          </c:extLst>
        </c:ser>
        <c:ser>
          <c:idx val="1"/>
          <c:order val="1"/>
          <c:spPr>
            <a:ln w="38100">
              <a:solidFill>
                <a:schemeClr val="tx2">
                  <a:lumMod val="50000"/>
                </a:schemeClr>
              </a:solidFill>
            </a:ln>
          </c:spPr>
          <c:marker>
            <c:symbol val="square"/>
            <c:size val="5"/>
            <c:spPr>
              <a:solidFill>
                <a:schemeClr val="accent1">
                  <a:lumMod val="50000"/>
                </a:schemeClr>
              </a:solidFill>
              <a:ln>
                <a:solidFill>
                  <a:schemeClr val="tx2"/>
                </a:solidFill>
              </a:ln>
            </c:spPr>
          </c:marker>
          <c:cat>
            <c:numRef>
              <c:f>Sheet1!$A$2:$A$7</c:f>
              <c:numCache>
                <c:formatCode>General</c:formatCode>
                <c:ptCount val="6"/>
                <c:pt idx="0">
                  <c:v>2007</c:v>
                </c:pt>
                <c:pt idx="1">
                  <c:v>2008</c:v>
                </c:pt>
                <c:pt idx="2">
                  <c:v>2009</c:v>
                </c:pt>
                <c:pt idx="3">
                  <c:v>2010</c:v>
                </c:pt>
                <c:pt idx="4">
                  <c:v>2011</c:v>
                </c:pt>
                <c:pt idx="5">
                  <c:v>2012</c:v>
                </c:pt>
              </c:numCache>
            </c:numRef>
          </c:cat>
          <c:val>
            <c:numRef>
              <c:f>Sheet1!$C$2:$C$7</c:f>
              <c:numCache>
                <c:formatCode>"$"#,##0_);[Red]\("$"#,##0\)</c:formatCode>
                <c:ptCount val="6"/>
                <c:pt idx="0">
                  <c:v>102846900</c:v>
                </c:pt>
                <c:pt idx="1">
                  <c:v>105598504</c:v>
                </c:pt>
                <c:pt idx="2">
                  <c:v>85246746</c:v>
                </c:pt>
                <c:pt idx="3">
                  <c:v>112580763</c:v>
                </c:pt>
                <c:pt idx="4">
                  <c:v>77861656.5</c:v>
                </c:pt>
                <c:pt idx="5">
                  <c:v>77861657</c:v>
                </c:pt>
              </c:numCache>
            </c:numRef>
          </c:val>
          <c:smooth val="0"/>
          <c:extLst>
            <c:ext xmlns:c16="http://schemas.microsoft.com/office/drawing/2014/chart" uri="{C3380CC4-5D6E-409C-BE32-E72D297353CC}">
              <c16:uniqueId val="{00000001-7D0D-784D-8A05-7355CEC353F9}"/>
            </c:ext>
          </c:extLst>
        </c:ser>
        <c:dLbls>
          <c:showLegendKey val="0"/>
          <c:showVal val="0"/>
          <c:showCatName val="0"/>
          <c:showSerName val="0"/>
          <c:showPercent val="0"/>
          <c:showBubbleSize val="0"/>
        </c:dLbls>
        <c:marker val="1"/>
        <c:smooth val="0"/>
        <c:axId val="77606912"/>
        <c:axId val="77608832"/>
      </c:lineChart>
      <c:catAx>
        <c:axId val="77606912"/>
        <c:scaling>
          <c:orientation val="minMax"/>
        </c:scaling>
        <c:delete val="0"/>
        <c:axPos val="b"/>
        <c:numFmt formatCode="General" sourceLinked="1"/>
        <c:majorTickMark val="out"/>
        <c:minorTickMark val="none"/>
        <c:tickLblPos val="nextTo"/>
        <c:txPr>
          <a:bodyPr/>
          <a:lstStyle/>
          <a:p>
            <a:pPr>
              <a:defRPr sz="1200"/>
            </a:pPr>
            <a:endParaRPr lang="en-US"/>
          </a:p>
        </c:txPr>
        <c:crossAx val="77608832"/>
        <c:crosses val="autoZero"/>
        <c:auto val="1"/>
        <c:lblAlgn val="ctr"/>
        <c:lblOffset val="100"/>
        <c:noMultiLvlLbl val="0"/>
      </c:catAx>
      <c:valAx>
        <c:axId val="77608832"/>
        <c:scaling>
          <c:orientation val="minMax"/>
        </c:scaling>
        <c:delete val="0"/>
        <c:axPos val="l"/>
        <c:majorGridlines>
          <c:spPr>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c:spPr>
        </c:majorGridlines>
        <c:numFmt formatCode="&quot;$&quot;#,##0" sourceLinked="1"/>
        <c:majorTickMark val="out"/>
        <c:minorTickMark val="none"/>
        <c:tickLblPos val="nextTo"/>
        <c:txPr>
          <a:bodyPr/>
          <a:lstStyle/>
          <a:p>
            <a:pPr>
              <a:defRPr sz="1200"/>
            </a:pPr>
            <a:endParaRPr lang="en-US"/>
          </a:p>
        </c:txPr>
        <c:crossAx val="77606912"/>
        <c:crosses val="autoZero"/>
        <c:crossBetween val="between"/>
      </c:valAx>
      <c:spPr>
        <a:solidFill>
          <a:schemeClr val="tx2">
            <a:lumMod val="60000"/>
            <a:lumOff val="40000"/>
          </a:schemeClr>
        </a:solidFill>
      </c:spPr>
    </c:plotArea>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3">
                    <a:lumMod val="50000"/>
                  </a:schemeClr>
                </a:solidFill>
              </a:defRPr>
            </a:pPr>
            <a:r>
              <a:rPr lang="en-US">
                <a:solidFill>
                  <a:schemeClr val="accent3">
                    <a:lumMod val="50000"/>
                  </a:schemeClr>
                </a:solidFill>
              </a:rPr>
              <a:t>Projected Rural</a:t>
            </a:r>
            <a:r>
              <a:rPr lang="en-US" baseline="0">
                <a:solidFill>
                  <a:schemeClr val="accent3">
                    <a:lumMod val="50000"/>
                  </a:schemeClr>
                </a:solidFill>
              </a:rPr>
              <a:t> Alaska Sanitation Funding - All Sources</a:t>
            </a:r>
          </a:p>
          <a:p>
            <a:pPr>
              <a:defRPr>
                <a:solidFill>
                  <a:schemeClr val="accent3">
                    <a:lumMod val="50000"/>
                  </a:schemeClr>
                </a:solidFill>
              </a:defRPr>
            </a:pPr>
            <a:r>
              <a:rPr lang="en-US" baseline="0">
                <a:solidFill>
                  <a:schemeClr val="accent3">
                    <a:lumMod val="50000"/>
                  </a:schemeClr>
                </a:solidFill>
              </a:rPr>
              <a:t>1960 - 2045</a:t>
            </a:r>
          </a:p>
          <a:p>
            <a:pPr>
              <a:defRPr>
                <a:solidFill>
                  <a:schemeClr val="accent3">
                    <a:lumMod val="50000"/>
                  </a:schemeClr>
                </a:solidFill>
              </a:defRPr>
            </a:pPr>
            <a:r>
              <a:rPr lang="en-US" baseline="0">
                <a:solidFill>
                  <a:schemeClr val="accent3">
                    <a:lumMod val="50000"/>
                  </a:schemeClr>
                </a:solidFill>
              </a:rPr>
              <a:t>(Five Year Moving Average)</a:t>
            </a:r>
            <a:endParaRPr lang="en-US">
              <a:solidFill>
                <a:schemeClr val="accent3">
                  <a:lumMod val="50000"/>
                </a:schemeClr>
              </a:solidFill>
            </a:endParaRPr>
          </a:p>
        </c:rich>
      </c:tx>
      <c:layout>
        <c:manualLayout>
          <c:xMode val="edge"/>
          <c:yMode val="edge"/>
          <c:x val="0.11642377515310597"/>
          <c:y val="3.2915135608048991E-2"/>
        </c:manualLayout>
      </c:layout>
      <c:overlay val="0"/>
    </c:title>
    <c:autoTitleDeleted val="0"/>
    <c:plotArea>
      <c:layout>
        <c:manualLayout>
          <c:layoutTarget val="inner"/>
          <c:xMode val="edge"/>
          <c:yMode val="edge"/>
          <c:x val="0.11380648205491167"/>
          <c:y val="2.8177461688256706E-2"/>
          <c:w val="0.86971411719602465"/>
          <c:h val="0.86192464651596079"/>
        </c:manualLayout>
      </c:layout>
      <c:lineChart>
        <c:grouping val="standard"/>
        <c:varyColors val="0"/>
        <c:ser>
          <c:idx val="0"/>
          <c:order val="0"/>
          <c:spPr>
            <a:ln w="15875">
              <a:solidFill>
                <a:schemeClr val="accent3">
                  <a:lumMod val="75000"/>
                </a:schemeClr>
              </a:solidFill>
              <a:prstDash val="dash"/>
            </a:ln>
          </c:spPr>
          <c:marker>
            <c:symbol val="none"/>
          </c:marker>
          <c:trendline>
            <c:spPr>
              <a:ln w="44450">
                <a:solidFill>
                  <a:schemeClr val="accent3">
                    <a:lumMod val="50000"/>
                  </a:schemeClr>
                </a:solidFill>
              </a:ln>
            </c:spPr>
            <c:trendlineType val="movingAvg"/>
            <c:period val="5"/>
            <c:dispRSqr val="0"/>
            <c:dispEq val="0"/>
          </c:trendline>
          <c:val>
            <c:numRef>
              <c:f>Sheet1!$B$3:$B$87</c:f>
              <c:numCache>
                <c:formatCode>#,##0</c:formatCode>
                <c:ptCount val="85"/>
                <c:pt idx="0">
                  <c:v>0</c:v>
                </c:pt>
                <c:pt idx="1">
                  <c:v>19756</c:v>
                </c:pt>
                <c:pt idx="2">
                  <c:v>113610</c:v>
                </c:pt>
                <c:pt idx="3">
                  <c:v>235970</c:v>
                </c:pt>
                <c:pt idx="4">
                  <c:v>686897</c:v>
                </c:pt>
                <c:pt idx="5">
                  <c:v>1255121</c:v>
                </c:pt>
                <c:pt idx="6">
                  <c:v>466546</c:v>
                </c:pt>
                <c:pt idx="7">
                  <c:v>430511</c:v>
                </c:pt>
                <c:pt idx="8">
                  <c:v>441288</c:v>
                </c:pt>
                <c:pt idx="9">
                  <c:v>1373232</c:v>
                </c:pt>
                <c:pt idx="10">
                  <c:v>6468040</c:v>
                </c:pt>
                <c:pt idx="11">
                  <c:v>3368836</c:v>
                </c:pt>
                <c:pt idx="12">
                  <c:v>5565599</c:v>
                </c:pt>
                <c:pt idx="13">
                  <c:v>12581282</c:v>
                </c:pt>
                <c:pt idx="14">
                  <c:v>6147303</c:v>
                </c:pt>
                <c:pt idx="15">
                  <c:v>11754629</c:v>
                </c:pt>
                <c:pt idx="16">
                  <c:v>8112605</c:v>
                </c:pt>
                <c:pt idx="17">
                  <c:v>17876886</c:v>
                </c:pt>
                <c:pt idx="18">
                  <c:v>62299091</c:v>
                </c:pt>
                <c:pt idx="19">
                  <c:v>889377</c:v>
                </c:pt>
                <c:pt idx="20">
                  <c:v>23642189</c:v>
                </c:pt>
                <c:pt idx="21">
                  <c:v>10506463</c:v>
                </c:pt>
                <c:pt idx="22">
                  <c:v>20606400</c:v>
                </c:pt>
                <c:pt idx="23">
                  <c:v>16052355</c:v>
                </c:pt>
                <c:pt idx="24">
                  <c:v>28706275</c:v>
                </c:pt>
                <c:pt idx="25">
                  <c:v>90852518</c:v>
                </c:pt>
                <c:pt idx="26">
                  <c:v>15022046</c:v>
                </c:pt>
                <c:pt idx="27">
                  <c:v>37012329</c:v>
                </c:pt>
                <c:pt idx="28">
                  <c:v>11500939</c:v>
                </c:pt>
                <c:pt idx="29">
                  <c:v>11792884</c:v>
                </c:pt>
                <c:pt idx="30">
                  <c:v>16082647</c:v>
                </c:pt>
                <c:pt idx="31">
                  <c:v>25605759</c:v>
                </c:pt>
                <c:pt idx="32">
                  <c:v>48523798</c:v>
                </c:pt>
                <c:pt idx="33">
                  <c:v>56121164</c:v>
                </c:pt>
                <c:pt idx="34">
                  <c:v>52497400</c:v>
                </c:pt>
                <c:pt idx="35">
                  <c:v>66667987</c:v>
                </c:pt>
                <c:pt idx="36">
                  <c:v>61513685</c:v>
                </c:pt>
                <c:pt idx="37">
                  <c:v>66642400</c:v>
                </c:pt>
                <c:pt idx="38">
                  <c:v>66632200</c:v>
                </c:pt>
                <c:pt idx="39">
                  <c:v>74914189</c:v>
                </c:pt>
                <c:pt idx="40">
                  <c:v>97829546</c:v>
                </c:pt>
                <c:pt idx="41">
                  <c:v>88958100</c:v>
                </c:pt>
                <c:pt idx="42">
                  <c:v>96339500</c:v>
                </c:pt>
                <c:pt idx="43">
                  <c:v>108362600</c:v>
                </c:pt>
                <c:pt idx="44">
                  <c:v>114767334</c:v>
                </c:pt>
                <c:pt idx="45">
                  <c:v>105679560</c:v>
                </c:pt>
                <c:pt idx="46">
                  <c:v>109050200</c:v>
                </c:pt>
                <c:pt idx="47">
                  <c:v>96911587</c:v>
                </c:pt>
                <c:pt idx="48">
                  <c:v>98308874</c:v>
                </c:pt>
                <c:pt idx="49">
                  <c:v>78671004</c:v>
                </c:pt>
                <c:pt idx="50">
                  <c:v>113479592</c:v>
                </c:pt>
                <c:pt idx="51">
                  <c:v>72730666</c:v>
                </c:pt>
                <c:pt idx="52">
                  <c:v>70000000</c:v>
                </c:pt>
                <c:pt idx="53">
                  <c:v>82000000</c:v>
                </c:pt>
                <c:pt idx="54">
                  <c:v>64000000</c:v>
                </c:pt>
                <c:pt idx="55">
                  <c:v>51000000</c:v>
                </c:pt>
                <c:pt idx="56">
                  <c:v>57500000</c:v>
                </c:pt>
                <c:pt idx="57">
                  <c:v>74000000</c:v>
                </c:pt>
                <c:pt idx="58" formatCode="_(&quot;$&quot;* #,##0_);_(&quot;$&quot;* \(#,##0\);_(&quot;$&quot;* &quot;-&quot;??_);_(@_)">
                  <c:v>49000000</c:v>
                </c:pt>
                <c:pt idx="59" formatCode="_(&quot;$&quot;* #,##0_);_(&quot;$&quot;* \(#,##0\);_(&quot;$&quot;* &quot;-&quot;??_);_(@_)">
                  <c:v>37000000</c:v>
                </c:pt>
                <c:pt idx="60" formatCode="_(&quot;$&quot;* #,##0_);_(&quot;$&quot;* \(#,##0\);_(&quot;$&quot;* &quot;-&quot;??_);_(@_)">
                  <c:v>42000000</c:v>
                </c:pt>
                <c:pt idx="61" formatCode="_(&quot;$&quot;* #,##0_);_(&quot;$&quot;* \(#,##0\);_(&quot;$&quot;* &quot;-&quot;??_);_(@_)">
                  <c:v>55000000</c:v>
                </c:pt>
                <c:pt idx="62" formatCode="_(&quot;$&quot;* #,##0_);_(&quot;$&quot;* \(#,##0\);_(&quot;$&quot;* &quot;-&quot;??_);_(@_)">
                  <c:v>38000000</c:v>
                </c:pt>
                <c:pt idx="63" formatCode="_(&quot;$&quot;* #,##0_);_(&quot;$&quot;* \(#,##0\);_(&quot;$&quot;* &quot;-&quot;??_);_(@_)">
                  <c:v>34000000</c:v>
                </c:pt>
                <c:pt idx="64" formatCode="_(&quot;$&quot;* #,##0_);_(&quot;$&quot;* \(#,##0\);_(&quot;$&quot;* &quot;-&quot;??_);_(@_)">
                  <c:v>50000000</c:v>
                </c:pt>
                <c:pt idx="65" formatCode="_(&quot;$&quot;* #,##0_);_(&quot;$&quot;* \(#,##0\);_(&quot;$&quot;* &quot;-&quot;??_);_(@_)">
                  <c:v>35000000</c:v>
                </c:pt>
                <c:pt idx="66" formatCode="_(&quot;$&quot;* #,##0_);_(&quot;$&quot;* \(#,##0\);_(&quot;$&quot;* &quot;-&quot;??_);_(@_)">
                  <c:v>36000000</c:v>
                </c:pt>
                <c:pt idx="67" formatCode="_(&quot;$&quot;* #,##0_);_(&quot;$&quot;* \(#,##0\);_(&quot;$&quot;* &quot;-&quot;??_);_(@_)">
                  <c:v>32000000</c:v>
                </c:pt>
                <c:pt idx="68" formatCode="_(&quot;$&quot;* #,##0_);_(&quot;$&quot;* \(#,##0\);_(&quot;$&quot;* &quot;-&quot;??_);_(@_)">
                  <c:v>40000000</c:v>
                </c:pt>
                <c:pt idx="69" formatCode="_(&quot;$&quot;* #,##0_);_(&quot;$&quot;* \(#,##0\);_(&quot;$&quot;* &quot;-&quot;??_);_(@_)">
                  <c:v>42000000</c:v>
                </c:pt>
                <c:pt idx="70" formatCode="_(&quot;$&quot;* #,##0_);_(&quot;$&quot;* \(#,##0\);_(&quot;$&quot;* &quot;-&quot;??_);_(@_)">
                  <c:v>36500000</c:v>
                </c:pt>
                <c:pt idx="71" formatCode="General">
                  <c:v>34000000</c:v>
                </c:pt>
                <c:pt idx="72" formatCode="General">
                  <c:v>35000000</c:v>
                </c:pt>
                <c:pt idx="73" formatCode="General">
                  <c:v>37000000</c:v>
                </c:pt>
                <c:pt idx="74" formatCode="General">
                  <c:v>35000000</c:v>
                </c:pt>
                <c:pt idx="75" formatCode="General">
                  <c:v>38000000</c:v>
                </c:pt>
                <c:pt idx="76" formatCode="General">
                  <c:v>36500000</c:v>
                </c:pt>
                <c:pt idx="77" formatCode="General">
                  <c:v>40000000</c:v>
                </c:pt>
                <c:pt idx="78" formatCode="General">
                  <c:v>38000000</c:v>
                </c:pt>
                <c:pt idx="79" formatCode="General">
                  <c:v>35000000</c:v>
                </c:pt>
                <c:pt idx="80" formatCode="General">
                  <c:v>37500000</c:v>
                </c:pt>
                <c:pt idx="81" formatCode="General">
                  <c:v>39000000</c:v>
                </c:pt>
                <c:pt idx="82" formatCode="General">
                  <c:v>34500000</c:v>
                </c:pt>
                <c:pt idx="83" formatCode="General">
                  <c:v>36000000</c:v>
                </c:pt>
                <c:pt idx="84" formatCode="General">
                  <c:v>35000000</c:v>
                </c:pt>
              </c:numCache>
            </c:numRef>
          </c:val>
          <c:smooth val="0"/>
          <c:extLst>
            <c:ext xmlns:c16="http://schemas.microsoft.com/office/drawing/2014/chart" uri="{C3380CC4-5D6E-409C-BE32-E72D297353CC}">
              <c16:uniqueId val="{00000001-5FDD-0A48-BCCF-C84F6CFD5221}"/>
            </c:ext>
          </c:extLst>
        </c:ser>
        <c:dLbls>
          <c:showLegendKey val="0"/>
          <c:showVal val="0"/>
          <c:showCatName val="0"/>
          <c:showSerName val="0"/>
          <c:showPercent val="0"/>
          <c:showBubbleSize val="0"/>
        </c:dLbls>
        <c:smooth val="0"/>
        <c:axId val="77665792"/>
        <c:axId val="77667328"/>
      </c:lineChart>
      <c:catAx>
        <c:axId val="77665792"/>
        <c:scaling>
          <c:orientation val="minMax"/>
        </c:scaling>
        <c:delete val="1"/>
        <c:axPos val="b"/>
        <c:majorTickMark val="out"/>
        <c:minorTickMark val="none"/>
        <c:tickLblPos val="none"/>
        <c:crossAx val="77667328"/>
        <c:crosses val="autoZero"/>
        <c:auto val="1"/>
        <c:lblAlgn val="ctr"/>
        <c:lblOffset val="100"/>
        <c:noMultiLvlLbl val="0"/>
      </c:catAx>
      <c:valAx>
        <c:axId val="77667328"/>
        <c:scaling>
          <c:orientation val="minMax"/>
          <c:max val="120000000"/>
        </c:scaling>
        <c:delete val="0"/>
        <c:axPos val="l"/>
        <c:majorGridlines/>
        <c:numFmt formatCode="&quot;$&quot;#,##0" sourceLinked="0"/>
        <c:majorTickMark val="out"/>
        <c:minorTickMark val="none"/>
        <c:tickLblPos val="nextTo"/>
        <c:crossAx val="77665792"/>
        <c:crosses val="autoZero"/>
        <c:crossBetween val="between"/>
      </c:valAx>
      <c:spPr>
        <a:blipFill dpi="0" rotWithShape="1">
          <a:blip xmlns:r="http://schemas.openxmlformats.org/officeDocument/2006/relationships" r:embed="rId1">
            <a:alphaModFix amt="24000"/>
          </a:blip>
          <a:srcRect/>
          <a:stretch>
            <a:fillRect/>
          </a:stretch>
        </a:blipFill>
        <a:scene3d>
          <a:camera prst="orthographicFront"/>
          <a:lightRig rig="threePt" dir="t"/>
        </a:scene3d>
        <a:sp3d>
          <a:bevelT/>
        </a:sp3d>
      </c:spPr>
    </c:plotArea>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Water</a:t>
            </a:r>
            <a:r>
              <a:rPr lang="en-US" baseline="0"/>
              <a:t> and Sewer User Fees as a Percentage of Median Houshold Income</a:t>
            </a:r>
            <a:endParaRPr lang="en-US"/>
          </a:p>
        </c:rich>
      </c:tx>
      <c:overlay val="0"/>
    </c:title>
    <c:autoTitleDeleted val="0"/>
    <c:plotArea>
      <c:layout>
        <c:manualLayout>
          <c:layoutTarget val="inner"/>
          <c:xMode val="edge"/>
          <c:yMode val="edge"/>
          <c:x val="7.5513588145231944E-2"/>
          <c:y val="0.13470561447957807"/>
          <c:w val="0.92448641185476765"/>
          <c:h val="0.76774799837717556"/>
        </c:manualLayout>
      </c:layout>
      <c:barChart>
        <c:barDir val="col"/>
        <c:grouping val="stacked"/>
        <c:varyColors val="0"/>
        <c:ser>
          <c:idx val="0"/>
          <c:order val="0"/>
          <c:invertIfNegative val="0"/>
          <c:cat>
            <c:strRef>
              <c:f>Sheet1!$A$8:$A$18</c:f>
              <c:strCache>
                <c:ptCount val="11"/>
                <c:pt idx="0">
                  <c:v>Lower Kalskag</c:v>
                </c:pt>
                <c:pt idx="1">
                  <c:v>Deering</c:v>
                </c:pt>
                <c:pt idx="2">
                  <c:v>Selawik</c:v>
                </c:pt>
                <c:pt idx="3">
                  <c:v>Brevig Mission</c:v>
                </c:pt>
                <c:pt idx="4">
                  <c:v>Nulato</c:v>
                </c:pt>
                <c:pt idx="5">
                  <c:v>Grayling</c:v>
                </c:pt>
                <c:pt idx="6">
                  <c:v>Goodnews Bay</c:v>
                </c:pt>
                <c:pt idx="7">
                  <c:v>Juneau</c:v>
                </c:pt>
                <c:pt idx="8">
                  <c:v>Anchorage</c:v>
                </c:pt>
                <c:pt idx="9">
                  <c:v>Sitka</c:v>
                </c:pt>
                <c:pt idx="10">
                  <c:v>Palmer</c:v>
                </c:pt>
              </c:strCache>
            </c:strRef>
          </c:cat>
          <c:val>
            <c:numRef>
              <c:f>Sheet1!$B$8:$B$18</c:f>
              <c:numCache>
                <c:formatCode>0.000</c:formatCode>
                <c:ptCount val="11"/>
                <c:pt idx="0">
                  <c:v>7.4926829268292694E-2</c:v>
                </c:pt>
                <c:pt idx="1">
                  <c:v>5.5800558005580057E-2</c:v>
                </c:pt>
                <c:pt idx="2">
                  <c:v>6.0878048780487748E-2</c:v>
                </c:pt>
                <c:pt idx="3">
                  <c:v>6.5828571428571472E-2</c:v>
                </c:pt>
                <c:pt idx="4">
                  <c:v>5.2560324918372307E-2</c:v>
                </c:pt>
                <c:pt idx="5">
                  <c:v>5.485714285714291E-2</c:v>
                </c:pt>
                <c:pt idx="6">
                  <c:v>6.2769230769230813E-2</c:v>
                </c:pt>
                <c:pt idx="7">
                  <c:v>1.5281942160750557E-2</c:v>
                </c:pt>
                <c:pt idx="8">
                  <c:v>1.4971375076513171E-2</c:v>
                </c:pt>
                <c:pt idx="9">
                  <c:v>1.0635633224793358E-2</c:v>
                </c:pt>
                <c:pt idx="10">
                  <c:v>1.1902306291281752E-2</c:v>
                </c:pt>
              </c:numCache>
            </c:numRef>
          </c:val>
          <c:extLst>
            <c:ext xmlns:c16="http://schemas.microsoft.com/office/drawing/2014/chart" uri="{C3380CC4-5D6E-409C-BE32-E72D297353CC}">
              <c16:uniqueId val="{00000000-D722-C348-A5C1-3CA9DBA9ECE3}"/>
            </c:ext>
          </c:extLst>
        </c:ser>
        <c:dLbls>
          <c:showLegendKey val="0"/>
          <c:showVal val="0"/>
          <c:showCatName val="0"/>
          <c:showSerName val="0"/>
          <c:showPercent val="0"/>
          <c:showBubbleSize val="0"/>
        </c:dLbls>
        <c:gapWidth val="75"/>
        <c:overlap val="100"/>
        <c:axId val="77713408"/>
        <c:axId val="77714944"/>
      </c:barChart>
      <c:catAx>
        <c:axId val="77713408"/>
        <c:scaling>
          <c:orientation val="minMax"/>
        </c:scaling>
        <c:delete val="0"/>
        <c:axPos val="b"/>
        <c:numFmt formatCode="General" sourceLinked="0"/>
        <c:majorTickMark val="none"/>
        <c:minorTickMark val="none"/>
        <c:tickLblPos val="nextTo"/>
        <c:txPr>
          <a:bodyPr/>
          <a:lstStyle/>
          <a:p>
            <a:pPr>
              <a:defRPr sz="1050" b="1"/>
            </a:pPr>
            <a:endParaRPr lang="en-US"/>
          </a:p>
        </c:txPr>
        <c:crossAx val="77714944"/>
        <c:crosses val="autoZero"/>
        <c:auto val="1"/>
        <c:lblAlgn val="ctr"/>
        <c:lblOffset val="100"/>
        <c:noMultiLvlLbl val="0"/>
      </c:catAx>
      <c:valAx>
        <c:axId val="77714944"/>
        <c:scaling>
          <c:orientation val="minMax"/>
        </c:scaling>
        <c:delete val="0"/>
        <c:axPos val="l"/>
        <c:majorGridlines/>
        <c:numFmt formatCode="0%" sourceLinked="0"/>
        <c:majorTickMark val="none"/>
        <c:minorTickMark val="none"/>
        <c:tickLblPos val="nextTo"/>
        <c:spPr>
          <a:ln w="9525">
            <a:noFill/>
          </a:ln>
        </c:spPr>
        <c:crossAx val="77713408"/>
        <c:crosses val="autoZero"/>
        <c:crossBetween val="between"/>
      </c:valAx>
    </c:plotArea>
    <c:plotVisOnly val="1"/>
    <c:dispBlanksAs val="gap"/>
    <c:showDLblsOverMax val="0"/>
  </c:chart>
  <c:spPr>
    <a:noFill/>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0.76238</cdr:x>
      <cdr:y>0.59567</cdr:y>
    </cdr:from>
    <cdr:to>
      <cdr:x>0.90267</cdr:x>
      <cdr:y>0.64822</cdr:y>
    </cdr:to>
    <cdr:sp macro="" textlink="">
      <cdr:nvSpPr>
        <cdr:cNvPr id="2" name="TextBox 1"/>
        <cdr:cNvSpPr txBox="1"/>
      </cdr:nvSpPr>
      <cdr:spPr>
        <a:xfrm xmlns:a="http://schemas.openxmlformats.org/drawingml/2006/main">
          <a:off x="5791200" y="3143250"/>
          <a:ext cx="1065669" cy="2772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1991-2000</a:t>
          </a:r>
        </a:p>
      </cdr:txBody>
    </cdr:sp>
  </cdr:relSizeAnchor>
  <cdr:relSizeAnchor xmlns:cdr="http://schemas.openxmlformats.org/drawingml/2006/chartDrawing">
    <cdr:from>
      <cdr:x>0.76238</cdr:x>
      <cdr:y>0.23466</cdr:y>
    </cdr:from>
    <cdr:to>
      <cdr:x>0.89931</cdr:x>
      <cdr:y>0.29676</cdr:y>
    </cdr:to>
    <cdr:sp macro="" textlink="">
      <cdr:nvSpPr>
        <cdr:cNvPr id="3" name="TextBox 2"/>
        <cdr:cNvSpPr txBox="1"/>
      </cdr:nvSpPr>
      <cdr:spPr>
        <a:xfrm xmlns:a="http://schemas.openxmlformats.org/drawingml/2006/main">
          <a:off x="5791200" y="1238250"/>
          <a:ext cx="1040146" cy="3276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2001-2010</a:t>
          </a:r>
        </a:p>
      </cdr:txBody>
    </cdr:sp>
  </cdr:relSizeAnchor>
  <cdr:relSizeAnchor xmlns:cdr="http://schemas.openxmlformats.org/drawingml/2006/chartDrawing">
    <cdr:from>
      <cdr:x>0.50281</cdr:x>
      <cdr:y>0.91242</cdr:y>
    </cdr:from>
    <cdr:to>
      <cdr:x>0.69585</cdr:x>
      <cdr:y>0.96019</cdr:y>
    </cdr:to>
    <cdr:sp macro="" textlink="">
      <cdr:nvSpPr>
        <cdr:cNvPr id="4" name="TextBox 3"/>
        <cdr:cNvSpPr txBox="1"/>
      </cdr:nvSpPr>
      <cdr:spPr>
        <a:xfrm xmlns:a="http://schemas.openxmlformats.org/drawingml/2006/main">
          <a:off x="4267200" y="5457825"/>
          <a:ext cx="16383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$163,728,768</a:t>
          </a:r>
        </a:p>
      </cdr:txBody>
    </cdr:sp>
  </cdr:relSizeAnchor>
  <cdr:relSizeAnchor xmlns:cdr="http://schemas.openxmlformats.org/drawingml/2006/chartDrawing">
    <cdr:from>
      <cdr:x>0.49832</cdr:x>
      <cdr:y>0.81369</cdr:y>
    </cdr:from>
    <cdr:to>
      <cdr:x>0.71942</cdr:x>
      <cdr:y>0.87739</cdr:y>
    </cdr:to>
    <cdr:sp macro="" textlink="">
      <cdr:nvSpPr>
        <cdr:cNvPr id="5" name="TextBox 4"/>
        <cdr:cNvSpPr txBox="1"/>
      </cdr:nvSpPr>
      <cdr:spPr>
        <a:xfrm xmlns:a="http://schemas.openxmlformats.org/drawingml/2006/main">
          <a:off x="4229100" y="4867275"/>
          <a:ext cx="1876424"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$258,134,856</a:t>
          </a:r>
        </a:p>
      </cdr:txBody>
    </cdr:sp>
  </cdr:relSizeAnchor>
  <cdr:relSizeAnchor xmlns:cdr="http://schemas.openxmlformats.org/drawingml/2006/chartDrawing">
    <cdr:from>
      <cdr:x>0.49495</cdr:x>
      <cdr:y>0.59713</cdr:y>
    </cdr:from>
    <cdr:to>
      <cdr:x>0.71268</cdr:x>
      <cdr:y>0.68949</cdr:y>
    </cdr:to>
    <cdr:sp macro="" textlink="">
      <cdr:nvSpPr>
        <cdr:cNvPr id="6" name="TextBox 5"/>
        <cdr:cNvSpPr txBox="1"/>
      </cdr:nvSpPr>
      <cdr:spPr>
        <a:xfrm xmlns:a="http://schemas.openxmlformats.org/drawingml/2006/main">
          <a:off x="4200525" y="3571875"/>
          <a:ext cx="1847850" cy="552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$616,948,128</a:t>
          </a:r>
        </a:p>
      </cdr:txBody>
    </cdr:sp>
  </cdr:relSizeAnchor>
  <cdr:relSizeAnchor xmlns:cdr="http://schemas.openxmlformats.org/drawingml/2006/chartDrawing">
    <cdr:from>
      <cdr:x>0.47475</cdr:x>
      <cdr:y>0.22611</cdr:y>
    </cdr:from>
    <cdr:to>
      <cdr:x>0.7385</cdr:x>
      <cdr:y>0.38057</cdr:y>
    </cdr:to>
    <cdr:sp macro="" textlink="">
      <cdr:nvSpPr>
        <cdr:cNvPr id="7" name="TextBox 6"/>
        <cdr:cNvSpPr txBox="1"/>
      </cdr:nvSpPr>
      <cdr:spPr>
        <a:xfrm xmlns:a="http://schemas.openxmlformats.org/drawingml/2006/main">
          <a:off x="4029075" y="1352550"/>
          <a:ext cx="2238375" cy="923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$1,010,528,351</a:t>
          </a:r>
        </a:p>
      </cdr:txBody>
    </cdr:sp>
  </cdr:relSizeAnchor>
  <cdr:relSizeAnchor xmlns:cdr="http://schemas.openxmlformats.org/drawingml/2006/chartDrawing">
    <cdr:from>
      <cdr:x>0.31762</cdr:x>
      <cdr:y>0.90764</cdr:y>
    </cdr:from>
    <cdr:to>
      <cdr:x>0.39618</cdr:x>
      <cdr:y>0.96656</cdr:y>
    </cdr:to>
    <cdr:sp macro="" textlink="">
      <cdr:nvSpPr>
        <cdr:cNvPr id="8" name="TextBox 7"/>
        <cdr:cNvSpPr txBox="1"/>
      </cdr:nvSpPr>
      <cdr:spPr>
        <a:xfrm xmlns:a="http://schemas.openxmlformats.org/drawingml/2006/main">
          <a:off x="2695575" y="5429249"/>
          <a:ext cx="666750" cy="3524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8%</a:t>
          </a:r>
        </a:p>
      </cdr:txBody>
    </cdr:sp>
  </cdr:relSizeAnchor>
  <cdr:relSizeAnchor xmlns:cdr="http://schemas.openxmlformats.org/drawingml/2006/chartDrawing">
    <cdr:from>
      <cdr:x>0.30415</cdr:x>
      <cdr:y>0.81529</cdr:y>
    </cdr:from>
    <cdr:to>
      <cdr:x>0.38945</cdr:x>
      <cdr:y>0.87898</cdr:y>
    </cdr:to>
    <cdr:sp macro="" textlink="">
      <cdr:nvSpPr>
        <cdr:cNvPr id="9" name="TextBox 8"/>
        <cdr:cNvSpPr txBox="1"/>
      </cdr:nvSpPr>
      <cdr:spPr>
        <a:xfrm xmlns:a="http://schemas.openxmlformats.org/drawingml/2006/main">
          <a:off x="2581275" y="4876800"/>
          <a:ext cx="7239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13%</a:t>
          </a:r>
        </a:p>
      </cdr:txBody>
    </cdr:sp>
  </cdr:relSizeAnchor>
  <cdr:relSizeAnchor xmlns:cdr="http://schemas.openxmlformats.org/drawingml/2006/chartDrawing">
    <cdr:from>
      <cdr:x>0.30527</cdr:x>
      <cdr:y>0.59236</cdr:y>
    </cdr:from>
    <cdr:to>
      <cdr:x>0.38945</cdr:x>
      <cdr:y>0.65287</cdr:y>
    </cdr:to>
    <cdr:sp macro="" textlink="">
      <cdr:nvSpPr>
        <cdr:cNvPr id="10" name="TextBox 9"/>
        <cdr:cNvSpPr txBox="1"/>
      </cdr:nvSpPr>
      <cdr:spPr>
        <a:xfrm xmlns:a="http://schemas.openxmlformats.org/drawingml/2006/main">
          <a:off x="2590799" y="3543300"/>
          <a:ext cx="714375"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30%</a:t>
          </a:r>
        </a:p>
      </cdr:txBody>
    </cdr:sp>
  </cdr:relSizeAnchor>
  <cdr:relSizeAnchor xmlns:cdr="http://schemas.openxmlformats.org/drawingml/2006/chartDrawing">
    <cdr:from>
      <cdr:x>0.3064</cdr:x>
      <cdr:y>0.22611</cdr:y>
    </cdr:from>
    <cdr:to>
      <cdr:x>0.38721</cdr:x>
      <cdr:y>0.32962</cdr:y>
    </cdr:to>
    <cdr:sp macro="" textlink="">
      <cdr:nvSpPr>
        <cdr:cNvPr id="11" name="TextBox 10"/>
        <cdr:cNvSpPr txBox="1"/>
      </cdr:nvSpPr>
      <cdr:spPr>
        <a:xfrm xmlns:a="http://schemas.openxmlformats.org/drawingml/2006/main">
          <a:off x="2600325" y="1352550"/>
          <a:ext cx="685799" cy="619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a:t>49%</a:t>
          </a:r>
        </a:p>
      </cdr:txBody>
    </cdr:sp>
  </cdr:relSizeAnchor>
</c:userShapes>
</file>

<file path=ppt/drawings/drawing2.xml><?xml version="1.0" encoding="utf-8"?>
<c:userShapes xmlns:c="http://schemas.openxmlformats.org/drawingml/2006/chart">
  <cdr:relSizeAnchor xmlns:cdr="http://schemas.openxmlformats.org/drawingml/2006/chartDrawing">
    <cdr:from>
      <cdr:x>0.08696</cdr:x>
      <cdr:y>0.91961</cdr:y>
    </cdr:from>
    <cdr:to>
      <cdr:x>0.15904</cdr:x>
      <cdr:y>0.95981</cdr:y>
    </cdr:to>
    <cdr:sp macro="" textlink="">
      <cdr:nvSpPr>
        <cdr:cNvPr id="2" name="TextBox 1"/>
        <cdr:cNvSpPr txBox="1"/>
      </cdr:nvSpPr>
      <cdr:spPr>
        <a:xfrm xmlns:a="http://schemas.openxmlformats.org/drawingml/2006/main">
          <a:off x="723900" y="5448301"/>
          <a:ext cx="600075" cy="2381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1960</a:t>
          </a:r>
        </a:p>
      </cdr:txBody>
    </cdr:sp>
  </cdr:relSizeAnchor>
  <cdr:relSizeAnchor xmlns:cdr="http://schemas.openxmlformats.org/drawingml/2006/chartDrawing">
    <cdr:from>
      <cdr:x>0.93822</cdr:x>
      <cdr:y>0.91801</cdr:y>
    </cdr:from>
    <cdr:to>
      <cdr:x>1</cdr:x>
      <cdr:y>0.96463</cdr:y>
    </cdr:to>
    <cdr:sp macro="" textlink="">
      <cdr:nvSpPr>
        <cdr:cNvPr id="3" name="TextBox 2"/>
        <cdr:cNvSpPr txBox="1"/>
      </cdr:nvSpPr>
      <cdr:spPr>
        <a:xfrm xmlns:a="http://schemas.openxmlformats.org/drawingml/2006/main">
          <a:off x="7810500" y="5438775"/>
          <a:ext cx="51435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2010</a:t>
          </a:r>
        </a:p>
      </cdr:txBody>
    </cdr:sp>
  </cdr:relSizeAnchor>
  <cdr:relSizeAnchor xmlns:cdr="http://schemas.openxmlformats.org/drawingml/2006/chartDrawing">
    <cdr:from>
      <cdr:x>0.26316</cdr:x>
      <cdr:y>0.91801</cdr:y>
    </cdr:from>
    <cdr:to>
      <cdr:x>0.32494</cdr:x>
      <cdr:y>0.95981</cdr:y>
    </cdr:to>
    <cdr:sp macro="" textlink="">
      <cdr:nvSpPr>
        <cdr:cNvPr id="4" name="TextBox 3"/>
        <cdr:cNvSpPr txBox="1"/>
      </cdr:nvSpPr>
      <cdr:spPr>
        <a:xfrm xmlns:a="http://schemas.openxmlformats.org/drawingml/2006/main">
          <a:off x="2190750" y="5438775"/>
          <a:ext cx="514349"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1970</a:t>
          </a:r>
        </a:p>
      </cdr:txBody>
    </cdr:sp>
  </cdr:relSizeAnchor>
  <cdr:relSizeAnchor xmlns:cdr="http://schemas.openxmlformats.org/drawingml/2006/chartDrawing">
    <cdr:from>
      <cdr:x>0.45995</cdr:x>
      <cdr:y>0.91961</cdr:y>
    </cdr:from>
    <cdr:to>
      <cdr:x>0.52403</cdr:x>
      <cdr:y>0.95981</cdr:y>
    </cdr:to>
    <cdr:sp macro="" textlink="">
      <cdr:nvSpPr>
        <cdr:cNvPr id="5" name="TextBox 4"/>
        <cdr:cNvSpPr txBox="1"/>
      </cdr:nvSpPr>
      <cdr:spPr>
        <a:xfrm xmlns:a="http://schemas.openxmlformats.org/drawingml/2006/main">
          <a:off x="3829050" y="5448299"/>
          <a:ext cx="533400"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1980</a:t>
          </a:r>
        </a:p>
      </cdr:txBody>
    </cdr:sp>
  </cdr:relSizeAnchor>
  <cdr:relSizeAnchor xmlns:cdr="http://schemas.openxmlformats.org/drawingml/2006/chartDrawing">
    <cdr:from>
      <cdr:x>0.63158</cdr:x>
      <cdr:y>0.91801</cdr:y>
    </cdr:from>
    <cdr:to>
      <cdr:x>0.71968</cdr:x>
      <cdr:y>0.9582</cdr:y>
    </cdr:to>
    <cdr:sp macro="" textlink="">
      <cdr:nvSpPr>
        <cdr:cNvPr id="6" name="TextBox 5"/>
        <cdr:cNvSpPr txBox="1"/>
      </cdr:nvSpPr>
      <cdr:spPr>
        <a:xfrm xmlns:a="http://schemas.openxmlformats.org/drawingml/2006/main">
          <a:off x="5257799" y="5438774"/>
          <a:ext cx="7334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1990</a:t>
          </a:r>
        </a:p>
      </cdr:txBody>
    </cdr:sp>
  </cdr:relSizeAnchor>
  <cdr:relSizeAnchor xmlns:cdr="http://schemas.openxmlformats.org/drawingml/2006/chartDrawing">
    <cdr:from>
      <cdr:x>0.79176</cdr:x>
      <cdr:y>0.91801</cdr:y>
    </cdr:from>
    <cdr:to>
      <cdr:x>0.89703</cdr:x>
      <cdr:y>0.96785</cdr:y>
    </cdr:to>
    <cdr:sp macro="" textlink="">
      <cdr:nvSpPr>
        <cdr:cNvPr id="7" name="TextBox 6"/>
        <cdr:cNvSpPr txBox="1"/>
      </cdr:nvSpPr>
      <cdr:spPr>
        <a:xfrm xmlns:a="http://schemas.openxmlformats.org/drawingml/2006/main">
          <a:off x="6591300" y="5438775"/>
          <a:ext cx="87630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2000</a:t>
          </a:r>
        </a:p>
      </cdr:txBody>
    </cdr:sp>
  </cdr:relSizeAnchor>
</c:userShapes>
</file>

<file path=ppt/drawings/drawing3.xml><?xml version="1.0" encoding="utf-8"?>
<c:userShapes xmlns:c="http://schemas.openxmlformats.org/drawingml/2006/chart">
  <cdr:relSizeAnchor xmlns:cdr="http://schemas.openxmlformats.org/drawingml/2006/chartDrawing">
    <cdr:from>
      <cdr:x>0.17593</cdr:x>
      <cdr:y>0.14286</cdr:y>
    </cdr:from>
    <cdr:to>
      <cdr:x>0.47222</cdr:x>
      <cdr:y>0.32803</cdr:y>
    </cdr:to>
    <cdr:sp macro="" textlink="">
      <cdr:nvSpPr>
        <cdr:cNvPr id="3" name="TextBox 2"/>
        <cdr:cNvSpPr txBox="1"/>
      </cdr:nvSpPr>
      <cdr:spPr>
        <a:xfrm xmlns:a="http://schemas.openxmlformats.org/drawingml/2006/main">
          <a:off x="1447800" y="914400"/>
          <a:ext cx="2438400" cy="11852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Upgrades</a:t>
          </a:r>
          <a:r>
            <a:rPr lang="en-US" sz="1400" baseline="0" dirty="0"/>
            <a:t> to benefit system operation or to address minor health threats = </a:t>
          </a:r>
        </a:p>
        <a:p xmlns:a="http://schemas.openxmlformats.org/drawingml/2006/main">
          <a:r>
            <a:rPr lang="en-US" sz="1400" baseline="0" dirty="0"/>
            <a:t>12%  ($100</a:t>
          </a:r>
          <a:r>
            <a:rPr lang="en-US" sz="1400" dirty="0"/>
            <a:t> million</a:t>
          </a:r>
          <a:r>
            <a:rPr lang="en-US" sz="1400" baseline="0" dirty="0"/>
            <a:t>)</a:t>
          </a:r>
        </a:p>
      </cdr:txBody>
    </cdr:sp>
  </cdr:relSizeAnchor>
  <cdr:relSizeAnchor xmlns:cdr="http://schemas.openxmlformats.org/drawingml/2006/chartDrawing">
    <cdr:from>
      <cdr:x>0.03632</cdr:x>
      <cdr:y>0.53766</cdr:y>
    </cdr:from>
    <cdr:to>
      <cdr:x>0.2724</cdr:x>
      <cdr:y>0.80431</cdr:y>
    </cdr:to>
    <cdr:sp macro="" textlink="">
      <cdr:nvSpPr>
        <cdr:cNvPr id="4" name="TextBox 3"/>
        <cdr:cNvSpPr txBox="1"/>
      </cdr:nvSpPr>
      <cdr:spPr>
        <a:xfrm xmlns:a="http://schemas.openxmlformats.org/drawingml/2006/main">
          <a:off x="298899" y="3048000"/>
          <a:ext cx="1942844" cy="15116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i="1" dirty="0"/>
            <a:t>First time service for homes without piped or covered haul water and sewer =</a:t>
          </a:r>
        </a:p>
        <a:p xmlns:a="http://schemas.openxmlformats.org/drawingml/2006/main">
          <a:r>
            <a:rPr lang="en-US" sz="1400" b="1" i="1" dirty="0"/>
            <a:t>46%  ($381 million)</a:t>
          </a:r>
        </a:p>
      </cdr:txBody>
    </cdr:sp>
  </cdr:relSizeAnchor>
  <cdr:relSizeAnchor xmlns:cdr="http://schemas.openxmlformats.org/drawingml/2006/chartDrawing">
    <cdr:from>
      <cdr:x>0.7724</cdr:x>
      <cdr:y>0.36318</cdr:y>
    </cdr:from>
    <cdr:to>
      <cdr:x>0.98547</cdr:x>
      <cdr:y>0.56882</cdr:y>
    </cdr:to>
    <cdr:sp macro="" textlink="">
      <cdr:nvSpPr>
        <cdr:cNvPr id="5" name="TextBox 4"/>
        <cdr:cNvSpPr txBox="1"/>
      </cdr:nvSpPr>
      <cdr:spPr>
        <a:xfrm xmlns:a="http://schemas.openxmlformats.org/drawingml/2006/main">
          <a:off x="6076951" y="2085975"/>
          <a:ext cx="1676400" cy="1181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0.7963</cdr:x>
      <cdr:y>0.39303</cdr:y>
    </cdr:from>
    <cdr:to>
      <cdr:x>1</cdr:x>
      <cdr:y>0.64345</cdr:y>
    </cdr:to>
    <cdr:sp macro="" textlink="">
      <cdr:nvSpPr>
        <cdr:cNvPr id="6" name="TextBox 5"/>
        <cdr:cNvSpPr txBox="1"/>
      </cdr:nvSpPr>
      <cdr:spPr>
        <a:xfrm xmlns:a="http://schemas.openxmlformats.org/drawingml/2006/main">
          <a:off x="6553200" y="2515706"/>
          <a:ext cx="1676400" cy="1602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Upgrades or replacement to address</a:t>
          </a:r>
          <a:r>
            <a:rPr lang="en-US" sz="1400" baseline="0" dirty="0"/>
            <a:t> substantial health threats = 42% ($354</a:t>
          </a:r>
          <a:r>
            <a:rPr lang="en-US" sz="1400" dirty="0"/>
            <a:t> million</a:t>
          </a:r>
          <a:r>
            <a:rPr lang="en-US" sz="1400" baseline="0" dirty="0"/>
            <a:t>)</a:t>
          </a:r>
          <a:endParaRPr lang="en-US" sz="1400" dirty="0"/>
        </a:p>
      </cdr:txBody>
    </cdr:sp>
  </cdr:relSizeAnchor>
  <cdr:relSizeAnchor xmlns:cdr="http://schemas.openxmlformats.org/drawingml/2006/chartDrawing">
    <cdr:from>
      <cdr:x>0.00926</cdr:x>
      <cdr:y>0.86026</cdr:y>
    </cdr:from>
    <cdr:to>
      <cdr:x>0.9911</cdr:x>
      <cdr:y>0.94091</cdr:y>
    </cdr:to>
    <cdr:sp macro="" textlink="">
      <cdr:nvSpPr>
        <cdr:cNvPr id="7" name="TextBox 6"/>
        <cdr:cNvSpPr txBox="1"/>
      </cdr:nvSpPr>
      <cdr:spPr>
        <a:xfrm xmlns:a="http://schemas.openxmlformats.org/drawingml/2006/main">
          <a:off x="76200" y="4876800"/>
          <a:ext cx="8080150" cy="457200"/>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Note:  The first time service category and the upgrades to address substantial health risks</a:t>
          </a:r>
          <a:r>
            <a:rPr lang="en-US" sz="1100" baseline="0" dirty="0"/>
            <a:t> category are often </a:t>
          </a:r>
          <a:r>
            <a:rPr lang="en-US" sz="1100" baseline="0" dirty="0" err="1"/>
            <a:t>conbined</a:t>
          </a:r>
          <a:r>
            <a:rPr lang="en-US" sz="1100" baseline="0" dirty="0"/>
            <a:t> and referred to as "critical health related needs".</a:t>
          </a:r>
          <a:endParaRPr lang="en-US" sz="1100" dirty="0"/>
        </a:p>
      </cdr:txBody>
    </cdr:sp>
  </cdr:relSizeAnchor>
  <cdr:relSizeAnchor xmlns:cdr="http://schemas.openxmlformats.org/drawingml/2006/chartDrawing">
    <cdr:from>
      <cdr:x>0</cdr:x>
      <cdr:y>0.94298</cdr:y>
    </cdr:from>
    <cdr:to>
      <cdr:x>0.5678</cdr:x>
      <cdr:y>1</cdr:y>
    </cdr:to>
    <cdr:sp macro="" textlink="">
      <cdr:nvSpPr>
        <cdr:cNvPr id="8" name="TextBox 7"/>
        <cdr:cNvSpPr txBox="1"/>
      </cdr:nvSpPr>
      <cdr:spPr>
        <a:xfrm xmlns:a="http://schemas.openxmlformats.org/drawingml/2006/main">
          <a:off x="0" y="5410200"/>
          <a:ext cx="4672767" cy="3232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Source:  Indian Health Service Sanitation Deficiency System.</a:t>
          </a:r>
        </a:p>
      </cdr:txBody>
    </cdr:sp>
  </cdr:relSizeAnchor>
  <cdr:relSizeAnchor xmlns:cdr="http://schemas.openxmlformats.org/drawingml/2006/chartDrawing">
    <cdr:from>
      <cdr:x>0.35185</cdr:x>
      <cdr:y>0.58333</cdr:y>
    </cdr:from>
    <cdr:to>
      <cdr:x>0.75</cdr:x>
      <cdr:y>0.7619</cdr:y>
    </cdr:to>
    <cdr:sp macro="" textlink="">
      <cdr:nvSpPr>
        <cdr:cNvPr id="9" name="TextBox 1"/>
        <cdr:cNvSpPr txBox="1"/>
      </cdr:nvSpPr>
      <cdr:spPr>
        <a:xfrm xmlns:a="http://schemas.openxmlformats.org/drawingml/2006/main">
          <a:off x="2895600" y="3733800"/>
          <a:ext cx="3276616" cy="1143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800" b="1" dirty="0"/>
            <a:t>Total Health-Related  Need = $735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0.7</cdr:x>
      <cdr:y>0.36667</cdr:y>
    </cdr:from>
    <cdr:to>
      <cdr:x>0.93333</cdr:x>
      <cdr:y>0.5</cdr:y>
    </cdr:to>
    <cdr:sp macro="" textlink="">
      <cdr:nvSpPr>
        <cdr:cNvPr id="3" name="TextBox 2"/>
        <cdr:cNvSpPr txBox="1"/>
      </cdr:nvSpPr>
      <cdr:spPr>
        <a:xfrm xmlns:a="http://schemas.openxmlformats.org/drawingml/2006/main">
          <a:off x="6400800" y="2514600"/>
          <a:ext cx="21336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26%-50% of Households</a:t>
          </a:r>
          <a:r>
            <a:rPr lang="en-US" sz="1600" baseline="0" dirty="0"/>
            <a:t> Served</a:t>
          </a:r>
        </a:p>
        <a:p xmlns:a="http://schemas.openxmlformats.org/drawingml/2006/main">
          <a:r>
            <a:rPr lang="en-US" sz="1600" baseline="0" dirty="0"/>
            <a:t>(8 Communities)</a:t>
          </a:r>
          <a:endParaRPr lang="en-US" sz="1600" dirty="0"/>
        </a:p>
      </cdr:txBody>
    </cdr:sp>
  </cdr:relSizeAnchor>
  <cdr:relSizeAnchor xmlns:cdr="http://schemas.openxmlformats.org/drawingml/2006/chartDrawing">
    <cdr:from>
      <cdr:x>0.1</cdr:x>
      <cdr:y>0.75556</cdr:y>
    </cdr:from>
    <cdr:to>
      <cdr:x>0.33333</cdr:x>
      <cdr:y>0.96667</cdr:y>
    </cdr:to>
    <cdr:sp macro="" textlink="">
      <cdr:nvSpPr>
        <cdr:cNvPr id="4" name="TextBox 3"/>
        <cdr:cNvSpPr txBox="1"/>
      </cdr:nvSpPr>
      <cdr:spPr>
        <a:xfrm xmlns:a="http://schemas.openxmlformats.org/drawingml/2006/main">
          <a:off x="914400" y="5181600"/>
          <a:ext cx="2133600" cy="14478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75%-100% of Households Served</a:t>
          </a:r>
        </a:p>
        <a:p xmlns:a="http://schemas.openxmlformats.org/drawingml/2006/main">
          <a:r>
            <a:rPr lang="en-US" sz="1600" dirty="0"/>
            <a:t>(143 Communities)</a:t>
          </a:r>
        </a:p>
      </cdr:txBody>
    </cdr:sp>
  </cdr:relSizeAnchor>
  <cdr:relSizeAnchor xmlns:cdr="http://schemas.openxmlformats.org/drawingml/2006/chartDrawing">
    <cdr:from>
      <cdr:x>0.58333</cdr:x>
      <cdr:y>0.22222</cdr:y>
    </cdr:from>
    <cdr:to>
      <cdr:x>0.79353</cdr:x>
      <cdr:y>0.36766</cdr:y>
    </cdr:to>
    <cdr:sp macro="" textlink="">
      <cdr:nvSpPr>
        <cdr:cNvPr id="5" name="TextBox 4"/>
        <cdr:cNvSpPr txBox="1"/>
      </cdr:nvSpPr>
      <cdr:spPr>
        <a:xfrm xmlns:a="http://schemas.openxmlformats.org/drawingml/2006/main">
          <a:off x="5334000" y="1524000"/>
          <a:ext cx="1922038" cy="997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0%-25% of Households Served</a:t>
          </a:r>
        </a:p>
        <a:p xmlns:a="http://schemas.openxmlformats.org/drawingml/2006/main">
          <a:r>
            <a:rPr lang="en-US" sz="1600" dirty="0"/>
            <a:t>(30</a:t>
          </a:r>
          <a:r>
            <a:rPr lang="en-US" sz="1600" baseline="0" dirty="0"/>
            <a:t> Communities</a:t>
          </a:r>
          <a:r>
            <a:rPr lang="en-US" sz="1600" dirty="0"/>
            <a:t>)</a:t>
          </a:r>
        </a:p>
      </cdr:txBody>
    </cdr:sp>
  </cdr:relSizeAnchor>
  <cdr:relSizeAnchor xmlns:cdr="http://schemas.openxmlformats.org/drawingml/2006/chartDrawing">
    <cdr:from>
      <cdr:x>0.71667</cdr:x>
      <cdr:y>0.67778</cdr:y>
    </cdr:from>
    <cdr:to>
      <cdr:x>0.93333</cdr:x>
      <cdr:y>0.83749</cdr:y>
    </cdr:to>
    <cdr:sp macro="" textlink="">
      <cdr:nvSpPr>
        <cdr:cNvPr id="6" name="TextBox 5"/>
        <cdr:cNvSpPr txBox="1"/>
      </cdr:nvSpPr>
      <cdr:spPr>
        <a:xfrm xmlns:a="http://schemas.openxmlformats.org/drawingml/2006/main">
          <a:off x="6553200" y="4648200"/>
          <a:ext cx="1981200" cy="10952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51%-75% of Households Served (35 communities)</a:t>
          </a:r>
        </a:p>
      </cdr:txBody>
    </cdr:sp>
  </cdr:relSizeAnchor>
  <cdr:relSizeAnchor xmlns:cdr="http://schemas.openxmlformats.org/drawingml/2006/chartDrawing">
    <cdr:from>
      <cdr:x>0.8194</cdr:x>
      <cdr:y>0.94627</cdr:y>
    </cdr:from>
    <cdr:to>
      <cdr:x>0.98997</cdr:x>
      <cdr:y>0.99104</cdr:y>
    </cdr:to>
    <cdr:sp macro="" textlink="">
      <cdr:nvSpPr>
        <cdr:cNvPr id="7" name="TextBox 6"/>
        <cdr:cNvSpPr txBox="1"/>
      </cdr:nvSpPr>
      <cdr:spPr>
        <a:xfrm xmlns:a="http://schemas.openxmlformats.org/drawingml/2006/main">
          <a:off x="7000875" y="6038850"/>
          <a:ext cx="14573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January 2011</a:t>
          </a:r>
        </a:p>
      </cdr:txBody>
    </cdr:sp>
  </cdr:relSizeAnchor>
  <cdr:relSizeAnchor xmlns:cdr="http://schemas.openxmlformats.org/drawingml/2006/chartDrawing">
    <cdr:from>
      <cdr:x>0</cdr:x>
      <cdr:y>0</cdr:y>
    </cdr:from>
    <cdr:to>
      <cdr:x>1</cdr:x>
      <cdr:y>0.21111</cdr:y>
    </cdr:to>
    <cdr:sp macro="" textlink="">
      <cdr:nvSpPr>
        <cdr:cNvPr id="8" name="TextBox 1"/>
        <cdr:cNvSpPr txBox="1"/>
      </cdr:nvSpPr>
      <cdr:spPr>
        <a:xfrm xmlns:a="http://schemas.openxmlformats.org/drawingml/2006/main">
          <a:off x="0" y="0"/>
          <a:ext cx="9144000" cy="1447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3200" b="1" dirty="0"/>
            <a:t>Breakdown by Community: </a:t>
          </a:r>
        </a:p>
        <a:p xmlns:a="http://schemas.openxmlformats.org/drawingml/2006/main">
          <a:pPr algn="ctr"/>
          <a:r>
            <a:rPr lang="en-US" sz="3200" b="1" dirty="0"/>
            <a:t>Percent of homes served by pipes or covered haul</a:t>
          </a:r>
        </a:p>
      </cdr:txBody>
    </cdr:sp>
  </cdr:relSizeAnchor>
  <cdr:relSizeAnchor xmlns:cdr="http://schemas.openxmlformats.org/drawingml/2006/chartDrawing">
    <cdr:from>
      <cdr:x>0.31667</cdr:x>
      <cdr:y>0.41111</cdr:y>
    </cdr:from>
    <cdr:to>
      <cdr:x>0.7</cdr:x>
      <cdr:y>0.76667</cdr:y>
    </cdr:to>
    <cdr:sp macro="" textlink="">
      <cdr:nvSpPr>
        <cdr:cNvPr id="9" name="TextBox 1"/>
        <cdr:cNvSpPr txBox="1"/>
      </cdr:nvSpPr>
      <cdr:spPr>
        <a:xfrm xmlns:a="http://schemas.openxmlformats.org/drawingml/2006/main">
          <a:off x="2895600" y="2819400"/>
          <a:ext cx="3505200" cy="2438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b="1" dirty="0"/>
            <a:t>In 73 villages, more than ¼ of homes still go without running water and sewer.</a:t>
          </a:r>
        </a:p>
        <a:p xmlns:a="http://schemas.openxmlformats.org/drawingml/2006/main">
          <a:endParaRPr lang="en-US" sz="2400" b="1" dirty="0"/>
        </a:p>
        <a:p xmlns:a="http://schemas.openxmlformats.org/drawingml/2006/main">
          <a:r>
            <a:rPr lang="en-US" sz="2400" b="1" dirty="0"/>
            <a:t>Total homes still using outhouse or </a:t>
          </a:r>
          <a:r>
            <a:rPr lang="en-US" sz="2400" b="1" dirty="0" err="1"/>
            <a:t>honeybucket</a:t>
          </a:r>
          <a:r>
            <a:rPr lang="en-US" sz="2400" b="1" dirty="0"/>
            <a:t> = 4,267</a:t>
          </a:r>
        </a:p>
      </cdr:txBody>
    </cdr:sp>
  </cdr:relSizeAnchor>
</c:userShapes>
</file>

<file path=ppt/drawings/drawing5.xml><?xml version="1.0" encoding="utf-8"?>
<c:userShapes xmlns:c="http://schemas.openxmlformats.org/drawingml/2006/chart">
  <cdr:relSizeAnchor xmlns:cdr="http://schemas.openxmlformats.org/drawingml/2006/chartDrawing">
    <cdr:from>
      <cdr:x>0.49026</cdr:x>
      <cdr:y>0.91074</cdr:y>
    </cdr:from>
    <cdr:to>
      <cdr:x>0.70671</cdr:x>
      <cdr:y>1</cdr:y>
    </cdr:to>
    <cdr:sp macro="" textlink="">
      <cdr:nvSpPr>
        <cdr:cNvPr id="2" name="TextBox 1"/>
        <cdr:cNvSpPr txBox="1"/>
      </cdr:nvSpPr>
      <cdr:spPr>
        <a:xfrm xmlns:a="http://schemas.openxmlformats.org/drawingml/2006/main">
          <a:off x="4314825" y="5734050"/>
          <a:ext cx="1905000" cy="56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0"/>
            <a:t>State</a:t>
          </a:r>
          <a:r>
            <a:rPr lang="en-US" sz="1200" b="0" baseline="0"/>
            <a:t> Fiscal Year</a:t>
          </a:r>
          <a:endParaRPr lang="en-US" sz="1200" b="0"/>
        </a:p>
      </cdr:txBody>
    </cdr:sp>
  </cdr:relSizeAnchor>
  <cdr:relSizeAnchor xmlns:cdr="http://schemas.openxmlformats.org/drawingml/2006/chartDrawing">
    <cdr:from>
      <cdr:x>0.19189</cdr:x>
      <cdr:y>0.45328</cdr:y>
    </cdr:from>
    <cdr:to>
      <cdr:x>0.19303</cdr:x>
      <cdr:y>0.55666</cdr:y>
    </cdr:to>
    <cdr:sp macro="" textlink="">
      <cdr:nvSpPr>
        <cdr:cNvPr id="4" name="Straight Arrow Connector 3"/>
        <cdr:cNvSpPr/>
      </cdr:nvSpPr>
      <cdr:spPr>
        <a:xfrm xmlns:a="http://schemas.openxmlformats.org/drawingml/2006/main" rot="16200000" flipH="1">
          <a:off x="1384877" y="3174238"/>
          <a:ext cx="650883" cy="10131"/>
        </a:xfrm>
        <a:prstGeom xmlns:a="http://schemas.openxmlformats.org/drawingml/2006/main" prst="straightConnector1">
          <a:avLst/>
        </a:prstGeom>
        <a:ln xmlns:a="http://schemas.openxmlformats.org/drawingml/2006/main">
          <a:solidFill>
            <a:schemeClr val="bg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0.19294</cdr:x>
      <cdr:y>0.61741</cdr:y>
    </cdr:from>
    <cdr:to>
      <cdr:x>0.19313</cdr:x>
      <cdr:y>0.73471</cdr:y>
    </cdr:to>
    <cdr:sp macro="" textlink="">
      <cdr:nvSpPr>
        <cdr:cNvPr id="6" name="Straight Arrow Connector 5"/>
        <cdr:cNvSpPr/>
      </cdr:nvSpPr>
      <cdr:spPr>
        <a:xfrm xmlns:a="http://schemas.openxmlformats.org/drawingml/2006/main" rot="5400000">
          <a:off x="1346167" y="4255673"/>
          <a:ext cx="738523" cy="1689"/>
        </a:xfrm>
        <a:prstGeom xmlns:a="http://schemas.openxmlformats.org/drawingml/2006/main" prst="straightConnector1">
          <a:avLst/>
        </a:prstGeom>
        <a:ln xmlns:a="http://schemas.openxmlformats.org/drawingml/2006/main">
          <a:solidFill>
            <a:schemeClr val="bg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0.16151</cdr:x>
      <cdr:y>0.56064</cdr:y>
    </cdr:from>
    <cdr:to>
      <cdr:x>0.2921</cdr:x>
      <cdr:y>0.62028</cdr:y>
    </cdr:to>
    <cdr:sp macro="" textlink="">
      <cdr:nvSpPr>
        <cdr:cNvPr id="7" name="TextBox 6"/>
        <cdr:cNvSpPr txBox="1"/>
      </cdr:nvSpPr>
      <cdr:spPr>
        <a:xfrm xmlns:a="http://schemas.openxmlformats.org/drawingml/2006/main">
          <a:off x="1343025" y="2686050"/>
          <a:ext cx="108585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0.14318</cdr:x>
      <cdr:y>0.56278</cdr:y>
    </cdr:from>
    <cdr:to>
      <cdr:x>0.30241</cdr:x>
      <cdr:y>0.62227</cdr:y>
    </cdr:to>
    <cdr:sp macro="" textlink="">
      <cdr:nvSpPr>
        <cdr:cNvPr id="8" name="TextBox 7"/>
        <cdr:cNvSpPr txBox="1"/>
      </cdr:nvSpPr>
      <cdr:spPr>
        <a:xfrm xmlns:a="http://schemas.openxmlformats.org/drawingml/2006/main">
          <a:off x="1272416" y="3543300"/>
          <a:ext cx="1415049" cy="3745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a:solidFill>
                <a:schemeClr val="bg1"/>
              </a:solidFill>
            </a:rPr>
            <a:t>$339</a:t>
          </a:r>
          <a:r>
            <a:rPr lang="en-US" sz="1600" b="1" baseline="0">
              <a:solidFill>
                <a:schemeClr val="bg1"/>
              </a:solidFill>
            </a:rPr>
            <a:t> million</a:t>
          </a:r>
          <a:endParaRPr lang="en-US" sz="1600" b="1">
            <a:solidFill>
              <a:schemeClr val="bg1"/>
            </a:solidFill>
          </a:endParaRPr>
        </a:p>
      </cdr:txBody>
    </cdr:sp>
  </cdr:relSizeAnchor>
  <cdr:relSizeAnchor xmlns:cdr="http://schemas.openxmlformats.org/drawingml/2006/chartDrawing">
    <cdr:from>
      <cdr:x>0.9244</cdr:x>
      <cdr:y>0.16899</cdr:y>
    </cdr:from>
    <cdr:to>
      <cdr:x>0.92669</cdr:x>
      <cdr:y>0.39563</cdr:y>
    </cdr:to>
    <cdr:sp macro="" textlink="">
      <cdr:nvSpPr>
        <cdr:cNvPr id="10" name="Straight Arrow Connector 9"/>
        <cdr:cNvSpPr/>
      </cdr:nvSpPr>
      <cdr:spPr>
        <a:xfrm xmlns:a="http://schemas.openxmlformats.org/drawingml/2006/main" rot="5400000">
          <a:off x="7686675" y="809625"/>
          <a:ext cx="19050" cy="1085850"/>
        </a:xfrm>
        <a:prstGeom xmlns:a="http://schemas.openxmlformats.org/drawingml/2006/main" prst="straightConnector1">
          <a:avLst/>
        </a:prstGeom>
        <a:ln xmlns:a="http://schemas.openxmlformats.org/drawingml/2006/main" w="9525">
          <a:solidFill>
            <a:schemeClr val="bg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0.9243</cdr:x>
      <cdr:y>0.48525</cdr:y>
    </cdr:from>
    <cdr:to>
      <cdr:x>0.92449</cdr:x>
      <cdr:y>0.74569</cdr:y>
    </cdr:to>
    <cdr:sp macro="" textlink="">
      <cdr:nvSpPr>
        <cdr:cNvPr id="12" name="Straight Arrow Connector 11"/>
        <cdr:cNvSpPr/>
      </cdr:nvSpPr>
      <cdr:spPr>
        <a:xfrm xmlns:a="http://schemas.openxmlformats.org/drawingml/2006/main" rot="5400000">
          <a:off x="7685881" y="2324893"/>
          <a:ext cx="1589" cy="1247776"/>
        </a:xfrm>
        <a:prstGeom xmlns:a="http://schemas.openxmlformats.org/drawingml/2006/main" prst="straightConnector1">
          <a:avLst/>
        </a:prstGeom>
        <a:ln xmlns:a="http://schemas.openxmlformats.org/drawingml/2006/main">
          <a:solidFill>
            <a:schemeClr val="bg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0.8478</cdr:x>
      <cdr:y>0.4115</cdr:y>
    </cdr:from>
    <cdr:to>
      <cdr:x>0.98969</cdr:x>
      <cdr:y>0.47515</cdr:y>
    </cdr:to>
    <cdr:sp macro="" textlink="">
      <cdr:nvSpPr>
        <cdr:cNvPr id="13" name="TextBox 12"/>
        <cdr:cNvSpPr txBox="1"/>
      </cdr:nvSpPr>
      <cdr:spPr>
        <a:xfrm xmlns:a="http://schemas.openxmlformats.org/drawingml/2006/main">
          <a:off x="7534275" y="2590814"/>
          <a:ext cx="1260927" cy="4007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a:solidFill>
                <a:schemeClr val="bg1"/>
              </a:solidFill>
            </a:rPr>
            <a:t>$658 million</a:t>
          </a:r>
        </a:p>
      </cdr:txBody>
    </cdr:sp>
  </cdr:relSizeAnchor>
  <cdr:relSizeAnchor xmlns:cdr="http://schemas.openxmlformats.org/drawingml/2006/chartDrawing">
    <cdr:from>
      <cdr:x>0.39725</cdr:x>
      <cdr:y>0.20272</cdr:y>
    </cdr:from>
    <cdr:to>
      <cdr:x>0.68463</cdr:x>
      <cdr:y>0.34191</cdr:y>
    </cdr:to>
    <cdr:sp macro="" textlink="">
      <cdr:nvSpPr>
        <cdr:cNvPr id="11" name="TextBox 10"/>
        <cdr:cNvSpPr txBox="1"/>
      </cdr:nvSpPr>
      <cdr:spPr>
        <a:xfrm xmlns:a="http://schemas.openxmlformats.org/drawingml/2006/main">
          <a:off x="3581399" y="1390254"/>
          <a:ext cx="2590800" cy="954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C000"/>
              </a:solidFill>
            </a:rPr>
            <a:t>Total Health-Related Needs</a:t>
          </a:r>
        </a:p>
      </cdr:txBody>
    </cdr:sp>
  </cdr:relSizeAnchor>
  <cdr:relSizeAnchor xmlns:cdr="http://schemas.openxmlformats.org/drawingml/2006/chartDrawing">
    <cdr:from>
      <cdr:x>0.41416</cdr:x>
      <cdr:y>0.77156</cdr:y>
    </cdr:from>
    <cdr:to>
      <cdr:x>0.70998</cdr:x>
      <cdr:y>0.82753</cdr:y>
    </cdr:to>
    <cdr:sp macro="" textlink="">
      <cdr:nvSpPr>
        <cdr:cNvPr id="14" name="TextBox 13"/>
        <cdr:cNvSpPr txBox="1"/>
      </cdr:nvSpPr>
      <cdr:spPr>
        <a:xfrm xmlns:a="http://schemas.openxmlformats.org/drawingml/2006/main">
          <a:off x="3733799" y="5291358"/>
          <a:ext cx="2667000" cy="3838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C000"/>
              </a:solidFill>
            </a:rPr>
            <a:t>Total Funding Available</a:t>
          </a:r>
        </a:p>
      </cdr:txBody>
    </cdr:sp>
  </cdr:relSizeAnchor>
</c:userShapes>
</file>

<file path=ppt/drawings/drawing6.xml><?xml version="1.0" encoding="utf-8"?>
<c:userShapes xmlns:c="http://schemas.openxmlformats.org/drawingml/2006/chart">
  <cdr:relSizeAnchor xmlns:cdr="http://schemas.openxmlformats.org/drawingml/2006/chartDrawing">
    <cdr:from>
      <cdr:x>0.31236</cdr:x>
      <cdr:y>0.90484</cdr:y>
    </cdr:from>
    <cdr:to>
      <cdr:x>0.42022</cdr:x>
      <cdr:y>1</cdr:y>
    </cdr:to>
    <cdr:sp macro="" textlink="">
      <cdr:nvSpPr>
        <cdr:cNvPr id="2" name="TextBox 1"/>
        <cdr:cNvSpPr txBox="1"/>
      </cdr:nvSpPr>
      <cdr:spPr>
        <a:xfrm xmlns:a="http://schemas.openxmlformats.org/drawingml/2006/main">
          <a:off x="2647950" y="5343524"/>
          <a:ext cx="914400" cy="5619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0.29663</cdr:x>
      <cdr:y>0.90806</cdr:y>
    </cdr:from>
    <cdr:to>
      <cdr:x>0.35955</cdr:x>
      <cdr:y>0.96935</cdr:y>
    </cdr:to>
    <cdr:sp macro="" textlink="">
      <cdr:nvSpPr>
        <cdr:cNvPr id="3" name="TextBox 2"/>
        <cdr:cNvSpPr txBox="1"/>
      </cdr:nvSpPr>
      <cdr:spPr>
        <a:xfrm xmlns:a="http://schemas.openxmlformats.org/drawingml/2006/main">
          <a:off x="2514601" y="5362574"/>
          <a:ext cx="533400" cy="3619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1980</a:t>
          </a:r>
        </a:p>
      </cdr:txBody>
    </cdr:sp>
  </cdr:relSizeAnchor>
  <cdr:relSizeAnchor xmlns:cdr="http://schemas.openxmlformats.org/drawingml/2006/chartDrawing">
    <cdr:from>
      <cdr:x>0.39213</cdr:x>
      <cdr:y>0.90806</cdr:y>
    </cdr:from>
    <cdr:to>
      <cdr:x>0.47978</cdr:x>
      <cdr:y>0.95161</cdr:y>
    </cdr:to>
    <cdr:sp macro="" textlink="">
      <cdr:nvSpPr>
        <cdr:cNvPr id="4" name="TextBox 3"/>
        <cdr:cNvSpPr txBox="1"/>
      </cdr:nvSpPr>
      <cdr:spPr>
        <a:xfrm xmlns:a="http://schemas.openxmlformats.org/drawingml/2006/main">
          <a:off x="3324226" y="5362575"/>
          <a:ext cx="742950" cy="2571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1990</a:t>
          </a:r>
        </a:p>
      </cdr:txBody>
    </cdr:sp>
  </cdr:relSizeAnchor>
  <cdr:relSizeAnchor xmlns:cdr="http://schemas.openxmlformats.org/drawingml/2006/chartDrawing">
    <cdr:from>
      <cdr:x>0.49551</cdr:x>
      <cdr:y>0.90806</cdr:y>
    </cdr:from>
    <cdr:to>
      <cdr:x>0.57753</cdr:x>
      <cdr:y>0.95645</cdr:y>
    </cdr:to>
    <cdr:sp macro="" textlink="">
      <cdr:nvSpPr>
        <cdr:cNvPr id="5" name="TextBox 4"/>
        <cdr:cNvSpPr txBox="1"/>
      </cdr:nvSpPr>
      <cdr:spPr>
        <a:xfrm xmlns:a="http://schemas.openxmlformats.org/drawingml/2006/main">
          <a:off x="4200525" y="5362575"/>
          <a:ext cx="6953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2000</a:t>
          </a:r>
        </a:p>
      </cdr:txBody>
    </cdr:sp>
  </cdr:relSizeAnchor>
  <cdr:relSizeAnchor xmlns:cdr="http://schemas.openxmlformats.org/drawingml/2006/chartDrawing">
    <cdr:from>
      <cdr:x>0.60449</cdr:x>
      <cdr:y>0.90968</cdr:y>
    </cdr:from>
    <cdr:to>
      <cdr:x>0.7382</cdr:x>
      <cdr:y>0.9629</cdr:y>
    </cdr:to>
    <cdr:sp macro="" textlink="">
      <cdr:nvSpPr>
        <cdr:cNvPr id="6" name="TextBox 5"/>
        <cdr:cNvSpPr txBox="1"/>
      </cdr:nvSpPr>
      <cdr:spPr>
        <a:xfrm xmlns:a="http://schemas.openxmlformats.org/drawingml/2006/main">
          <a:off x="5124450" y="5372100"/>
          <a:ext cx="1133475" cy="314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2010</a:t>
          </a:r>
        </a:p>
      </cdr:txBody>
    </cdr:sp>
  </cdr:relSizeAnchor>
  <cdr:relSizeAnchor xmlns:cdr="http://schemas.openxmlformats.org/drawingml/2006/chartDrawing">
    <cdr:from>
      <cdr:x>0.71124</cdr:x>
      <cdr:y>0.91129</cdr:y>
    </cdr:from>
    <cdr:to>
      <cdr:x>0.7809</cdr:x>
      <cdr:y>0.95645</cdr:y>
    </cdr:to>
    <cdr:sp macro="" textlink="">
      <cdr:nvSpPr>
        <cdr:cNvPr id="7" name="TextBox 6"/>
        <cdr:cNvSpPr txBox="1"/>
      </cdr:nvSpPr>
      <cdr:spPr>
        <a:xfrm xmlns:a="http://schemas.openxmlformats.org/drawingml/2006/main">
          <a:off x="6029324" y="5381625"/>
          <a:ext cx="590551"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2020</a:t>
          </a:r>
        </a:p>
      </cdr:txBody>
    </cdr:sp>
  </cdr:relSizeAnchor>
  <cdr:relSizeAnchor xmlns:cdr="http://schemas.openxmlformats.org/drawingml/2006/chartDrawing">
    <cdr:from>
      <cdr:x>0.81236</cdr:x>
      <cdr:y>0.90968</cdr:y>
    </cdr:from>
    <cdr:to>
      <cdr:x>0.8809</cdr:x>
      <cdr:y>0.95806</cdr:y>
    </cdr:to>
    <cdr:sp macro="" textlink="">
      <cdr:nvSpPr>
        <cdr:cNvPr id="8" name="TextBox 7"/>
        <cdr:cNvSpPr txBox="1"/>
      </cdr:nvSpPr>
      <cdr:spPr>
        <a:xfrm xmlns:a="http://schemas.openxmlformats.org/drawingml/2006/main">
          <a:off x="6886575" y="5372100"/>
          <a:ext cx="5810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2030</a:t>
          </a:r>
        </a:p>
      </cdr:txBody>
    </cdr:sp>
  </cdr:relSizeAnchor>
  <cdr:relSizeAnchor xmlns:cdr="http://schemas.openxmlformats.org/drawingml/2006/chartDrawing">
    <cdr:from>
      <cdr:x>0.91236</cdr:x>
      <cdr:y>0.90968</cdr:y>
    </cdr:from>
    <cdr:to>
      <cdr:x>0.98539</cdr:x>
      <cdr:y>0.95161</cdr:y>
    </cdr:to>
    <cdr:sp macro="" textlink="">
      <cdr:nvSpPr>
        <cdr:cNvPr id="9" name="TextBox 8"/>
        <cdr:cNvSpPr txBox="1"/>
      </cdr:nvSpPr>
      <cdr:spPr>
        <a:xfrm xmlns:a="http://schemas.openxmlformats.org/drawingml/2006/main">
          <a:off x="7734300" y="5372100"/>
          <a:ext cx="61912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2040</a:t>
          </a:r>
        </a:p>
      </cdr:txBody>
    </cdr:sp>
  </cdr:relSizeAnchor>
</c:userShapes>
</file>

<file path=ppt/drawings/drawing7.xml><?xml version="1.0" encoding="utf-8"?>
<c:userShapes xmlns:c="http://schemas.openxmlformats.org/drawingml/2006/chart">
  <cdr:relSizeAnchor xmlns:cdr="http://schemas.openxmlformats.org/drawingml/2006/chartDrawing">
    <cdr:from>
      <cdr:x>0.04244</cdr:x>
      <cdr:y>0.42114</cdr:y>
    </cdr:from>
    <cdr:to>
      <cdr:x>1</cdr:x>
      <cdr:y>0.42114</cdr:y>
    </cdr:to>
    <cdr:sp macro="" textlink="">
      <cdr:nvSpPr>
        <cdr:cNvPr id="3" name="Straight Connector 2"/>
        <cdr:cNvSpPr/>
      </cdr:nvSpPr>
      <cdr:spPr>
        <a:xfrm xmlns:a="http://schemas.openxmlformats.org/drawingml/2006/main">
          <a:off x="561975" y="2543175"/>
          <a:ext cx="6877050" cy="0"/>
        </a:xfrm>
        <a:prstGeom xmlns:a="http://schemas.openxmlformats.org/drawingml/2006/main" prst="line">
          <a:avLst/>
        </a:prstGeom>
        <a:ln xmlns:a="http://schemas.openxmlformats.org/drawingml/2006/main" w="254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44BAE7-361B-4675-8616-B5F04E2B38D4}" type="datetimeFigureOut">
              <a:rPr lang="en-US" smtClean="0"/>
              <a:pPr/>
              <a:t>10/26/20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4BAE7-361B-4675-8616-B5F04E2B38D4}" type="datetimeFigureOut">
              <a:rPr lang="en-US" smtClean="0"/>
              <a:pPr/>
              <a:t>10/26/20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4BAE7-361B-4675-8616-B5F04E2B38D4}" type="datetimeFigureOut">
              <a:rPr lang="en-US" smtClean="0"/>
              <a:pPr/>
              <a:t>10/26/20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4BAE7-361B-4675-8616-B5F04E2B38D4}" type="datetimeFigureOut">
              <a:rPr lang="en-US" smtClean="0"/>
              <a:pPr/>
              <a:t>10/26/20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44BAE7-361B-4675-8616-B5F04E2B38D4}" type="datetimeFigureOut">
              <a:rPr lang="en-US" smtClean="0"/>
              <a:pPr/>
              <a:t>10/26/20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44BAE7-361B-4675-8616-B5F04E2B38D4}" type="datetimeFigureOut">
              <a:rPr lang="en-US" smtClean="0"/>
              <a:pPr/>
              <a:t>10/26/20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44BAE7-361B-4675-8616-B5F04E2B38D4}" type="datetimeFigureOut">
              <a:rPr lang="en-US" smtClean="0"/>
              <a:pPr/>
              <a:t>10/26/20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44BAE7-361B-4675-8616-B5F04E2B38D4}" type="datetimeFigureOut">
              <a:rPr lang="en-US" smtClean="0"/>
              <a:pPr/>
              <a:t>10/26/20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4BAE7-361B-4675-8616-B5F04E2B38D4}" type="datetimeFigureOut">
              <a:rPr lang="en-US" smtClean="0"/>
              <a:pPr/>
              <a:t>10/26/20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44BAE7-361B-4675-8616-B5F04E2B38D4}" type="datetimeFigureOut">
              <a:rPr lang="en-US" smtClean="0"/>
              <a:pPr/>
              <a:t>10/26/20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44BAE7-361B-4675-8616-B5F04E2B38D4}" type="datetimeFigureOut">
              <a:rPr lang="en-US" smtClean="0"/>
              <a:pPr/>
              <a:t>10/26/20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A7F0-97DF-41A0-9EDD-533ABF278C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4BAE7-361B-4675-8616-B5F04E2B38D4}" type="datetimeFigureOut">
              <a:rPr lang="en-US" smtClean="0"/>
              <a:pPr/>
              <a:t>10/26/20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A7F0-97DF-41A0-9EDD-533ABF278C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n-svrfile\groups\Water\FACILITIES\Photo\Photo_Volume _1\more pix for bill\Arctic Village\arctic village 009.JPG"/>
          <p:cNvPicPr>
            <a:picLocks noChangeAspect="1" noChangeArrowheads="1"/>
          </p:cNvPicPr>
          <p:nvPr/>
        </p:nvPicPr>
        <p:blipFill>
          <a:blip r:embed="rId2" cstate="print"/>
          <a:srcRect/>
          <a:stretch>
            <a:fillRect/>
          </a:stretch>
        </p:blipFill>
        <p:spPr bwMode="auto">
          <a:xfrm>
            <a:off x="0" y="-1"/>
            <a:ext cx="9144002" cy="6858001"/>
          </a:xfrm>
          <a:prstGeom prst="rect">
            <a:avLst/>
          </a:prstGeom>
          <a:noFill/>
        </p:spPr>
      </p:pic>
      <p:sp>
        <p:nvSpPr>
          <p:cNvPr id="2" name="Title 1"/>
          <p:cNvSpPr>
            <a:spLocks noGrp="1"/>
          </p:cNvSpPr>
          <p:nvPr>
            <p:ph type="ctrTitle"/>
          </p:nvPr>
        </p:nvSpPr>
        <p:spPr>
          <a:xfrm>
            <a:off x="0" y="0"/>
            <a:ext cx="9144000" cy="1600200"/>
          </a:xfrm>
        </p:spPr>
        <p:txBody>
          <a:bodyPr>
            <a:normAutofit fontScale="90000"/>
          </a:bodyPr>
          <a:lstStyle/>
          <a:p>
            <a:r>
              <a:rPr lang="en-US" sz="4900" b="1" dirty="0"/>
              <a:t>Alaska Village Sanitation</a:t>
            </a:r>
            <a:r>
              <a:rPr lang="en-US" dirty="0"/>
              <a:t>:</a:t>
            </a:r>
            <a:br>
              <a:rPr lang="en-US" dirty="0"/>
            </a:br>
            <a:r>
              <a:rPr lang="en-US" dirty="0"/>
              <a:t>Current Status and the </a:t>
            </a:r>
            <a:br>
              <a:rPr lang="en-US" dirty="0"/>
            </a:br>
            <a:r>
              <a:rPr lang="en-US" dirty="0"/>
              <a:t>Need for New Technology</a:t>
            </a:r>
          </a:p>
        </p:txBody>
      </p:sp>
      <p:sp>
        <p:nvSpPr>
          <p:cNvPr id="3" name="Subtitle 2"/>
          <p:cNvSpPr>
            <a:spLocks noGrp="1"/>
          </p:cNvSpPr>
          <p:nvPr>
            <p:ph type="subTitle" idx="1"/>
          </p:nvPr>
        </p:nvSpPr>
        <p:spPr>
          <a:xfrm>
            <a:off x="0" y="5486400"/>
            <a:ext cx="9144000" cy="1371600"/>
          </a:xfrm>
        </p:spPr>
        <p:txBody>
          <a:bodyPr>
            <a:noAutofit/>
          </a:bodyPr>
          <a:lstStyle/>
          <a:p>
            <a:r>
              <a:rPr lang="en-US" b="1" dirty="0">
                <a:solidFill>
                  <a:schemeClr val="tx1"/>
                </a:solidFill>
              </a:rPr>
              <a:t>Bill Griffith</a:t>
            </a:r>
          </a:p>
          <a:p>
            <a:r>
              <a:rPr lang="en-US" b="1" dirty="0">
                <a:solidFill>
                  <a:schemeClr val="tx1"/>
                </a:solidFill>
              </a:rPr>
              <a:t>Alaska Department of  Environmental Conservation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981075" y="409575"/>
          <a:ext cx="7181850" cy="6038850"/>
        </p:xfrm>
        <a:graphic>
          <a:graphicData uri="http://schemas.openxmlformats.org/drawingml/2006/chart">
            <c:chart xmlns:c="http://schemas.openxmlformats.org/drawingml/2006/chart" xmlns:r="http://schemas.openxmlformats.org/officeDocument/2006/relationships" r:id="rId2"/>
          </a:graphicData>
        </a:graphic>
      </p:graphicFrame>
      <p:sp>
        <p:nvSpPr>
          <p:cNvPr id="1026" name="Text Box 2"/>
          <p:cNvSpPr txBox="1">
            <a:spLocks noChangeArrowheads="1"/>
          </p:cNvSpPr>
          <p:nvPr/>
        </p:nvSpPr>
        <p:spPr bwMode="auto">
          <a:xfrm>
            <a:off x="6019800" y="2743200"/>
            <a:ext cx="1800225" cy="7143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a:ln>
                  <a:noFill/>
                </a:ln>
                <a:solidFill>
                  <a:srgbClr val="FF0000"/>
                </a:solidFill>
                <a:effectLst/>
                <a:latin typeface="Calibri" pitchFamily="34" charset="0"/>
              </a:rPr>
              <a:t>EPA Recommended Sustainability Threshold</a:t>
            </a:r>
            <a:endParaRPr kumimoji="0" lang="en-US" sz="1800" b="0" i="0" u="none" strike="noStrike" cap="none" normalizeH="0" baseline="0">
              <a:ln>
                <a:noFill/>
              </a:ln>
              <a:solidFill>
                <a:schemeClr val="tx1"/>
              </a:solidFill>
              <a:effectLst/>
              <a:latin typeface="Arial" pitchFamily="34" charset="0"/>
            </a:endParaRPr>
          </a:p>
        </p:txBody>
      </p:sp>
      <p:sp>
        <p:nvSpPr>
          <p:cNvPr id="1027" name="Text Box 3"/>
          <p:cNvSpPr txBox="1">
            <a:spLocks noChangeArrowheads="1"/>
          </p:cNvSpPr>
          <p:nvPr/>
        </p:nvSpPr>
        <p:spPr bwMode="auto">
          <a:xfrm>
            <a:off x="6934200" y="4724401"/>
            <a:ext cx="2209800" cy="304800"/>
          </a:xfrm>
          <a:prstGeom prst="rect">
            <a:avLst/>
          </a:prstGeom>
          <a:solidFill>
            <a:srgbClr val="FFFFFF"/>
          </a:solidFill>
          <a:ln w="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1" u="none" strike="noStrike" cap="none" normalizeH="0" baseline="0" dirty="0">
                <a:ln>
                  <a:noFill/>
                </a:ln>
                <a:solidFill>
                  <a:srgbClr val="00B050"/>
                </a:solidFill>
                <a:effectLst/>
                <a:latin typeface="Calibri" pitchFamily="34" charset="0"/>
              </a:rPr>
              <a:t>- - - - - - - -  Lower 48 Average</a:t>
            </a:r>
            <a:endParaRPr kumimoji="0" lang="en-US" sz="1800" b="0" i="0" u="none" strike="noStrike" cap="none" normalizeH="0" baseline="0" dirty="0">
              <a:ln>
                <a:noFill/>
              </a:ln>
              <a:solidFill>
                <a:schemeClr val="tx1"/>
              </a:solidFill>
              <a:effectLst/>
              <a:latin typeface="Arial" pitchFamily="34" charset="0"/>
            </a:endParaRPr>
          </a:p>
        </p:txBody>
      </p:sp>
      <p:cxnSp>
        <p:nvCxnSpPr>
          <p:cNvPr id="1028" name="AutoShape 4"/>
          <p:cNvCxnSpPr>
            <a:cxnSpLocks noChangeShapeType="1"/>
          </p:cNvCxnSpPr>
          <p:nvPr/>
        </p:nvCxnSpPr>
        <p:spPr bwMode="auto">
          <a:xfrm>
            <a:off x="1600200" y="5257800"/>
            <a:ext cx="6858000" cy="0"/>
          </a:xfrm>
          <a:prstGeom prst="straightConnector1">
            <a:avLst/>
          </a:prstGeom>
          <a:noFill/>
          <a:ln w="25400">
            <a:solidFill>
              <a:srgbClr val="00B050"/>
            </a:solidFill>
            <a:prstDash val="dash"/>
            <a:round/>
            <a:headEnd/>
            <a:tailEn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normAutofit lnSpcReduction="10000"/>
          </a:bodyPr>
          <a:lstStyle/>
          <a:p>
            <a:r>
              <a:rPr lang="en-US" dirty="0"/>
              <a:t>Boilerplate system used for the past 50 years is increasingly unaffordable to build and maintain.</a:t>
            </a:r>
          </a:p>
          <a:p>
            <a:r>
              <a:rPr lang="en-US" dirty="0"/>
              <a:t>Available funding will not be adequate to serve remaining homes and make needed improvements.</a:t>
            </a:r>
          </a:p>
          <a:p>
            <a:r>
              <a:rPr lang="en-US" dirty="0"/>
              <a:t>New technologies are needed now in order to address health problems associated with water and sewer system deficiencies.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752600"/>
          </a:xfrm>
        </p:spPr>
        <p:txBody>
          <a:bodyPr>
            <a:normAutofit fontScale="90000"/>
          </a:bodyPr>
          <a:lstStyle/>
          <a:p>
            <a:r>
              <a:rPr lang="en-US" dirty="0"/>
              <a:t>The need for technological improvements exists at every service level:</a:t>
            </a:r>
          </a:p>
        </p:txBody>
      </p:sp>
      <p:sp>
        <p:nvSpPr>
          <p:cNvPr id="5" name="Title 3"/>
          <p:cNvSpPr txBox="1">
            <a:spLocks/>
          </p:cNvSpPr>
          <p:nvPr/>
        </p:nvSpPr>
        <p:spPr>
          <a:xfrm>
            <a:off x="0" y="5105400"/>
            <a:ext cx="9144000" cy="17526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tabLst/>
              <a:defRPr/>
            </a:pPr>
            <a:r>
              <a:rPr lang="en-US" sz="4400" i="1" noProof="0" dirty="0">
                <a:latin typeface="+mj-lt"/>
                <a:ea typeface="+mj-ea"/>
                <a:cs typeface="+mj-cs"/>
              </a:rPr>
              <a:t>Thousands of people will continue to handle honey buckets for years to come</a:t>
            </a:r>
            <a:endParaRPr lang="en-US" sz="4400" i="1" dirty="0">
              <a:latin typeface="+mj-lt"/>
              <a:ea typeface="+mj-ea"/>
              <a:cs typeface="+mj-cs"/>
            </a:endParaRPr>
          </a:p>
        </p:txBody>
      </p:sp>
      <p:pic>
        <p:nvPicPr>
          <p:cNvPr id="6" name="Picture 6" descr="IMG_6093"/>
          <p:cNvPicPr>
            <a:picLocks noChangeAspect="1" noChangeArrowheads="1"/>
          </p:cNvPicPr>
          <p:nvPr/>
        </p:nvPicPr>
        <p:blipFill>
          <a:blip r:embed="rId2" cstate="print">
            <a:lum bright="24000"/>
          </a:blip>
          <a:srcRect/>
          <a:stretch>
            <a:fillRect/>
          </a:stretch>
        </p:blipFill>
        <p:spPr>
          <a:xfrm>
            <a:off x="1752600" y="1447800"/>
            <a:ext cx="5791200" cy="3860800"/>
          </a:xfrm>
          <a:prstGeom prst="rect">
            <a:avLst/>
          </a:prstGeom>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0"/>
            <a:ext cx="9144000" cy="1600200"/>
          </a:xfrm>
        </p:spPr>
        <p:txBody>
          <a:bodyPr>
            <a:normAutofit/>
          </a:bodyPr>
          <a:lstStyle/>
          <a:p>
            <a:r>
              <a:rPr lang="en-US" sz="3600" dirty="0"/>
              <a:t>Water and sewer haul systems will continue to rely on transportation infrastructure</a:t>
            </a:r>
          </a:p>
        </p:txBody>
      </p:sp>
      <p:pic>
        <p:nvPicPr>
          <p:cNvPr id="3" name="Picture 5" descr="Kipnuk Boardwalk Damage"/>
          <p:cNvPicPr>
            <a:picLocks noChangeAspect="1" noChangeArrowheads="1"/>
          </p:cNvPicPr>
          <p:nvPr/>
        </p:nvPicPr>
        <p:blipFill>
          <a:blip r:embed="rId2" cstate="print"/>
          <a:srcRect/>
          <a:stretch>
            <a:fillRect/>
          </a:stretch>
        </p:blipFill>
        <p:spPr bwMode="auto">
          <a:xfrm>
            <a:off x="533400" y="152400"/>
            <a:ext cx="7772400" cy="520109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5400"/>
            <a:ext cx="9144000" cy="1752600"/>
          </a:xfrm>
        </p:spPr>
        <p:txBody>
          <a:bodyPr>
            <a:normAutofit/>
          </a:bodyPr>
          <a:lstStyle/>
          <a:p>
            <a:r>
              <a:rPr lang="en-US" sz="3600" dirty="0" err="1"/>
              <a:t>Washeterias</a:t>
            </a:r>
            <a:r>
              <a:rPr lang="en-US" sz="3600" dirty="0"/>
              <a:t> will remain the most sustainable level of service for many villages</a:t>
            </a:r>
          </a:p>
        </p:txBody>
      </p:sp>
      <p:pic>
        <p:nvPicPr>
          <p:cNvPr id="2050" name="Picture 2"/>
          <p:cNvPicPr>
            <a:picLocks noChangeAspect="1" noChangeArrowheads="1"/>
          </p:cNvPicPr>
          <p:nvPr/>
        </p:nvPicPr>
        <p:blipFill>
          <a:blip r:embed="rId2" cstate="print"/>
          <a:srcRect/>
          <a:stretch>
            <a:fillRect/>
          </a:stretch>
        </p:blipFill>
        <p:spPr bwMode="auto">
          <a:xfrm>
            <a:off x="990600" y="152400"/>
            <a:ext cx="7112000" cy="5334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75238"/>
            <a:ext cx="9144000" cy="1782762"/>
          </a:xfrm>
        </p:spPr>
        <p:txBody>
          <a:bodyPr>
            <a:normAutofit/>
          </a:bodyPr>
          <a:lstStyle/>
          <a:p>
            <a:r>
              <a:rPr lang="en-US" sz="3600" dirty="0"/>
              <a:t>Many existing piped systems are at the end of their useful life or require major upgrades</a:t>
            </a:r>
          </a:p>
        </p:txBody>
      </p:sp>
      <p:pic>
        <p:nvPicPr>
          <p:cNvPr id="1026" name="Picture 2" descr="\\an-svrfile\groups\Water\FACILITIES\Photo\Photo_Volume _1\VSW 2010\St Paul\SEPTEMBER 2010\Sept 1\DSC02612.JPG"/>
          <p:cNvPicPr>
            <a:picLocks noChangeAspect="1" noChangeArrowheads="1"/>
          </p:cNvPicPr>
          <p:nvPr/>
        </p:nvPicPr>
        <p:blipFill>
          <a:blip r:embed="rId2" cstate="print"/>
          <a:srcRect/>
          <a:stretch>
            <a:fillRect/>
          </a:stretch>
        </p:blipFill>
        <p:spPr bwMode="auto">
          <a:xfrm>
            <a:off x="1295400" y="304800"/>
            <a:ext cx="6324600" cy="47434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29200"/>
            <a:ext cx="9144000" cy="1828800"/>
          </a:xfrm>
        </p:spPr>
        <p:txBody>
          <a:bodyPr>
            <a:normAutofit fontScale="90000"/>
          </a:bodyPr>
          <a:lstStyle/>
          <a:p>
            <a:r>
              <a:rPr lang="en-US" dirty="0"/>
              <a:t>Upgrades to water plants and other buildings will improve energy efficiency and monitoring capability</a:t>
            </a:r>
          </a:p>
        </p:txBody>
      </p:sp>
      <p:pic>
        <p:nvPicPr>
          <p:cNvPr id="4098" name="Picture 2"/>
          <p:cNvPicPr>
            <a:picLocks noChangeAspect="1" noChangeArrowheads="1"/>
          </p:cNvPicPr>
          <p:nvPr/>
        </p:nvPicPr>
        <p:blipFill>
          <a:blip r:embed="rId2" cstate="print"/>
          <a:srcRect/>
          <a:stretch>
            <a:fillRect/>
          </a:stretch>
        </p:blipFill>
        <p:spPr bwMode="auto">
          <a:xfrm>
            <a:off x="1371600" y="304800"/>
            <a:ext cx="6096000" cy="4572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99038"/>
            <a:ext cx="9144000" cy="1858962"/>
          </a:xfrm>
        </p:spPr>
        <p:txBody>
          <a:bodyPr>
            <a:normAutofit/>
          </a:bodyPr>
          <a:lstStyle/>
          <a:p>
            <a:pPr algn="l"/>
            <a:r>
              <a:rPr lang="en-US" sz="2400" i="1" dirty="0"/>
              <a:t>“Our way of life has been influenced by the way technology has developed. In the future, it seems to me, we ought to try to reverse this and so develop our technology that it meets the needs of the sort of life we wish to lead.”</a:t>
            </a:r>
            <a:br>
              <a:rPr lang="en-US" sz="1800" i="1" dirty="0"/>
            </a:br>
            <a:r>
              <a:rPr lang="en-US" sz="1600" dirty="0"/>
              <a:t> HRH the Duke of Edinburgh</a:t>
            </a:r>
            <a:r>
              <a:rPr lang="en-US" sz="1800" dirty="0"/>
              <a:t>, </a:t>
            </a:r>
            <a:r>
              <a:rPr lang="en-US" sz="1800" i="1" dirty="0"/>
              <a:t>Men, Machines and Sacred Cows</a:t>
            </a:r>
            <a:r>
              <a:rPr lang="en-US" sz="1800" dirty="0"/>
              <a:t>, 1984</a:t>
            </a:r>
          </a:p>
        </p:txBody>
      </p:sp>
      <p:pic>
        <p:nvPicPr>
          <p:cNvPr id="3074" name="Picture 2" descr="\\an-svrfile\groups\Water\FACILITIES\Photo\Photo_Volume _1\pix for Bill\Newtok\IMG_5824.JPG"/>
          <p:cNvPicPr>
            <a:picLocks noGrp="1" noChangeAspect="1" noChangeArrowheads="1"/>
          </p:cNvPicPr>
          <p:nvPr>
            <p:ph idx="1"/>
          </p:nvPr>
        </p:nvPicPr>
        <p:blipFill>
          <a:blip r:embed="rId2" cstate="print"/>
          <a:srcRect/>
          <a:stretch>
            <a:fillRect/>
          </a:stretch>
        </p:blipFill>
        <p:spPr bwMode="auto">
          <a:xfrm>
            <a:off x="1371600" y="152400"/>
            <a:ext cx="6491817" cy="48688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Progress in Alaska Village Sanitation</a:t>
            </a:r>
          </a:p>
        </p:txBody>
      </p:sp>
      <p:sp>
        <p:nvSpPr>
          <p:cNvPr id="3" name="Content Placeholder 2"/>
          <p:cNvSpPr>
            <a:spLocks noGrp="1"/>
          </p:cNvSpPr>
          <p:nvPr>
            <p:ph idx="1"/>
          </p:nvPr>
        </p:nvSpPr>
        <p:spPr/>
        <p:txBody>
          <a:bodyPr>
            <a:normAutofit lnSpcReduction="10000"/>
          </a:bodyPr>
          <a:lstStyle/>
          <a:p>
            <a:r>
              <a:rPr lang="en-US" dirty="0"/>
              <a:t>For half a century, we’ve focused on </a:t>
            </a:r>
          </a:p>
          <a:p>
            <a:pPr>
              <a:buNone/>
            </a:pPr>
            <a:r>
              <a:rPr lang="en-US" dirty="0"/>
              <a:t>	“putting the honey bucket in the museum” </a:t>
            </a:r>
          </a:p>
          <a:p>
            <a:r>
              <a:rPr lang="en-US" dirty="0"/>
              <a:t>Much progress has been made:</a:t>
            </a:r>
          </a:p>
          <a:p>
            <a:pPr lvl="1"/>
            <a:r>
              <a:rPr lang="en-US" dirty="0"/>
              <a:t>30 years ago, fewer than 25% of rural Alaska households had running water and flush toilets.</a:t>
            </a:r>
          </a:p>
          <a:p>
            <a:pPr lvl="1"/>
            <a:r>
              <a:rPr lang="en-US" dirty="0"/>
              <a:t>In 1996, 55% of rural homes had piped or covered haul service.</a:t>
            </a:r>
          </a:p>
          <a:p>
            <a:pPr lvl="1"/>
            <a:r>
              <a:rPr lang="en-US" dirty="0"/>
              <a:t>Today, approximately 75% of rural homes have indoor plumbing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Boilerplate Approach Since 1970:</a:t>
            </a:r>
          </a:p>
        </p:txBody>
      </p:sp>
      <p:sp>
        <p:nvSpPr>
          <p:cNvPr id="3" name="Content Placeholder 2"/>
          <p:cNvSpPr>
            <a:spLocks noGrp="1"/>
          </p:cNvSpPr>
          <p:nvPr>
            <p:ph idx="1"/>
          </p:nvPr>
        </p:nvSpPr>
        <p:spPr/>
        <p:txBody>
          <a:bodyPr>
            <a:normAutofit lnSpcReduction="10000"/>
          </a:bodyPr>
          <a:lstStyle/>
          <a:p>
            <a:r>
              <a:rPr lang="en-US" dirty="0"/>
              <a:t>100% water treatment to full regulatory compliance (regardless of ultimate use)</a:t>
            </a:r>
          </a:p>
          <a:p>
            <a:r>
              <a:rPr lang="en-US" dirty="0"/>
              <a:t>Storage of large quantities of water, usually requiring heat addition</a:t>
            </a:r>
          </a:p>
          <a:p>
            <a:r>
              <a:rPr lang="en-US" dirty="0"/>
              <a:t>Distribution of treated water to individual homes via pipes or haul vehicle, usually requiring heat addition</a:t>
            </a:r>
          </a:p>
          <a:p>
            <a:r>
              <a:rPr lang="en-US" dirty="0"/>
              <a:t>Collection of all household sewage for lagoon disposal, usually requiring heat addition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Autofit/>
          </a:bodyPr>
          <a:lstStyle/>
          <a:p>
            <a:r>
              <a:rPr lang="en-US" sz="3200" dirty="0"/>
              <a:t>Historical Pace of Rural Alaska Sanitation Funding</a:t>
            </a:r>
            <a:br>
              <a:rPr lang="en-US" sz="3600" dirty="0"/>
            </a:br>
            <a:r>
              <a:rPr lang="en-US" sz="3600" dirty="0"/>
              <a:t>1960 - 2010</a:t>
            </a:r>
          </a:p>
        </p:txBody>
      </p:sp>
      <p:graphicFrame>
        <p:nvGraphicFramePr>
          <p:cNvPr id="3" name="Chart 2"/>
          <p:cNvGraphicFramePr/>
          <p:nvPr/>
        </p:nvGraphicFramePr>
        <p:xfrm>
          <a:off x="533400" y="1581150"/>
          <a:ext cx="7596188" cy="5276850"/>
        </p:xfrm>
        <a:graphic>
          <a:graphicData uri="http://schemas.openxmlformats.org/drawingml/2006/chart">
            <c:chart xmlns:c="http://schemas.openxmlformats.org/drawingml/2006/chart" xmlns:r="http://schemas.openxmlformats.org/officeDocument/2006/relationships" r:id="rId2"/>
          </a:graphicData>
        </a:graphic>
      </p:graphicFrame>
      <p:sp>
        <p:nvSpPr>
          <p:cNvPr id="5122" name="Text Box 2"/>
          <p:cNvSpPr txBox="1">
            <a:spLocks noChangeArrowheads="1"/>
          </p:cNvSpPr>
          <p:nvPr/>
        </p:nvSpPr>
        <p:spPr bwMode="auto">
          <a:xfrm>
            <a:off x="6324600" y="5867400"/>
            <a:ext cx="1266825" cy="3333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a:ln>
                  <a:noFill/>
                </a:ln>
                <a:solidFill>
                  <a:schemeClr val="tx1"/>
                </a:solidFill>
                <a:effectLst/>
                <a:latin typeface="Calibri" pitchFamily="34" charset="0"/>
              </a:rPr>
              <a:t>1981-1990</a:t>
            </a:r>
            <a:endParaRPr kumimoji="0" lang="en-US" sz="1800" b="0" i="0" u="none" strike="noStrike" cap="none" normalizeH="0" baseline="0" dirty="0">
              <a:ln>
                <a:noFill/>
              </a:ln>
              <a:solidFill>
                <a:schemeClr val="tx1"/>
              </a:solidFill>
              <a:effectLst/>
              <a:latin typeface="Arial" pitchFamily="34" charset="0"/>
            </a:endParaRPr>
          </a:p>
        </p:txBody>
      </p:sp>
      <p:sp>
        <p:nvSpPr>
          <p:cNvPr id="5123" name="Text Box 3"/>
          <p:cNvSpPr txBox="1">
            <a:spLocks noChangeArrowheads="1"/>
          </p:cNvSpPr>
          <p:nvPr/>
        </p:nvSpPr>
        <p:spPr bwMode="auto">
          <a:xfrm>
            <a:off x="6324600" y="6324600"/>
            <a:ext cx="1266825" cy="355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a:ln>
                  <a:noFill/>
                </a:ln>
                <a:solidFill>
                  <a:schemeClr val="tx1"/>
                </a:solidFill>
                <a:effectLst/>
                <a:latin typeface="Calibri" pitchFamily="34" charset="0"/>
              </a:rPr>
              <a:t>1960-1980</a:t>
            </a:r>
            <a:endParaRPr kumimoji="0" lang="en-US" sz="14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04800" y="0"/>
          <a:ext cx="88392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981200"/>
          </a:xfrm>
        </p:spPr>
        <p:txBody>
          <a:bodyPr>
            <a:normAutofit/>
          </a:bodyPr>
          <a:lstStyle/>
          <a:p>
            <a:r>
              <a:rPr lang="en-US" dirty="0"/>
              <a:t>Rural Alaska Water and Sewer Needs: Much Work Remains</a:t>
            </a:r>
          </a:p>
        </p:txBody>
      </p:sp>
      <p:graphicFrame>
        <p:nvGraphicFramePr>
          <p:cNvPr id="4" name="Content Placeholder 3"/>
          <p:cNvGraphicFramePr>
            <a:graphicFrameLocks noGrp="1"/>
          </p:cNvGraphicFramePr>
          <p:nvPr>
            <p:ph idx="1"/>
          </p:nvPr>
        </p:nvGraphicFramePr>
        <p:xfrm>
          <a:off x="457200" y="457200"/>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 y="1"/>
          <a:ext cx="9015412"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Cost to Complete New, Ongoing </a:t>
            </a:r>
            <a:br>
              <a:rPr lang="en-US" dirty="0"/>
            </a:br>
            <a:r>
              <a:rPr lang="en-US" dirty="0"/>
              <a:t>Piped Water &amp; Sewer Systems</a:t>
            </a:r>
          </a:p>
        </p:txBody>
      </p:sp>
      <p:sp>
        <p:nvSpPr>
          <p:cNvPr id="3" name="Content Placeholder 2"/>
          <p:cNvSpPr>
            <a:spLocks noGrp="1"/>
          </p:cNvSpPr>
          <p:nvPr>
            <p:ph idx="1"/>
          </p:nvPr>
        </p:nvSpPr>
        <p:spPr/>
        <p:txBody>
          <a:bodyPr>
            <a:normAutofit fontScale="92500" lnSpcReduction="10000"/>
          </a:bodyPr>
          <a:lstStyle/>
          <a:p>
            <a:r>
              <a:rPr lang="en-US" dirty="0"/>
              <a:t>There are 11 ongoing construction projects in Alaska villages to provide first-time piped water and sewer services.</a:t>
            </a:r>
          </a:p>
          <a:p>
            <a:r>
              <a:rPr lang="en-US" dirty="0"/>
              <a:t>Most of these projects have been ongoing for several years, some for more than a decade.</a:t>
            </a:r>
          </a:p>
          <a:p>
            <a:r>
              <a:rPr lang="en-US" dirty="0"/>
              <a:t>Estimated cost to complete these projects is $150 million.</a:t>
            </a:r>
          </a:p>
          <a:p>
            <a:r>
              <a:rPr lang="en-US" dirty="0"/>
              <a:t>Once these projects are done, there will still be 35 villages with no water and sewer services to individual homes.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752</Words>
  <Application>Microsoft Macintosh PowerPoint</Application>
  <PresentationFormat>On-screen Show (4:3)</PresentationFormat>
  <Paragraphs>96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Alaska Village Sanitation: Current Status and the  Need for New Technology</vt:lpstr>
      <vt:lpstr>Progress in Alaska Village Sanitation</vt:lpstr>
      <vt:lpstr>Boilerplate Approach Since 1970:</vt:lpstr>
      <vt:lpstr>Historical Pace of Rural Alaska Sanitation Funding 1960 - 2010</vt:lpstr>
      <vt:lpstr>PowerPoint Presentation</vt:lpstr>
      <vt:lpstr>Rural Alaska Water and Sewer Needs: Much Work Remains</vt:lpstr>
      <vt:lpstr>PowerPoint Presentation</vt:lpstr>
      <vt:lpstr>PowerPoint Presentation</vt:lpstr>
      <vt:lpstr>Cost to Complete New, Ongoing  Piped Water &amp; Sewer Systems</vt:lpstr>
      <vt:lpstr>PowerPoint Presentation</vt:lpstr>
      <vt:lpstr>PowerPoint Presentation</vt:lpstr>
      <vt:lpstr>Bottom Line:</vt:lpstr>
      <vt:lpstr>The need for technological improvements exists at every service level:</vt:lpstr>
      <vt:lpstr>Water and sewer haul systems will continue to rely on transportation infrastructure</vt:lpstr>
      <vt:lpstr>Washeterias will remain the most sustainable level of service for many villages</vt:lpstr>
      <vt:lpstr>Many existing piped systems are at the end of their useful life or require major upgrades</vt:lpstr>
      <vt:lpstr>Upgrades to water plants and other buildings will improve energy efficiency and monitoring capability</vt:lpstr>
      <vt:lpstr>“Our way of life has been influenced by the way technology has developed. In the future, it seems to me, we ought to try to reverse this and so develop our technology that it meets the needs of the sort of life we wish to lead.”  HRH the Duke of Edinburgh, Men, Machines and Sacred Cows, 1984</vt:lpstr>
    </vt:vector>
  </TitlesOfParts>
  <Company>DEC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 Village Sanitation: Current Status and the  Need for New Technology</dc:title>
  <dc:creator>bgriffith</dc:creator>
  <cp:lastModifiedBy>Johanna</cp:lastModifiedBy>
  <cp:revision>47</cp:revision>
  <dcterms:created xsi:type="dcterms:W3CDTF">2011-01-12T01:59:11Z</dcterms:created>
  <dcterms:modified xsi:type="dcterms:W3CDTF">2020-10-26T22:15:40Z</dcterms:modified>
</cp:coreProperties>
</file>