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3" r:id="rId1"/>
    <p:sldMasterId id="2147483700" r:id="rId2"/>
    <p:sldMasterId id="2147483704" r:id="rId3"/>
  </p:sldMasterIdLst>
  <p:notesMasterIdLst>
    <p:notesMasterId r:id="rId44"/>
  </p:notesMasterIdLst>
  <p:handoutMasterIdLst>
    <p:handoutMasterId r:id="rId45"/>
  </p:handoutMasterIdLst>
  <p:sldIdLst>
    <p:sldId id="408" r:id="rId4"/>
    <p:sldId id="407" r:id="rId5"/>
    <p:sldId id="264" r:id="rId6"/>
    <p:sldId id="369" r:id="rId7"/>
    <p:sldId id="265" r:id="rId8"/>
    <p:sldId id="354" r:id="rId9"/>
    <p:sldId id="366" r:id="rId10"/>
    <p:sldId id="373" r:id="rId11"/>
    <p:sldId id="375" r:id="rId12"/>
    <p:sldId id="377" r:id="rId13"/>
    <p:sldId id="357" r:id="rId14"/>
    <p:sldId id="361" r:id="rId15"/>
    <p:sldId id="406" r:id="rId16"/>
    <p:sldId id="352" r:id="rId17"/>
    <p:sldId id="368" r:id="rId18"/>
    <p:sldId id="372" r:id="rId19"/>
    <p:sldId id="362" r:id="rId20"/>
    <p:sldId id="363" r:id="rId21"/>
    <p:sldId id="364" r:id="rId22"/>
    <p:sldId id="365" r:id="rId23"/>
    <p:sldId id="353" r:id="rId24"/>
    <p:sldId id="335" r:id="rId25"/>
    <p:sldId id="398" r:id="rId26"/>
    <p:sldId id="394" r:id="rId27"/>
    <p:sldId id="395" r:id="rId28"/>
    <p:sldId id="396" r:id="rId29"/>
    <p:sldId id="397" r:id="rId30"/>
    <p:sldId id="389" r:id="rId31"/>
    <p:sldId id="401" r:id="rId32"/>
    <p:sldId id="348" r:id="rId33"/>
    <p:sldId id="321" r:id="rId34"/>
    <p:sldId id="285" r:id="rId35"/>
    <p:sldId id="402" r:id="rId36"/>
    <p:sldId id="376" r:id="rId37"/>
    <p:sldId id="403" r:id="rId38"/>
    <p:sldId id="404" r:id="rId39"/>
    <p:sldId id="405" r:id="rId40"/>
    <p:sldId id="378" r:id="rId41"/>
    <p:sldId id="379" r:id="rId42"/>
    <p:sldId id="399" r:id="rId43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yriad Web Pro" panose="020B0503030403020204" pitchFamily="34" charset="77"/>
      <p:regular r:id="rId50"/>
      <p:bold r:id="rId51"/>
      <p:italic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5" autoAdjust="0"/>
    <p:restoredTop sz="82505" autoAdjust="0"/>
  </p:normalViewPr>
  <p:slideViewPr>
    <p:cSldViewPr>
      <p:cViewPr varScale="1">
        <p:scale>
          <a:sx n="203" d="100"/>
          <a:sy n="203" d="100"/>
        </p:scale>
        <p:origin x="192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6" y="168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416" cy="464343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393" y="0"/>
            <a:ext cx="3037416" cy="464343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CBDAE609-0034-4742-ABEA-6B450581AA56}" type="datetimeFigureOut">
              <a:rPr lang="en-US" smtClean="0"/>
              <a:pPr/>
              <a:t>10/26/20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467"/>
            <a:ext cx="3037416" cy="464343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393" y="8830467"/>
            <a:ext cx="3037416" cy="464343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33E76216-B550-4566-B638-A97E0171B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416" cy="464343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393" y="0"/>
            <a:ext cx="3037416" cy="464343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97F345D6-0840-4239-8F7C-1A7B1B668292}" type="datetimeFigureOut">
              <a:rPr lang="en-US" smtClean="0"/>
              <a:pPr/>
              <a:t>10/26/20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513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14" tIns="45807" rIns="91614" bIns="4580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7" y="4416029"/>
            <a:ext cx="5607047" cy="4183857"/>
          </a:xfrm>
          <a:prstGeom prst="rect">
            <a:avLst/>
          </a:prstGeom>
        </p:spPr>
        <p:txBody>
          <a:bodyPr vert="horz" lIns="91614" tIns="45807" rIns="91614" bIns="458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467"/>
            <a:ext cx="3037416" cy="464343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393" y="8830467"/>
            <a:ext cx="3037416" cy="464343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228A91C4-74C0-498E-8C3C-D4E189BFD1F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3152" tIns="46576" rIns="93152" bIns="4657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5B2DA2-A987-450E-B126-EFCF1014A4AF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9AEDE7-E2CA-4AFC-8C66-3D11FDF29AA2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2"/>
            <a:r>
              <a:rPr lang="en-US" sz="1000" b="1" u="sng" dirty="0">
                <a:latin typeface="Verdana" pitchFamily="34" charset="0"/>
              </a:rPr>
              <a:t>Drinking Water Systems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Aging infrastructure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-Plants, distribution systems, source water protection, water development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-&gt; 1 trillion estimate cost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 CSO’s, SSO’s</a:t>
            </a:r>
          </a:p>
          <a:p>
            <a:pPr lvl="2"/>
            <a:r>
              <a:rPr lang="en-US" sz="1000" u="sng" dirty="0">
                <a:latin typeface="Verdana" pitchFamily="34" charset="0"/>
              </a:rPr>
              <a:t>Private wells</a:t>
            </a:r>
            <a:r>
              <a:rPr lang="en-US" sz="1000" dirty="0">
                <a:latin typeface="Verdana" pitchFamily="34" charset="0"/>
              </a:rPr>
              <a:t>:</a:t>
            </a:r>
          </a:p>
          <a:p>
            <a:pPr lvl="2"/>
            <a:r>
              <a:rPr lang="en-US" sz="1000" dirty="0">
                <a:latin typeface="Verdana" pitchFamily="34" charset="0"/>
              </a:rPr>
              <a:t>-Serve over 42 million people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-Prone to poor construction, operation, maintenance, water quality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-WA 2003: most small systems had &gt; 1 system deficiencies that posed a potential public health 	hazard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-AL 2005: 40% of private wells failed bacteriologic testing</a:t>
            </a:r>
          </a:p>
          <a:p>
            <a:pPr lvl="2"/>
            <a:r>
              <a:rPr lang="en-US" sz="1000" dirty="0">
                <a:latin typeface="Verdana" pitchFamily="34" charset="0"/>
              </a:rPr>
              <a:t>	-MI: more private wells than any other state (1.12 million)</a:t>
            </a:r>
          </a:p>
          <a:p>
            <a:pPr lvl="2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2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2"/>
            <a:r>
              <a:rPr lang="en-US" sz="1000" dirty="0">
                <a:latin typeface="Verdana" pitchFamily="34" charset="0"/>
              </a:rPr>
              <a:t>-1000’s of annual “water” advisories </a:t>
            </a:r>
          </a:p>
          <a:p>
            <a:pPr lvl="2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Building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-Aging water distribution systems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-Most systems in U.S. long overdue for replacement</a:t>
            </a:r>
          </a:p>
          <a:p>
            <a:pPr lvl="1"/>
            <a:r>
              <a:rPr lang="en-US" sz="1000" dirty="0">
                <a:latin typeface="Verdana" pitchFamily="34" charset="0"/>
              </a:rPr>
              <a:t>-1000’s of annual “water” advisories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-Leaks, breaks, low pressure events open systems to contamination and health effects</a:t>
            </a:r>
          </a:p>
          <a:p>
            <a:pPr lvl="1"/>
            <a:r>
              <a:rPr lang="en-US" sz="1000" dirty="0">
                <a:latin typeface="Verdana" pitchFamily="34" charset="0"/>
              </a:rPr>
              <a:t>Cooling=Aerosolization of </a:t>
            </a:r>
            <a:r>
              <a:rPr lang="en-US" sz="1000" i="1" dirty="0">
                <a:latin typeface="Verdana" pitchFamily="34" charset="0"/>
              </a:rPr>
              <a:t>Legionella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GWASH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Enteric disease</a:t>
            </a:r>
            <a:r>
              <a:rPr lang="en-US" sz="1000" dirty="0">
                <a:latin typeface="Verdana" pitchFamily="34" charset="0"/>
              </a:rPr>
              <a:t>: household water treatment (point of use treatment, safe storage vessels); small piped systems, boreholes; larger systems (crumbling infrastructure, degradation of source water with industrialization); </a:t>
            </a:r>
          </a:p>
          <a:p>
            <a:pPr lvl="1"/>
            <a:r>
              <a:rPr lang="en-US" sz="1000" u="sng" dirty="0">
                <a:latin typeface="Verdana" pitchFamily="34" charset="0"/>
              </a:rPr>
              <a:t>NTDs</a:t>
            </a:r>
            <a:r>
              <a:rPr lang="en-US" sz="1000" dirty="0">
                <a:latin typeface="Verdana" pitchFamily="34" charset="0"/>
              </a:rPr>
              <a:t>: integration of water, sanitation, hygiene</a:t>
            </a:r>
          </a:p>
          <a:p>
            <a:pPr lvl="1"/>
            <a:r>
              <a:rPr lang="en-US" sz="1000" b="1" u="sng" dirty="0">
                <a:latin typeface="Verdana" pitchFamily="34" charset="0"/>
              </a:rPr>
              <a:t>Climate change</a:t>
            </a:r>
            <a:endParaRPr lang="en-US" sz="1000" i="1" dirty="0">
              <a:latin typeface="Verdana" pitchFamily="34" charset="0"/>
            </a:endParaRPr>
          </a:p>
          <a:p>
            <a:pPr lvl="1"/>
            <a:r>
              <a:rPr lang="en-US" sz="1000" dirty="0">
                <a:latin typeface="Verdana" pitchFamily="34" charset="0"/>
              </a:rPr>
              <a:t>-Floods=Sewer overflows, groundwater contamination, infrastructure failures</a:t>
            </a:r>
          </a:p>
          <a:p>
            <a:pPr lvl="1"/>
            <a:r>
              <a:rPr lang="en-US" sz="1000" dirty="0">
                <a:latin typeface="Verdana" pitchFamily="34" charset="0"/>
              </a:rPr>
              <a:t>-Droughts=groundwater contamination, saltwater intrusion, re-use of wastewater, groundwater recharge</a:t>
            </a:r>
          </a:p>
          <a:p>
            <a:pPr lvl="1"/>
            <a:r>
              <a:rPr lang="en-US" sz="1000" dirty="0">
                <a:latin typeface="Verdana" pitchFamily="34" charset="0"/>
              </a:rPr>
              <a:t>-Increasing water temps=enhanced growth of Naegleria, Vibrio, Pseudomonas, harmful algal blooms, indicators</a:t>
            </a:r>
          </a:p>
          <a:p>
            <a:pPr lvl="1"/>
            <a:endParaRPr lang="en-US" sz="1000" dirty="0">
              <a:latin typeface="Verdana" pitchFamily="34" charset="0"/>
            </a:endParaRPr>
          </a:p>
          <a:p>
            <a:endParaRPr lang="en-US" sz="1100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A91C4-74C0-498E-8C3C-D4E189BFD1F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863" y="3810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863" y="20574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20574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276600" y="53340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00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939DBF-84B6-40E2-9BE3-DAA8E4D80C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E9AA7-7AE0-4F8B-8A4B-7711CE802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E3C3-5930-4AD0-8BDE-710C9E7FB5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6C4F-6666-4819-B4F0-AC4BEA6DB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6705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9812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371600" y="4343400"/>
            <a:ext cx="64008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300" b="1" dirty="0">
                <a:solidFill>
                  <a:schemeClr val="tx2"/>
                </a:solidFill>
              </a:rPr>
              <a:t>For more information please contact Centers for Disease Control and Prevention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371600" y="4706034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tx2"/>
                </a:solidFill>
              </a:rPr>
              <a:t>1600 Clifton Road NE, Atlanta, GA 30333</a:t>
            </a:r>
          </a:p>
          <a:p>
            <a:pPr lvl="0"/>
            <a:r>
              <a:rPr lang="en-US" sz="1200" dirty="0">
                <a:solidFill>
                  <a:schemeClr val="tx2"/>
                </a:solidFill>
              </a:rPr>
              <a:t>Telephone, 1-800-CDC-INFO (232-4636)/TTY: 1-888-232-6348</a:t>
            </a:r>
          </a:p>
          <a:p>
            <a:pPr lvl="0"/>
            <a:r>
              <a:rPr lang="en-US" sz="1200" dirty="0">
                <a:solidFill>
                  <a:schemeClr val="tx2"/>
                </a:solidFill>
              </a:rPr>
              <a:t>E-mail: cdcinfo@cdc.gov 	Web: www.cdc.gov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371600" y="542186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00" dirty="0">
                <a:solidFill>
                  <a:schemeClr val="tx2"/>
                </a:solidFill>
              </a:rPr>
              <a:t>The findings</a:t>
            </a:r>
            <a:r>
              <a:rPr lang="en-US" sz="900" baseline="0" dirty="0">
                <a:solidFill>
                  <a:schemeClr val="tx2"/>
                </a:solidFill>
              </a:rPr>
              <a:t> and conclusions in this report are those of the authors and do not necessarily represent the official position of the Centers for Disease Control and Prevention.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97" r:id="rId3"/>
    <p:sldLayoutId id="2147483693" r:id="rId4"/>
    <p:sldLayoutId id="2147483694" r:id="rId5"/>
    <p:sldLayoutId id="2147483686" r:id="rId6"/>
    <p:sldLayoutId id="2147483688" r:id="rId7"/>
    <p:sldLayoutId id="2147483689" r:id="rId8"/>
    <p:sldLayoutId id="2147483690" r:id="rId9"/>
    <p:sldLayoutId id="2147483698" r:id="rId10"/>
    <p:sldLayoutId id="2147483707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349313-93BD-4F6A-9DC1-D77AE0016C6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4E3C3-5930-4AD0-8BDE-710C9E7FB5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06C4F-6666-4819-B4F0-AC4BEA6DB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8/Ignaz_Semmelweis_1860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emf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2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2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illionplc.com/people/graduate/images/new_photo/man_binoculars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5" Type="http://schemas.openxmlformats.org/officeDocument/2006/relationships/image" Target="../media/image58.emf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3352800"/>
            <a:ext cx="8534400" cy="457200"/>
          </a:xfrm>
        </p:spPr>
        <p:txBody>
          <a:bodyPr/>
          <a:lstStyle/>
          <a:p>
            <a:r>
              <a:rPr lang="en-US" sz="2400" dirty="0"/>
              <a:t>Michael J. Beach,  PhD</a:t>
            </a:r>
          </a:p>
          <a:p>
            <a:r>
              <a:rPr lang="en-US" sz="2400" dirty="0"/>
              <a:t>Centers for Disease Control and Prevention</a:t>
            </a:r>
          </a:p>
          <a:p>
            <a:endParaRPr lang="en-US" sz="2400" dirty="0"/>
          </a:p>
          <a:p>
            <a:r>
              <a:rPr lang="en-US" sz="2400" dirty="0"/>
              <a:t>Water and Sanitation Innovations for the Arctic Workshop</a:t>
            </a:r>
          </a:p>
          <a:p>
            <a:r>
              <a:rPr lang="en-US" sz="2400" dirty="0"/>
              <a:t>Anchorage, AK</a:t>
            </a:r>
          </a:p>
          <a:p>
            <a:r>
              <a:rPr lang="en-US" sz="2400" dirty="0"/>
              <a:t>January 13, 2011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676400"/>
            <a:ext cx="8534400" cy="1524000"/>
          </a:xfrm>
        </p:spPr>
        <p:txBody>
          <a:bodyPr/>
          <a:lstStyle/>
          <a:p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the Dots: Reducing Water, Sanitation, and Hygiene-related Diarrheal Illness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National Center for Emerging and Zoonotic Infectious Diseases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Division of Foodborne, Waterborne, and Environmental Diseases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304800" y="304800"/>
            <a:ext cx="8534400" cy="1314450"/>
            <a:chOff x="304800" y="304800"/>
            <a:chExt cx="8534400" cy="1314450"/>
          </a:xfrm>
        </p:grpSpPr>
        <p:pic>
          <p:nvPicPr>
            <p:cNvPr id="1028" name="Picture 4" descr="\\cdc\project\NCEZID_WDPB_Share\Projects\Healthy Water Website\Photos\Photos Approved\Creative Services Cleared Photos\Hygiene photos\12324551-591x591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905000" y="304801"/>
              <a:ext cx="1207048" cy="1217839"/>
            </a:xfrm>
            <a:prstGeom prst="rect">
              <a:avLst/>
            </a:prstGeom>
            <a:noFill/>
          </p:spPr>
        </p:pic>
        <p:pic>
          <p:nvPicPr>
            <p:cNvPr id="1030" name="Picture 6" descr="\\cdc\project\NCEZID_WDPB_Share\Projects\Healthy Water Website\Photos\OLD Photos Approved\Community\TapWaterSample.emf"/>
            <p:cNvPicPr>
              <a:picLocks noChangeAspect="1" noChangeArrowheads="1"/>
            </p:cNvPicPr>
            <p:nvPr/>
          </p:nvPicPr>
          <p:blipFill>
            <a:blip r:embed="rId4" cstate="screen"/>
            <a:srcRect l="7889" r="9272"/>
            <a:stretch>
              <a:fillRect/>
            </a:stretch>
          </p:blipFill>
          <p:spPr bwMode="auto">
            <a:xfrm>
              <a:off x="304800" y="304800"/>
              <a:ext cx="1600200" cy="1244498"/>
            </a:xfrm>
            <a:prstGeom prst="rect">
              <a:avLst/>
            </a:prstGeom>
            <a:noFill/>
          </p:spPr>
        </p:pic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48200" y="304800"/>
              <a:ext cx="1371600" cy="1266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PICT0004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48000" y="304800"/>
              <a:ext cx="1651000" cy="1238250"/>
            </a:xfrm>
            <a:prstGeom prst="rect">
              <a:avLst/>
            </a:prstGeom>
            <a:noFill/>
          </p:spPr>
        </p:pic>
        <p:pic>
          <p:nvPicPr>
            <p:cNvPr id="15" name="Picture 6" descr="MVC-019L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086600" y="304800"/>
              <a:ext cx="1752600" cy="1314450"/>
            </a:xfrm>
            <a:prstGeom prst="rect">
              <a:avLst/>
            </a:prstGeom>
            <a:noFill/>
          </p:spPr>
        </p:pic>
        <p:pic>
          <p:nvPicPr>
            <p:cNvPr id="16" name="Picture 5" descr="four_wheeler_water_haul_1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019800" y="304800"/>
              <a:ext cx="1676400" cy="1295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8580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 The Converse: What Happens When We Lose Water Service?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67056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Alabama, Winter 2010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Extended freeze left ~18,000 residents without water service for up to 12 days</a:t>
            </a:r>
          </a:p>
          <a:p>
            <a:pPr>
              <a:spcBef>
                <a:spcPts val="0"/>
              </a:spcBef>
            </a:pPr>
            <a:r>
              <a:rPr lang="en-US" dirty="0"/>
              <a:t>Comparing diarrhea in residents w/o water service to those with service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Lost water for </a:t>
            </a:r>
            <a:r>
              <a:rPr lang="en-US" sz="2400" b="1" u="sng" dirty="0"/>
              <a:t>&gt;</a:t>
            </a:r>
            <a:r>
              <a:rPr lang="en-US" sz="2400" b="1" dirty="0"/>
              <a:t> 7 days</a:t>
            </a:r>
          </a:p>
          <a:p>
            <a:pPr lvl="2">
              <a:spcBef>
                <a:spcPts val="0"/>
              </a:spcBef>
            </a:pPr>
            <a:r>
              <a:rPr lang="en-US" sz="2400" b="1" dirty="0"/>
              <a:t>odds 2.4x more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 Lost water pressure for </a:t>
            </a:r>
            <a:r>
              <a:rPr lang="en-US" sz="2400" b="1" u="sng" dirty="0"/>
              <a:t>&gt;</a:t>
            </a:r>
            <a:r>
              <a:rPr lang="en-US" sz="2400" b="1" dirty="0"/>
              <a:t> 7 days</a:t>
            </a:r>
          </a:p>
          <a:p>
            <a:pPr lvl="2">
              <a:spcBef>
                <a:spcPts val="0"/>
              </a:spcBef>
            </a:pPr>
            <a:r>
              <a:rPr lang="en-US" sz="2400" b="1" dirty="0"/>
              <a:t>odds 3.5x more</a:t>
            </a:r>
          </a:p>
          <a:p>
            <a:pPr lvl="2">
              <a:spcBef>
                <a:spcPts val="0"/>
              </a:spcBef>
            </a:pPr>
            <a:r>
              <a:rPr lang="en-US" sz="2400" b="1" dirty="0"/>
              <a:t>Dose dependence correlated to length </a:t>
            </a:r>
            <a:br>
              <a:rPr lang="en-US" sz="2400" b="1" dirty="0"/>
            </a:br>
            <a:r>
              <a:rPr lang="en-US" sz="2400" b="1" dirty="0"/>
              <a:t>of time with water or pressure loss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Drank non-recommended water:  </a:t>
            </a:r>
          </a:p>
          <a:p>
            <a:pPr lvl="2">
              <a:spcBef>
                <a:spcPts val="0"/>
              </a:spcBef>
            </a:pPr>
            <a:r>
              <a:rPr lang="en-US" sz="2400" b="1" dirty="0"/>
              <a:t>odds 3.7x more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1400" dirty="0"/>
              <a:t>Gargano J, Freeland A, Miller M, Brunkard J. et al., CDC Epi-Aid Report 2010-039.</a:t>
            </a:r>
            <a:endParaRPr lang="en-US" sz="1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7006376" y="304800"/>
            <a:ext cx="1853606" cy="6172200"/>
            <a:chOff x="7006376" y="304800"/>
            <a:chExt cx="1853606" cy="6172200"/>
          </a:xfrm>
        </p:grpSpPr>
        <p:pic>
          <p:nvPicPr>
            <p:cNvPr id="6" name="Picture 5" descr="DSC02490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010400" y="3048000"/>
              <a:ext cx="1828800" cy="1371600"/>
            </a:xfrm>
            <a:prstGeom prst="rect">
              <a:avLst/>
            </a:prstGeom>
          </p:spPr>
        </p:pic>
        <p:pic>
          <p:nvPicPr>
            <p:cNvPr id="7" name="Picture 6" descr="DSC02438.JP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010400" y="304800"/>
              <a:ext cx="1828800" cy="1371600"/>
            </a:xfrm>
            <a:prstGeom prst="rect">
              <a:avLst/>
            </a:prstGeom>
          </p:spPr>
        </p:pic>
        <p:pic>
          <p:nvPicPr>
            <p:cNvPr id="8" name="Picture 7" descr="picture docutment. water sources.jp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010400" y="4083423"/>
              <a:ext cx="1849582" cy="2393577"/>
            </a:xfrm>
            <a:prstGeom prst="rect">
              <a:avLst/>
            </a:prstGeom>
          </p:spPr>
        </p:pic>
        <p:pic>
          <p:nvPicPr>
            <p:cNvPr id="9" name="Content Placeholder 13" descr="large_water2.jpg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006376" y="1665048"/>
              <a:ext cx="1832823" cy="14591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Improved and Accessible sanitation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304800"/>
            <a:ext cx="8534400" cy="1873469"/>
            <a:chOff x="304800" y="304800"/>
            <a:chExt cx="8534400" cy="1873469"/>
          </a:xfrm>
        </p:grpSpPr>
        <p:graphicFrame>
          <p:nvGraphicFramePr>
            <p:cNvPr id="6" name="Object 4"/>
            <p:cNvGraphicFramePr>
              <a:graphicFrameLocks noChangeAspect="1"/>
            </p:cNvGraphicFramePr>
            <p:nvPr/>
          </p:nvGraphicFramePr>
          <p:xfrm>
            <a:off x="4114800" y="304800"/>
            <a:ext cx="2438400" cy="18274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8" name="Image" r:id="rId3" imgW="6095238" imgH="4571429" progId="">
                    <p:embed/>
                  </p:oleObj>
                </mc:Choice>
                <mc:Fallback>
                  <p:oleObj name="Image" r:id="rId3" imgW="6095238" imgH="4571429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14800" y="304800"/>
                          <a:ext cx="2438400" cy="18274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Picture 5" descr="four_wheeler_water_haul_1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477000" y="304800"/>
              <a:ext cx="2362200" cy="1873469"/>
            </a:xfrm>
            <a:prstGeom prst="rect">
              <a:avLst/>
            </a:prstGeom>
            <a:noFill/>
          </p:spPr>
        </p:pic>
        <p:pic>
          <p:nvPicPr>
            <p:cNvPr id="9" name="Picture 7" descr="164-6437_IM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4800" y="304800"/>
              <a:ext cx="2438400" cy="1828800"/>
            </a:xfrm>
            <a:prstGeom prst="rect">
              <a:avLst/>
            </a:prstGeom>
            <a:noFill/>
          </p:spPr>
        </p:pic>
        <p:pic>
          <p:nvPicPr>
            <p:cNvPr id="8" name="Picture 8" descr="Self Haul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514600" y="304800"/>
              <a:ext cx="1981200" cy="1842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64008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Does Improved Sanitation Reduce Diarrheal Illness?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382000" cy="51053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22% reduction in 10 studies</a:t>
            </a:r>
            <a:r>
              <a:rPr lang="en-US" baseline="30000" dirty="0"/>
              <a:t>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36% reduction in 11 studies</a:t>
            </a:r>
            <a:r>
              <a:rPr lang="en-US" baseline="30000" dirty="0"/>
              <a:t>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32% reduction in 2 studies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37% reduction using 6 studies</a:t>
            </a:r>
            <a:r>
              <a:rPr lang="en-US" baseline="30000" dirty="0"/>
              <a:t>4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Difficult to assess due to multiple differences between studies using 13 studies</a:t>
            </a:r>
            <a:r>
              <a:rPr lang="en-US" b="1" baseline="30000" dirty="0"/>
              <a:t>5</a:t>
            </a:r>
          </a:p>
          <a:p>
            <a:pPr>
              <a:spcBef>
                <a:spcPts val="0"/>
              </a:spcBef>
              <a:buNone/>
            </a:pPr>
            <a:endParaRPr lang="en-US" baseline="30000" dirty="0"/>
          </a:p>
          <a:p>
            <a:pPr>
              <a:spcBef>
                <a:spcPts val="0"/>
              </a:spcBef>
              <a:buNone/>
            </a:pPr>
            <a:endParaRPr lang="en-US" b="1" dirty="0"/>
          </a:p>
          <a:p>
            <a:pPr marL="800100" lvl="1" indent="-342900">
              <a:buNone/>
            </a:pPr>
            <a:r>
              <a:rPr lang="en-US" sz="1400" b="1" dirty="0"/>
              <a:t>1. </a:t>
            </a:r>
            <a:r>
              <a:rPr lang="en-US" sz="1400" b="1" dirty="0" err="1"/>
              <a:t>Esrey</a:t>
            </a:r>
            <a:r>
              <a:rPr lang="en-US" sz="1400" b="1" dirty="0"/>
              <a:t> et al., 1985. Bull WHO 63;757-72.</a:t>
            </a:r>
          </a:p>
          <a:p>
            <a:pPr marL="800100" lvl="1" indent="-342900">
              <a:buNone/>
            </a:pPr>
            <a:r>
              <a:rPr lang="en-US" sz="1400" b="1" dirty="0"/>
              <a:t>2. </a:t>
            </a:r>
            <a:r>
              <a:rPr lang="en-US" sz="1400" b="1" dirty="0" err="1"/>
              <a:t>Esrey</a:t>
            </a:r>
            <a:r>
              <a:rPr lang="en-US" sz="1400" b="1" dirty="0"/>
              <a:t>  et al., 1991. Bull WHO 69;609-21.</a:t>
            </a:r>
          </a:p>
          <a:p>
            <a:pPr marL="800100" lvl="1" indent="-342900">
              <a:buNone/>
            </a:pPr>
            <a:r>
              <a:rPr lang="en-US" sz="1400" b="1" dirty="0"/>
              <a:t>3. </a:t>
            </a:r>
            <a:r>
              <a:rPr lang="en-US" sz="1400" b="1" dirty="0" err="1"/>
              <a:t>Fewtrell</a:t>
            </a:r>
            <a:r>
              <a:rPr lang="en-US" sz="1400" b="1" dirty="0"/>
              <a:t> et all., 2005. Lancet  Infect </a:t>
            </a:r>
            <a:r>
              <a:rPr lang="en-US" sz="1400" b="1" dirty="0" err="1"/>
              <a:t>Dis</a:t>
            </a:r>
            <a:r>
              <a:rPr lang="en-US" sz="1400" b="1" dirty="0"/>
              <a:t> 5;42-52.</a:t>
            </a:r>
          </a:p>
          <a:p>
            <a:pPr marL="800100" lvl="1" indent="-342900">
              <a:buNone/>
            </a:pPr>
            <a:r>
              <a:rPr lang="en-US" sz="1400" b="1" dirty="0"/>
              <a:t>4. Waddington et al., 2009. J Develop Effect 1;295-335.  </a:t>
            </a:r>
          </a:p>
          <a:p>
            <a:pPr lvl="1">
              <a:buNone/>
            </a:pPr>
            <a:r>
              <a:rPr lang="en-US" sz="1400" b="1" dirty="0"/>
              <a:t>5. Clasen et al., 2010.  Cochrane Reviews  2010(6): 1-30..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6705600" y="304800"/>
          <a:ext cx="2128922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Photo Editor Photo" r:id="rId4" imgW="4982270" imgH="7133333" progId="">
                  <p:embed/>
                </p:oleObj>
              </mc:Choice>
              <mc:Fallback>
                <p:oleObj name="Photo Editor Photo" r:id="rId4" imgW="4982270" imgH="713333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04800"/>
                        <a:ext cx="2128922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36638"/>
            <a:ext cx="70104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What is the Economic Impact of Inadequate Sanitation?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14600"/>
            <a:ext cx="8305800" cy="3124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New report from World Bank documents losses to the Indian economy related to inadequate sanitation</a:t>
            </a:r>
            <a:r>
              <a:rPr lang="en-US" baseline="30000" dirty="0"/>
              <a:t>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US $53 billion or 6.4% of GNP (2006)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US $38.5 billion from premature deaths, health effects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 US $10.7 from time lost seeking access to sanitation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US $4.2 billion for drinking water-related impacts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7450722" y="304800"/>
          <a:ext cx="1383799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1" name="Photo Editor Photo" r:id="rId4" imgW="4982270" imgH="7133333" progId="">
                  <p:embed/>
                </p:oleObj>
              </mc:Choice>
              <mc:Fallback>
                <p:oleObj name="Photo Editor Photo" r:id="rId4" imgW="4982270" imgH="7133333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722" y="304800"/>
                        <a:ext cx="1383799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587758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1. Water and Sanitation Program, World Bank  2010. Available at http://www.wsp.org/wsp/sites/wsp.org/files/publications/wsp-esi-india.pdf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Enhanced Handwashing and Hygiene</a:t>
            </a:r>
          </a:p>
        </p:txBody>
      </p:sp>
      <p:pic>
        <p:nvPicPr>
          <p:cNvPr id="7" name="Picture 6" descr="washing with galoon wate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4535" y="304800"/>
            <a:ext cx="2971800" cy="1982615"/>
          </a:xfrm>
          <a:prstGeom prst="rect">
            <a:avLst/>
          </a:prstGeom>
        </p:spPr>
      </p:pic>
      <p:pic>
        <p:nvPicPr>
          <p:cNvPr id="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6664712" y="304800"/>
            <a:ext cx="2174488" cy="1981200"/>
          </a:xfrm>
          <a:noFill/>
          <a:ln/>
        </p:spPr>
      </p:pic>
      <p:pic>
        <p:nvPicPr>
          <p:cNvPr id="6" name="Picture 7" descr="Water 3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514600" y="304800"/>
            <a:ext cx="1448065" cy="1981200"/>
          </a:xfrm>
          <a:prstGeom prst="rect">
            <a:avLst/>
          </a:prstGeom>
          <a:noFill/>
          <a:ln/>
        </p:spPr>
      </p:pic>
      <p:pic>
        <p:nvPicPr>
          <p:cNvPr id="8" name="Picture 7" descr="Clean hands gaurd. of health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962400" y="304800"/>
            <a:ext cx="2847720" cy="19812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54102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 err="1"/>
              <a:t>Ignaz</a:t>
            </a:r>
            <a:r>
              <a:rPr lang="en-US" dirty="0"/>
              <a:t> </a:t>
            </a:r>
            <a:r>
              <a:rPr lang="en-US" dirty="0" err="1"/>
              <a:t>Semmelweis</a:t>
            </a:r>
            <a:br>
              <a:rPr lang="en-US" dirty="0"/>
            </a:br>
            <a:r>
              <a:rPr lang="en-US" dirty="0"/>
              <a:t>1818- 1865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Puerperal fever at Vienna </a:t>
            </a:r>
            <a:br>
              <a:rPr lang="en-US" dirty="0"/>
            </a:br>
            <a:r>
              <a:rPr lang="en-US" dirty="0"/>
              <a:t>Lying-In Hospital 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Midwife ward mortality 2%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Medical student ward </a:t>
            </a:r>
            <a:br>
              <a:rPr lang="en-US" sz="2400" b="1" dirty="0"/>
            </a:br>
            <a:r>
              <a:rPr lang="en-US" sz="2400" b="1" dirty="0"/>
              <a:t>mortality 13%</a:t>
            </a:r>
          </a:p>
          <a:p>
            <a:pPr>
              <a:spcBef>
                <a:spcPts val="0"/>
              </a:spcBef>
            </a:pPr>
            <a:r>
              <a:rPr lang="en-US" dirty="0"/>
              <a:t>Intervention 1847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Medical students required to wash hands thoroughly with chlorinated lime after autopsies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Proportion of puerperal fever in student ward dropped to 2.4%</a:t>
            </a:r>
          </a:p>
          <a:p>
            <a:pPr>
              <a:spcBef>
                <a:spcPts val="0"/>
              </a:spcBef>
            </a:pPr>
            <a:r>
              <a:rPr lang="en-US" dirty="0"/>
              <a:t>Conclusion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Handwashing saves lives</a:t>
            </a:r>
          </a:p>
        </p:txBody>
      </p:sp>
      <p:pic>
        <p:nvPicPr>
          <p:cNvPr id="4" name="Picture 5" descr="File:Ignaz Semmelweis 186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 t="5342" b="9183"/>
          <a:stretch>
            <a:fillRect/>
          </a:stretch>
        </p:blipFill>
        <p:spPr bwMode="auto">
          <a:xfrm>
            <a:off x="5943600" y="304800"/>
            <a:ext cx="2919413" cy="337453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3238"/>
            <a:ext cx="62484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Comparing Handwashing Studies from Around the Globe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820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Institution-based (schools, child care centers)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39% reduction in diarrheal episodes</a:t>
            </a:r>
          </a:p>
          <a:p>
            <a:pPr>
              <a:spcBef>
                <a:spcPts val="0"/>
              </a:spcBef>
            </a:pPr>
            <a:r>
              <a:rPr lang="en-US" dirty="0"/>
              <a:t>Community-based (still all children)</a:t>
            </a:r>
          </a:p>
          <a:p>
            <a:pPr lvl="1">
              <a:spcBef>
                <a:spcPts val="0"/>
              </a:spcBef>
            </a:pPr>
            <a:r>
              <a:rPr lang="pl-PL" sz="2400" b="1" dirty="0"/>
              <a:t>32%</a:t>
            </a:r>
            <a:r>
              <a:rPr lang="en-US" sz="2400" b="1" dirty="0"/>
              <a:t> reduction in diarrheal episodes </a:t>
            </a:r>
          </a:p>
          <a:p>
            <a:pPr>
              <a:spcBef>
                <a:spcPts val="0"/>
              </a:spcBef>
            </a:pPr>
            <a:r>
              <a:rPr lang="en-US" dirty="0"/>
              <a:t>Immunosuppressed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58% reduction in diarrheal episodes (2.9-1.2 episodes)</a:t>
            </a:r>
          </a:p>
          <a:p>
            <a:pPr>
              <a:spcBef>
                <a:spcPts val="0"/>
              </a:spcBef>
            </a:pPr>
            <a:r>
              <a:rPr lang="en-US" dirty="0"/>
              <a:t>High income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39% reduction in diarrheal episodes in children in institutions</a:t>
            </a:r>
          </a:p>
          <a:p>
            <a:pPr>
              <a:spcBef>
                <a:spcPts val="0"/>
              </a:spcBef>
            </a:pPr>
            <a:r>
              <a:rPr lang="en-US" dirty="0"/>
              <a:t>Middle to low income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32% reduction in diarrheal episodes in children living in communities</a:t>
            </a:r>
          </a:p>
          <a:p>
            <a:pPr lvl="1">
              <a:buNone/>
            </a:pPr>
            <a:endParaRPr lang="en-US" sz="1400" b="1" dirty="0"/>
          </a:p>
          <a:p>
            <a:pPr lvl="1">
              <a:buNone/>
            </a:pPr>
            <a:r>
              <a:rPr lang="en-US" sz="1400" b="1" dirty="0" err="1"/>
              <a:t>Ejemot</a:t>
            </a:r>
            <a:r>
              <a:rPr lang="en-US" sz="1400" b="1" dirty="0"/>
              <a:t> et. al.  2008.  Cochrane Library 2009(3) (14 studies)</a:t>
            </a:r>
          </a:p>
        </p:txBody>
      </p:sp>
      <p:pic>
        <p:nvPicPr>
          <p:cNvPr id="4" name="Picture 3" descr="Child Washing Hands After Handling Turtle_PHIL 8277_lores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10400" y="304801"/>
            <a:ext cx="1869510" cy="130598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6629400" cy="868362"/>
          </a:xfrm>
        </p:spPr>
        <p:txBody>
          <a:bodyPr/>
          <a:lstStyle/>
          <a:p>
            <a:r>
              <a:rPr lang="en-US" dirty="0"/>
              <a:t>Impact of a School-Based Handwashing Promotion Program on Students and Their Households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Randomized 154 elementary schools in </a:t>
            </a:r>
            <a:br>
              <a:rPr lang="en-US" dirty="0"/>
            </a:br>
            <a:r>
              <a:rPr lang="en-US" dirty="0"/>
              <a:t>Pakistan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Control: standard practices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Standard: an existing school handwashing promotion program ( one 90-min lesson plus student hand-outs)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Expanded: standard school handwashing program, on-going supply of soap for school, and a student hygiene champion assigned in each class</a:t>
            </a:r>
          </a:p>
          <a:p>
            <a:pPr>
              <a:lnSpc>
                <a:spcPct val="80000"/>
              </a:lnSpc>
              <a:buNone/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Followed absenteeism among 1st graders and illnesses among students’ household members for 5 months</a:t>
            </a:r>
          </a:p>
          <a:p>
            <a:pPr lvl="1">
              <a:lnSpc>
                <a:spcPct val="80000"/>
              </a:lnSpc>
            </a:pPr>
            <a:endParaRPr lang="en-US" b="1" dirty="0"/>
          </a:p>
          <a:p>
            <a:pPr lvl="1">
              <a:lnSpc>
                <a:spcPct val="80000"/>
              </a:lnSpc>
            </a:pPr>
            <a:endParaRPr lang="en-US" b="1" dirty="0"/>
          </a:p>
          <a:p>
            <a:endParaRPr lang="en-US" dirty="0"/>
          </a:p>
        </p:txBody>
      </p:sp>
      <p:pic>
        <p:nvPicPr>
          <p:cNvPr id="5" name="Picture 4" descr="HomeSink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97725" y="304800"/>
            <a:ext cx="1641475" cy="24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1898" y="6169223"/>
            <a:ext cx="3265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cs typeface="Arial" pitchFamily="34" charset="0"/>
              </a:rPr>
              <a:t>Bowen et al., 2010. Unpublished data. 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Absence Rates by Etiology </a:t>
            </a:r>
            <a:br>
              <a:rPr lang="en-US" sz="3200" b="1" dirty="0">
                <a:solidFill>
                  <a:schemeClr val="tx2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and Study Group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76200" y="663575"/>
            <a:ext cx="9525000" cy="5737225"/>
            <a:chOff x="-76200" y="1111250"/>
            <a:chExt cx="9525000" cy="5737225"/>
          </a:xfrm>
        </p:grpSpPr>
        <p:graphicFrame>
          <p:nvGraphicFramePr>
            <p:cNvPr id="76803" name="Object 3"/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-76200" y="1111250"/>
            <a:ext cx="9525000" cy="573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5" name="Worksheet" r:id="rId3" imgW="5819729" imgH="3505200" progId="Excel.Sheet.8">
                    <p:embed/>
                  </p:oleObj>
                </mc:Choice>
                <mc:Fallback>
                  <p:oleObj name="Worksheet" r:id="rId3" imgW="5819729" imgH="3505200" progId="Excel.Sheet.8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76200" y="1111250"/>
                          <a:ext cx="9525000" cy="57372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 Box 11"/>
            <p:cNvSpPr txBox="1">
              <a:spLocks noChangeArrowheads="1"/>
            </p:cNvSpPr>
            <p:nvPr/>
          </p:nvSpPr>
          <p:spPr bwMode="auto">
            <a:xfrm>
              <a:off x="5449343" y="4419600"/>
              <a:ext cx="10647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p&lt;0.0001</a:t>
              </a:r>
            </a:p>
          </p:txBody>
        </p:sp>
        <p:sp>
          <p:nvSpPr>
            <p:cNvPr id="5" name="Text Box 12"/>
            <p:cNvSpPr txBox="1">
              <a:spLocks noChangeArrowheads="1"/>
            </p:cNvSpPr>
            <p:nvPr/>
          </p:nvSpPr>
          <p:spPr bwMode="auto">
            <a:xfrm>
              <a:off x="3762961" y="3581400"/>
              <a:ext cx="8306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p=0.01</a:t>
              </a: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172743" y="3124200"/>
              <a:ext cx="10647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p&lt;0.0001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730961" y="2514600"/>
              <a:ext cx="8306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</a:rPr>
                <a:t>p=0.03</a:t>
              </a: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1589204">
              <a:off x="2209800" y="3505200"/>
              <a:ext cx="152400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1589204">
              <a:off x="1694156" y="2905591"/>
              <a:ext cx="152400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1589204">
              <a:off x="3751557" y="3972390"/>
              <a:ext cx="152400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 rot="1589204">
              <a:off x="5427955" y="4810591"/>
              <a:ext cx="152400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4868" y="6324600"/>
            <a:ext cx="3422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Bowen et al., 2010. Unpublished data.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6324600" cy="868362"/>
          </a:xfrm>
        </p:spPr>
        <p:txBody>
          <a:bodyPr/>
          <a:lstStyle/>
          <a:p>
            <a:r>
              <a:rPr lang="en-US" dirty="0"/>
              <a:t>Do the  Handwashing Interventions Make a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Substantial health impact</a:t>
            </a:r>
          </a:p>
          <a:p>
            <a:pPr>
              <a:lnSpc>
                <a:spcPct val="80000"/>
              </a:lnSpc>
            </a:pPr>
            <a:r>
              <a:rPr lang="en-US" dirty="0"/>
              <a:t>Health impact extended to student household contacts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Novel finding</a:t>
            </a:r>
          </a:p>
          <a:p>
            <a:pPr>
              <a:lnSpc>
                <a:spcPct val="80000"/>
              </a:lnSpc>
            </a:pPr>
            <a:r>
              <a:rPr lang="en-US" dirty="0"/>
              <a:t>Among households, the Expanded Intervention group had a significant economic impact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Lower rates of health care visits for illness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Lower rates of work absenteeism among parents due to illness</a:t>
            </a:r>
            <a:endParaRPr lang="en-US" b="1" dirty="0"/>
          </a:p>
          <a:p>
            <a:pPr>
              <a:lnSpc>
                <a:spcPct val="80000"/>
              </a:lnSpc>
            </a:pPr>
            <a:r>
              <a:rPr lang="en-US" dirty="0"/>
              <a:t>Worldwide access to hand soap and peer hygiene education in schools could have broad public health and economic implications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898" y="6169223"/>
            <a:ext cx="3265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cs typeface="Arial" pitchFamily="34" charset="0"/>
              </a:rPr>
              <a:t>Bowen et al., 2010. Unpublished data. </a:t>
            </a:r>
          </a:p>
        </p:txBody>
      </p:sp>
      <p:pic>
        <p:nvPicPr>
          <p:cNvPr id="6" name="Picture 5" descr="Healthy Communities Water Manual_Page_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890810" y="304800"/>
            <a:ext cx="1948390" cy="196544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3352800"/>
            <a:ext cx="8534400" cy="457200"/>
          </a:xfrm>
        </p:spPr>
        <p:txBody>
          <a:bodyPr/>
          <a:lstStyle/>
          <a:p>
            <a:r>
              <a:rPr lang="en-US" sz="2400" dirty="0"/>
              <a:t>Michael J. Beach,  PhD</a:t>
            </a:r>
          </a:p>
          <a:p>
            <a:r>
              <a:rPr lang="en-US" sz="2400" dirty="0"/>
              <a:t>Centers for Disease Control and Prevention</a:t>
            </a:r>
          </a:p>
          <a:p>
            <a:endParaRPr lang="en-US" sz="2400" dirty="0"/>
          </a:p>
          <a:p>
            <a:r>
              <a:rPr lang="en-US" sz="2400" dirty="0"/>
              <a:t>Water and Sanitation Innovations for the Arctic Workshop</a:t>
            </a:r>
          </a:p>
          <a:p>
            <a:r>
              <a:rPr lang="en-US" sz="2400" dirty="0"/>
              <a:t>Anchorage, AK</a:t>
            </a:r>
          </a:p>
          <a:p>
            <a:r>
              <a:rPr lang="en-US" sz="2400" dirty="0"/>
              <a:t>January 13, 2011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676400"/>
            <a:ext cx="8534400" cy="1524000"/>
          </a:xfrm>
        </p:spPr>
        <p:txBody>
          <a:bodyPr/>
          <a:lstStyle/>
          <a:p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Connecting the Dots: Reducing Water, Sanitation, and Hygiene-related Diarrheal Illness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National Center for Emerging and Zoonotic Infectious Diseases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Division of Foodborne, Waterborne, and Environmental Diseases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304800" y="304800"/>
            <a:ext cx="8534400" cy="1314450"/>
            <a:chOff x="304800" y="304800"/>
            <a:chExt cx="8534400" cy="1314450"/>
          </a:xfrm>
        </p:grpSpPr>
        <p:pic>
          <p:nvPicPr>
            <p:cNvPr id="1028" name="Picture 4" descr="\\cdc\project\NCEZID_WDPB_Share\Projects\Healthy Water Website\Photos\Photos Approved\Creative Services Cleared Photos\Hygiene photos\12324551-591x591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905000" y="304801"/>
              <a:ext cx="1207048" cy="1217839"/>
            </a:xfrm>
            <a:prstGeom prst="rect">
              <a:avLst/>
            </a:prstGeom>
            <a:noFill/>
          </p:spPr>
        </p:pic>
        <p:pic>
          <p:nvPicPr>
            <p:cNvPr id="1030" name="Picture 6" descr="\\cdc\project\NCEZID_WDPB_Share\Projects\Healthy Water Website\Photos\OLD Photos Approved\Community\TapWaterSample.emf"/>
            <p:cNvPicPr>
              <a:picLocks noChangeAspect="1" noChangeArrowheads="1"/>
            </p:cNvPicPr>
            <p:nvPr/>
          </p:nvPicPr>
          <p:blipFill>
            <a:blip r:embed="rId4" cstate="screen"/>
            <a:srcRect l="7889" r="9272"/>
            <a:stretch>
              <a:fillRect/>
            </a:stretch>
          </p:blipFill>
          <p:spPr bwMode="auto">
            <a:xfrm>
              <a:off x="304800" y="304800"/>
              <a:ext cx="1600200" cy="1244498"/>
            </a:xfrm>
            <a:prstGeom prst="rect">
              <a:avLst/>
            </a:prstGeom>
            <a:noFill/>
          </p:spPr>
        </p:pic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648200" y="304800"/>
              <a:ext cx="1371600" cy="1266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PICT0004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48000" y="304800"/>
              <a:ext cx="1651000" cy="1238250"/>
            </a:xfrm>
            <a:prstGeom prst="rect">
              <a:avLst/>
            </a:prstGeom>
            <a:noFill/>
          </p:spPr>
        </p:pic>
        <p:pic>
          <p:nvPicPr>
            <p:cNvPr id="15" name="Picture 6" descr="MVC-019L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086600" y="304800"/>
              <a:ext cx="1752600" cy="1314450"/>
            </a:xfrm>
            <a:prstGeom prst="rect">
              <a:avLst/>
            </a:prstGeom>
            <a:noFill/>
          </p:spPr>
        </p:pic>
        <p:pic>
          <p:nvPicPr>
            <p:cNvPr id="16" name="Picture 5" descr="four_wheeler_water_haul_1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019800" y="304800"/>
              <a:ext cx="1676400" cy="1295400"/>
            </a:xfrm>
            <a:prstGeom prst="rect">
              <a:avLst/>
            </a:prstGeom>
            <a:noFill/>
          </p:spPr>
        </p:pic>
      </p:grpSp>
      <p:pic>
        <p:nvPicPr>
          <p:cNvPr id="14" name="Picture 13" descr="IMG_608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76200" y="-76200"/>
            <a:ext cx="9525000" cy="71437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808038"/>
            <a:ext cx="5181600" cy="868362"/>
          </a:xfrm>
        </p:spPr>
        <p:txBody>
          <a:bodyPr/>
          <a:lstStyle/>
          <a:p>
            <a:r>
              <a:rPr lang="en-US" dirty="0"/>
              <a:t>Promoting and Monitoring Behavior Change to Reduce Diarrheal Illness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/>
          <a:srcRect t="-1081"/>
          <a:stretch>
            <a:fillRect/>
          </a:stretch>
        </p:blipFill>
        <p:spPr bwMode="auto">
          <a:xfrm>
            <a:off x="3810000" y="17526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ealthy Communities Water Manual_Page_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4800" y="304800"/>
            <a:ext cx="3078004" cy="3051305"/>
          </a:xfrm>
          <a:prstGeom prst="rect">
            <a:avLst/>
          </a:prstGeom>
        </p:spPr>
      </p:pic>
      <p:pic>
        <p:nvPicPr>
          <p:cNvPr id="7" name="Picture 6" descr="Healthy Communities Water Manual_Page_3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352800" y="3962400"/>
            <a:ext cx="4111085" cy="20389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6169223"/>
            <a:ext cx="8534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http://www.anthc.org/cs/dehe/envhlth/research/water-use-promotion.cfm</a:t>
            </a:r>
          </a:p>
        </p:txBody>
      </p:sp>
      <p:pic>
        <p:nvPicPr>
          <p:cNvPr id="9" name="Picture 8" descr="Healthy Communities Water Manual_Page_2.jpg"/>
          <p:cNvPicPr>
            <a:picLocks noChangeAspect="1"/>
          </p:cNvPicPr>
          <p:nvPr/>
        </p:nvPicPr>
        <p:blipFill>
          <a:blip r:embed="rId5" cstate="print"/>
          <a:srcRect l="50000"/>
          <a:stretch>
            <a:fillRect/>
          </a:stretch>
        </p:blipFill>
        <p:spPr>
          <a:xfrm>
            <a:off x="1219200" y="3124200"/>
            <a:ext cx="3048000" cy="302343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229600" cy="1362075"/>
          </a:xfrm>
        </p:spPr>
        <p:txBody>
          <a:bodyPr/>
          <a:lstStyle/>
          <a:p>
            <a:r>
              <a:rPr lang="en-US" dirty="0"/>
              <a:t>Effects of Climate Variability</a:t>
            </a:r>
            <a:br>
              <a:rPr lang="en-US" dirty="0"/>
            </a:br>
            <a:r>
              <a:rPr lang="en-US" dirty="0"/>
              <a:t>on Water Quality and Quantity: Future Challenges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304800"/>
            <a:ext cx="8534400" cy="1905000"/>
            <a:chOff x="304800" y="304800"/>
            <a:chExt cx="8534400" cy="1905000"/>
          </a:xfrm>
        </p:grpSpPr>
        <p:pic>
          <p:nvPicPr>
            <p:cNvPr id="6" name="Picture 2056" descr="W Scott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04800" y="304800"/>
              <a:ext cx="2159000" cy="1905000"/>
            </a:xfrm>
            <a:prstGeom prst="rect">
              <a:avLst/>
            </a:prstGeom>
            <a:noFill/>
          </p:spPr>
        </p:pic>
        <p:pic>
          <p:nvPicPr>
            <p:cNvPr id="7" name="Picture 7" descr="MVC-017L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362200" y="304800"/>
              <a:ext cx="2514600" cy="1885950"/>
            </a:xfrm>
            <a:prstGeom prst="rect">
              <a:avLst/>
            </a:prstGeom>
            <a:noFill/>
          </p:spPr>
        </p:pic>
        <p:pic>
          <p:nvPicPr>
            <p:cNvPr id="8" name="Picture 8" descr="Iron Creek 1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781800" y="304800"/>
              <a:ext cx="2057400" cy="1885950"/>
            </a:xfrm>
            <a:prstGeom prst="rect">
              <a:avLst/>
            </a:prstGeom>
            <a:noFill/>
          </p:spPr>
        </p:pic>
        <p:pic>
          <p:nvPicPr>
            <p:cNvPr id="9" name="Picture 4" descr="BRDWALK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724400" y="304800"/>
              <a:ext cx="2057400" cy="1905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58674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Climate Change and Water Impacts: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8229600" cy="5105399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en-US" dirty="0"/>
              <a:t>Air and water temperature increases</a:t>
            </a:r>
          </a:p>
          <a:p>
            <a:pPr>
              <a:spcAft>
                <a:spcPct val="30000"/>
              </a:spcAft>
            </a:pPr>
            <a:r>
              <a:rPr lang="en-US" dirty="0"/>
              <a:t>Sea level changes</a:t>
            </a:r>
          </a:p>
          <a:p>
            <a:pPr>
              <a:spcAft>
                <a:spcPct val="30000"/>
              </a:spcAft>
            </a:pPr>
            <a:r>
              <a:rPr lang="en-US" dirty="0"/>
              <a:t>Portion of precipitation falling as snow declines</a:t>
            </a:r>
          </a:p>
          <a:p>
            <a:pPr>
              <a:spcAft>
                <a:spcPct val="30000"/>
              </a:spcAft>
            </a:pPr>
            <a:r>
              <a:rPr lang="en-US" dirty="0"/>
              <a:t>Increased or decreased water availability by region</a:t>
            </a:r>
          </a:p>
          <a:p>
            <a:pPr>
              <a:spcAft>
                <a:spcPct val="30000"/>
              </a:spcAft>
            </a:pPr>
            <a:r>
              <a:rPr lang="en-US" dirty="0"/>
              <a:t>Extreme weather events increase</a:t>
            </a:r>
          </a:p>
          <a:p>
            <a:pPr lvl="1"/>
            <a:r>
              <a:rPr lang="en-US" b="1" dirty="0"/>
              <a:t>Droughts, floods, increased temperatures</a:t>
            </a:r>
          </a:p>
          <a:p>
            <a:r>
              <a:rPr lang="en-US" dirty="0"/>
              <a:t>Water quantity as well as water quality becomes issue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400" dirty="0"/>
              <a:t>Sources: </a:t>
            </a:r>
            <a:r>
              <a:rPr lang="en-US" sz="1400" dirty="0" err="1"/>
              <a:t>IPCC</a:t>
            </a:r>
            <a:r>
              <a:rPr lang="en-US" sz="1400" dirty="0"/>
              <a:t>, 2007; </a:t>
            </a:r>
            <a:r>
              <a:rPr lang="en-US" sz="1400" dirty="0" err="1"/>
              <a:t>USGCRP</a:t>
            </a:r>
            <a:r>
              <a:rPr lang="en-US" sz="1400" dirty="0"/>
              <a:t>, 2009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5" descr="437007a-i1 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32230" y="304800"/>
            <a:ext cx="260697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54102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Climate Change and Water Impacts: Arctic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51053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Melting permafrost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Stress to water and wastewater infrastructure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Storm surge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Saline intrusion of water sources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Flooding damage to water/wastewater systems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Coastal erosion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Increased particulate and nutrient loads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Surface and groundwater sources affected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b="1" dirty="0"/>
              <a:t>Operational issues with high turbidity and organic load; decreased efficacy of disinfection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Changes in climate sensitive pathogens such as </a:t>
            </a:r>
            <a:r>
              <a:rPr lang="en-US" i="1" dirty="0"/>
              <a:t>Giardia</a:t>
            </a:r>
          </a:p>
          <a:p>
            <a:endParaRPr lang="en-US" dirty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5" descr="437007a-i1 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32230" y="304800"/>
            <a:ext cx="260697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Climate Change, Water, and Public Health:</a:t>
            </a:r>
            <a:br>
              <a:rPr lang="en-US" dirty="0"/>
            </a:br>
            <a:r>
              <a:rPr lang="en-US" dirty="0"/>
              <a:t>Building Adaptive Management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1"/>
            <a:ext cx="8382000" cy="510539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CDC collaboration with </a:t>
            </a:r>
            <a:r>
              <a:rPr lang="en-US" dirty="0" err="1"/>
              <a:t>AWWA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Identify current and future water and public health impacts of climate change on water utilities</a:t>
            </a:r>
          </a:p>
          <a:p>
            <a:pPr>
              <a:lnSpc>
                <a:spcPct val="90000"/>
              </a:lnSpc>
            </a:pPr>
            <a:r>
              <a:rPr lang="en-US" dirty="0"/>
              <a:t>Collect lessons learned from water utilities dealing with the effects of climate change</a:t>
            </a:r>
          </a:p>
          <a:p>
            <a:pPr>
              <a:lnSpc>
                <a:spcPct val="90000"/>
              </a:lnSpc>
            </a:pPr>
            <a:r>
              <a:rPr lang="en-US" dirty="0"/>
              <a:t>16 participating utilities including three  in Alaska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Sitka, Anchorage, Barrow</a:t>
            </a:r>
          </a:p>
          <a:p>
            <a:pPr>
              <a:lnSpc>
                <a:spcPct val="90000"/>
              </a:lnSpc>
            </a:pPr>
            <a:r>
              <a:rPr lang="en-US" b="1" dirty="0"/>
              <a:t>Analysis of </a:t>
            </a:r>
            <a:r>
              <a:rPr lang="en-US" dirty="0"/>
              <a:t>ongoing issues and anticipated issues completed for 13 utilities (Alaska not included yet)</a:t>
            </a:r>
            <a:endParaRPr lang="en-US" b="1" dirty="0"/>
          </a:p>
          <a:p>
            <a:endParaRPr lang="en-US" dirty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Climate-related Impacts on Water Utilities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1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Water Quantity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Current</a:t>
                      </a:r>
                      <a:r>
                        <a:rPr lang="en-US" sz="2000" b="1" i="0" u="none" strike="noStrike" kern="1200" baseline="0">
                          <a:solidFill>
                            <a:schemeClr val="bg2"/>
                          </a:solidFill>
                          <a:latin typeface="Myriad Web Pro"/>
                        </a:rPr>
                        <a:t> </a:t>
                      </a: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(N)</a:t>
                      </a:r>
                      <a:endParaRPr lang="en-US" sz="2000" b="1" i="0" u="none" strike="noStrike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Future (N)</a:t>
                      </a:r>
                      <a:endParaRPr lang="en-US" sz="2000" b="1" i="0" u="none" strike="noStrike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More intense precipitation events 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7</a:t>
                      </a:r>
                      <a:endParaRPr lang="en-US" sz="2000" b="1" i="0" u="none" strike="noStrike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7</a:t>
                      </a:r>
                      <a:endParaRPr lang="en-US" sz="2000" b="1" i="0" u="none" strike="noStrike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Increased drought 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6</a:t>
                      </a:r>
                      <a:endParaRPr lang="en-US" sz="2000" b="1" i="0" u="none" strike="noStrike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7</a:t>
                      </a:r>
                      <a:endParaRPr lang="en-US" sz="2000" b="1" i="0" u="none" strike="noStrike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Climate variability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Increased flooding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6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Changes in precipitation patterns/runoff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Decreased snowpack, earlier snowmelt 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Sea level rise 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2</a:t>
                      </a:r>
                      <a:endParaRPr lang="en-US" sz="2000" b="1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6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04800" y="5791200"/>
            <a:ext cx="8229600" cy="609600"/>
          </a:xfrm>
        </p:spPr>
        <p:txBody>
          <a:bodyPr/>
          <a:lstStyle/>
          <a:p>
            <a:r>
              <a:rPr lang="en-US" sz="1400" b="1" dirty="0"/>
              <a:t>N= 13 utilities; Brunkard, 2011. Unpublished data 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29200" y="3200400"/>
            <a:ext cx="3124200" cy="2362200"/>
            <a:chOff x="5029200" y="3200400"/>
            <a:chExt cx="3124200" cy="2362200"/>
          </a:xfrm>
        </p:grpSpPr>
        <p:sp>
          <p:nvSpPr>
            <p:cNvPr id="16" name="Oval 15"/>
            <p:cNvSpPr/>
            <p:nvPr/>
          </p:nvSpPr>
          <p:spPr>
            <a:xfrm>
              <a:off x="5029200" y="3200400"/>
              <a:ext cx="3124200" cy="11430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181600" y="4724400"/>
              <a:ext cx="2743200" cy="8382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Climate-related Impacts on Water Utilities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457200" y="1143000"/>
          <a:ext cx="8229600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 </a:t>
                      </a:r>
                      <a:r>
                        <a:rPr lang="en-US" sz="2000" b="1" i="0" u="none" strike="noStrike" kern="1200" dirty="0">
                          <a:solidFill>
                            <a:schemeClr val="bg2"/>
                          </a:solidFill>
                          <a:latin typeface="Myriad Web Pro"/>
                        </a:rPr>
                        <a:t>Water Quality 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Current</a:t>
                      </a:r>
                      <a:r>
                        <a:rPr lang="en-US" sz="2000" b="1" i="0" u="none" strike="noStrike" kern="1200" baseline="0">
                          <a:solidFill>
                            <a:schemeClr val="bg2"/>
                          </a:solidFill>
                          <a:latin typeface="Myriad Web Pro"/>
                        </a:rPr>
                        <a:t> </a:t>
                      </a: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(N)</a:t>
                      </a:r>
                      <a:endParaRPr lang="en-US" sz="1800" b="0" i="0" u="none" strike="noStrike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>
                          <a:solidFill>
                            <a:schemeClr val="bg2"/>
                          </a:solidFill>
                          <a:latin typeface="Myriad Web Pro"/>
                        </a:rPr>
                        <a:t>Future (N)</a:t>
                      </a:r>
                      <a:endParaRPr lang="en-US" sz="1800" b="0" i="0" u="none" strike="noStrike">
                        <a:solidFill>
                          <a:schemeClr val="bg2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baseline="0" dirty="0">
                          <a:solidFill>
                            <a:schemeClr val="tx1"/>
                          </a:solidFill>
                          <a:latin typeface="Myriad Web Pro"/>
                        </a:rPr>
                        <a:t>Algal blooms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3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8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Ecological changes 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2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10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Water quality changes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2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10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Turbidity and treatment challenges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5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Water age/economic downturn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>
                          <a:solidFill>
                            <a:schemeClr val="tx1"/>
                          </a:solidFill>
                          <a:latin typeface="Myriad Web Pro"/>
                        </a:rPr>
                        <a:t>5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Increase in more extreme weather events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Infrastructure challenges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lnSpc>
                          <a:spcPct val="200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0" i="0" u="none" strike="noStrike" kern="1200" dirty="0">
                          <a:solidFill>
                            <a:schemeClr val="tx1"/>
                          </a:solidFill>
                          <a:latin typeface="Myriad Web Pro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chemeClr val="accent6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04800" y="5867400"/>
            <a:ext cx="8229600" cy="609600"/>
          </a:xfrm>
        </p:spPr>
        <p:txBody>
          <a:bodyPr/>
          <a:lstStyle/>
          <a:p>
            <a:r>
              <a:rPr lang="en-US" sz="1400" b="1" dirty="0"/>
              <a:t>N= 13 utilities; Brunkard, 2011. Unpublished data .</a:t>
            </a:r>
          </a:p>
        </p:txBody>
      </p:sp>
      <p:sp>
        <p:nvSpPr>
          <p:cNvPr id="16" name="Oval 15"/>
          <p:cNvSpPr/>
          <p:nvPr/>
        </p:nvSpPr>
        <p:spPr>
          <a:xfrm>
            <a:off x="5181600" y="1600200"/>
            <a:ext cx="3505200" cy="4800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406900"/>
            <a:ext cx="8229600" cy="1362075"/>
          </a:xfrm>
        </p:spPr>
        <p:txBody>
          <a:bodyPr/>
          <a:lstStyle/>
          <a:p>
            <a:r>
              <a:rPr lang="en-US" dirty="0"/>
              <a:t>Ecologic Changes:</a:t>
            </a:r>
            <a:br>
              <a:rPr lang="en-US" dirty="0"/>
            </a:br>
            <a:r>
              <a:rPr lang="en-US" dirty="0"/>
              <a:t>unintended consequences</a:t>
            </a:r>
          </a:p>
        </p:txBody>
      </p:sp>
      <p:pic>
        <p:nvPicPr>
          <p:cNvPr id="9" name="Picture 8" descr="Beaver swimming with tree branc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248400" y="304800"/>
            <a:ext cx="2590800" cy="1917398"/>
          </a:xfrm>
          <a:prstGeom prst="rect">
            <a:avLst/>
          </a:prstGeom>
        </p:spPr>
      </p:pic>
      <p:pic>
        <p:nvPicPr>
          <p:cNvPr id="13" name="Picture 7" descr="sinkhole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99367" y="304801"/>
            <a:ext cx="2525233" cy="1905000"/>
          </a:xfrm>
          <a:prstGeom prst="rect">
            <a:avLst/>
          </a:prstGeom>
          <a:ln w="15875">
            <a:noFill/>
          </a:ln>
        </p:spPr>
      </p:pic>
      <p:pic>
        <p:nvPicPr>
          <p:cNvPr id="16" name="Content Placeholder 7" descr="Barrow sea.JPG"/>
          <p:cNvPicPr>
            <a:picLocks noChangeAspect="1"/>
          </p:cNvPicPr>
          <p:nvPr/>
        </p:nvPicPr>
        <p:blipFill>
          <a:blip r:embed="rId4" cstate="print"/>
          <a:srcRect l="-3445"/>
          <a:stretch>
            <a:fillRect/>
          </a:stretch>
        </p:blipFill>
        <p:spPr>
          <a:xfrm>
            <a:off x="228600" y="304800"/>
            <a:ext cx="2286000" cy="1905000"/>
          </a:xfrm>
          <a:prstGeom prst="rect">
            <a:avLst/>
          </a:prstGeom>
          <a:ln w="6350">
            <a:noFill/>
          </a:ln>
        </p:spPr>
      </p:pic>
      <p:pic>
        <p:nvPicPr>
          <p:cNvPr id="10" name="Picture 10" descr="MPBathole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38400" y="304800"/>
            <a:ext cx="1381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2250"/>
            <a:ext cx="83058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The Ecological Cascade Effect:</a:t>
            </a:r>
          </a:p>
          <a:p>
            <a:pPr algn="ctr"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↑ Minimum Temp, Pine Beetle Exceeds Carrying Capacity, ↑ Forest Fires, ↑ Sediment Load  in Water</a:t>
            </a:r>
            <a:endParaRPr lang="en-US" sz="2600" b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31800" y="6169223"/>
            <a:ext cx="37592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Source: Marc </a:t>
            </a:r>
            <a:r>
              <a:rPr lang="en-US" sz="1400" b="1" dirty="0" err="1">
                <a:solidFill>
                  <a:srgbClr val="FFFFFF"/>
                </a:solidFill>
                <a:cs typeface="Arial" charset="0"/>
              </a:rPr>
              <a:t>Wagge</a:t>
            </a: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, Denver Water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19200" y="1676400"/>
            <a:ext cx="6553200" cy="4360769"/>
            <a:chOff x="1219200" y="1735231"/>
            <a:chExt cx="6553200" cy="4360769"/>
          </a:xfrm>
        </p:grpSpPr>
        <p:pic>
          <p:nvPicPr>
            <p:cNvPr id="28675" name="Picture 2" descr="http://www.allamericanpatriots.com/files/images/forest-fire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307975" y="3962400"/>
              <a:ext cx="3464425" cy="2133600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2" descr="BUFCRK13"/>
            <p:cNvPicPr>
              <a:picLocks noChangeAspect="1" noChangeArrowheads="1"/>
            </p:cNvPicPr>
            <p:nvPr/>
          </p:nvPicPr>
          <p:blipFill>
            <a:blip r:embed="rId4" cstate="screen">
              <a:lum bright="12000" contrast="36000"/>
            </a:blip>
            <a:srcRect/>
            <a:stretch>
              <a:fillRect/>
            </a:stretch>
          </p:blipFill>
          <p:spPr bwMode="auto">
            <a:xfrm>
              <a:off x="1251250" y="3886200"/>
              <a:ext cx="3168350" cy="2197099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28677" name="Picture 4" descr="http://www.stopthebeetlenow.com/images/DSCF1179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495800" y="1743270"/>
              <a:ext cx="3276600" cy="2219130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</p:spPr>
        </p:pic>
        <p:graphicFrame>
          <p:nvGraphicFramePr>
            <p:cNvPr id="28679" name="Object 2"/>
            <p:cNvGraphicFramePr>
              <a:graphicFrameLocks noChangeAspect="1"/>
            </p:cNvGraphicFramePr>
            <p:nvPr/>
          </p:nvGraphicFramePr>
          <p:xfrm>
            <a:off x="1219200" y="1735231"/>
            <a:ext cx="3429000" cy="2227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07" name="Photo Editor Photo" r:id="rId6" imgW="15238095" imgH="11428571" progId="">
                    <p:embed/>
                  </p:oleObj>
                </mc:Choice>
                <mc:Fallback>
                  <p:oleObj name="Photo Editor Photo" r:id="rId6" imgW="15238095" imgH="11428571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6000" contrast="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521"/>
                        <a:stretch>
                          <a:fillRect/>
                        </a:stretch>
                      </p:blipFill>
                      <p:spPr bwMode="auto">
                        <a:xfrm>
                          <a:off x="1219200" y="1735231"/>
                          <a:ext cx="3429000" cy="2227169"/>
                        </a:xfrm>
                        <a:prstGeom prst="rect">
                          <a:avLst/>
                        </a:prstGeom>
                        <a:noFill/>
                        <a:ln w="50800" cmpd="thinThick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681" name="Picture 10" descr="MPBathole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4060825" y="3047999"/>
              <a:ext cx="1196975" cy="16510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3108325" y="2209799"/>
              <a:ext cx="2987675" cy="3103563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800" b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 rot="16806888">
              <a:off x="3257550" y="2563812"/>
              <a:ext cx="433388" cy="352425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lumMod val="50000"/>
              </a:schemeClr>
            </a:solidFill>
            <a:ln w="38100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 rot="15936436">
              <a:off x="5581650" y="2792412"/>
              <a:ext cx="433388" cy="352425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lumMod val="50000"/>
              </a:schemeClr>
            </a:solidFill>
            <a:ln w="381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16200000">
              <a:off x="4119616" y="5021776"/>
              <a:ext cx="413809" cy="423441"/>
            </a:xfrm>
            <a:prstGeom prst="triangle">
              <a:avLst>
                <a:gd name="adj" fmla="val 53635"/>
              </a:avLst>
            </a:prstGeom>
            <a:solidFill>
              <a:schemeClr val="accent4">
                <a:lumMod val="50000"/>
              </a:schemeClr>
            </a:solidFill>
            <a:ln w="381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2250"/>
            <a:ext cx="83058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The Ecological Cascade Effect:</a:t>
            </a:r>
          </a:p>
          <a:p>
            <a:pPr algn="ctr"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↑ Minimum Temp, Pine Beetle Exceeds Carrying Capacity, ↑ Forest Fires, ↑ Sediment Load  in Water</a:t>
            </a:r>
            <a:endParaRPr lang="en-US" sz="2600" b="1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31800" y="6169223"/>
            <a:ext cx="37592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Source: Marc </a:t>
            </a:r>
            <a:r>
              <a:rPr lang="en-US" sz="1400" b="1" dirty="0" err="1">
                <a:solidFill>
                  <a:srgbClr val="FFFFFF"/>
                </a:solidFill>
                <a:cs typeface="Arial" charset="0"/>
              </a:rPr>
              <a:t>Wagge</a:t>
            </a: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, Denver Water</a:t>
            </a:r>
          </a:p>
        </p:txBody>
      </p:sp>
      <p:grpSp>
        <p:nvGrpSpPr>
          <p:cNvPr id="3" name="Group 16"/>
          <p:cNvGrpSpPr/>
          <p:nvPr/>
        </p:nvGrpSpPr>
        <p:grpSpPr>
          <a:xfrm>
            <a:off x="1219200" y="1676400"/>
            <a:ext cx="6553200" cy="4360769"/>
            <a:chOff x="1219200" y="1735231"/>
            <a:chExt cx="6553200" cy="4360769"/>
          </a:xfrm>
        </p:grpSpPr>
        <p:pic>
          <p:nvPicPr>
            <p:cNvPr id="28675" name="Picture 2" descr="http://www.allamericanpatriots.com/files/images/forest-fire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307975" y="3962400"/>
              <a:ext cx="3464425" cy="2133600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2" descr="BUFCRK13"/>
            <p:cNvPicPr>
              <a:picLocks noChangeAspect="1" noChangeArrowheads="1"/>
            </p:cNvPicPr>
            <p:nvPr/>
          </p:nvPicPr>
          <p:blipFill>
            <a:blip r:embed="rId4" cstate="screen">
              <a:lum bright="12000" contrast="36000"/>
            </a:blip>
            <a:srcRect/>
            <a:stretch>
              <a:fillRect/>
            </a:stretch>
          </p:blipFill>
          <p:spPr bwMode="auto">
            <a:xfrm>
              <a:off x="1251250" y="3886200"/>
              <a:ext cx="3168350" cy="2197099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28677" name="Picture 4" descr="http://www.stopthebeetlenow.com/images/DSCF1179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495800" y="1743270"/>
              <a:ext cx="3276600" cy="2219130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</p:spPr>
        </p:pic>
        <p:graphicFrame>
          <p:nvGraphicFramePr>
            <p:cNvPr id="28679" name="Object 2"/>
            <p:cNvGraphicFramePr>
              <a:graphicFrameLocks noChangeAspect="1"/>
            </p:cNvGraphicFramePr>
            <p:nvPr/>
          </p:nvGraphicFramePr>
          <p:xfrm>
            <a:off x="1219200" y="1735231"/>
            <a:ext cx="3429000" cy="2227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259" name="Photo Editor Photo" r:id="rId6" imgW="15238095" imgH="11428571" progId="">
                    <p:embed/>
                  </p:oleObj>
                </mc:Choice>
                <mc:Fallback>
                  <p:oleObj name="Photo Editor Photo" r:id="rId6" imgW="15238095" imgH="11428571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lum bright="6000" contrast="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521"/>
                        <a:stretch>
                          <a:fillRect/>
                        </a:stretch>
                      </p:blipFill>
                      <p:spPr bwMode="auto">
                        <a:xfrm>
                          <a:off x="1219200" y="1735231"/>
                          <a:ext cx="3429000" cy="2227169"/>
                        </a:xfrm>
                        <a:prstGeom prst="rect">
                          <a:avLst/>
                        </a:prstGeom>
                        <a:noFill/>
                        <a:ln w="50800" cmpd="thinThick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681" name="Picture 10" descr="MPBathole2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4060825" y="3047999"/>
              <a:ext cx="1196975" cy="16510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1" name="Oval 4"/>
            <p:cNvSpPr>
              <a:spLocks noChangeArrowheads="1"/>
            </p:cNvSpPr>
            <p:nvPr/>
          </p:nvSpPr>
          <p:spPr bwMode="auto">
            <a:xfrm>
              <a:off x="3108325" y="2209799"/>
              <a:ext cx="2987675" cy="3103563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/>
              <a:endParaRPr lang="en-US" sz="1800" b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 rot="16806888">
              <a:off x="3257550" y="2563812"/>
              <a:ext cx="433388" cy="352425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lumMod val="50000"/>
              </a:schemeClr>
            </a:solidFill>
            <a:ln w="38100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n>
                  <a:solidFill>
                    <a:schemeClr val="bg2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 rot="15936436">
              <a:off x="5581650" y="2792412"/>
              <a:ext cx="433388" cy="352425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lumMod val="50000"/>
              </a:schemeClr>
            </a:solidFill>
            <a:ln w="381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rot="16200000">
              <a:off x="4119616" y="5021776"/>
              <a:ext cx="413809" cy="423441"/>
            </a:xfrm>
            <a:prstGeom prst="triangle">
              <a:avLst>
                <a:gd name="adj" fmla="val 53635"/>
              </a:avLst>
            </a:prstGeom>
            <a:solidFill>
              <a:schemeClr val="accent4">
                <a:lumMod val="50000"/>
              </a:schemeClr>
            </a:solidFill>
            <a:ln w="3810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47800" y="1752600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$25,000,000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r>
              <a:rPr lang="en-US" dirty="0"/>
              <a:t>Leading Causes of Death Globally, 2001</a:t>
            </a:r>
          </a:p>
          <a:p>
            <a:pPr>
              <a:buNone/>
            </a:pPr>
            <a:endParaRPr lang="en-US" dirty="0"/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Ischemic heart disease (7.2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Cancer (7.1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Cerebrovascular disease (5.5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Lower respiratory infection (3.9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Unintentional injuries (3.5 million) 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HIV/AIDS (2.9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COPD (2.7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>
                <a:solidFill>
                  <a:srgbClr val="FFFF00"/>
                </a:solidFill>
              </a:rPr>
              <a:t>Diarrheal Diseases: Unsafe water, sanitation, hygiene (1.7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TB (1.6 million) 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Intentional injuries (suicide, homicide, war) (1.6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r>
              <a:rPr lang="en-US" b="1" dirty="0"/>
              <a:t>Malaria (1.1 million)</a:t>
            </a:r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Font typeface="Symbol" pitchFamily="18" charset="2"/>
              <a:buAutoNum type="arabicPeriod"/>
            </a:pPr>
            <a:endParaRPr lang="en-US" sz="1100" b="1" dirty="0"/>
          </a:p>
          <a:p>
            <a:pPr marL="857250" lvl="1" indent="-457200">
              <a:lnSpc>
                <a:spcPct val="90000"/>
              </a:lnSpc>
              <a:buClr>
                <a:srgbClr val="FFFFFF"/>
              </a:buClr>
              <a:buNone/>
            </a:pPr>
            <a:r>
              <a:rPr lang="en-US" sz="1100" b="1" dirty="0"/>
              <a:t>WHO, 2002</a:t>
            </a:r>
          </a:p>
          <a:p>
            <a:pPr>
              <a:buNone/>
            </a:pPr>
            <a:endParaRPr lang="en-US" sz="1100" dirty="0"/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64770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Summary and Future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399"/>
          </a:xfrm>
        </p:spPr>
        <p:txBody>
          <a:bodyPr/>
          <a:lstStyle/>
          <a:p>
            <a:r>
              <a:rPr lang="en-US" dirty="0"/>
              <a:t>Strong body of data demonstrating reductions in diarrheal illness with improved WASH </a:t>
            </a:r>
          </a:p>
          <a:p>
            <a:pPr lvl="1"/>
            <a:r>
              <a:rPr lang="en-US" b="1" dirty="0"/>
              <a:t>Both water quality and quantity important</a:t>
            </a:r>
          </a:p>
          <a:p>
            <a:pPr lvl="1"/>
            <a:r>
              <a:rPr lang="en-US" b="1" dirty="0"/>
              <a:t>Role for point-of-use treatment and improved storage?</a:t>
            </a:r>
          </a:p>
          <a:p>
            <a:r>
              <a:rPr lang="en-US" dirty="0"/>
              <a:t>Data also demonstrates collateral benefits with reduced respiratory illness and skin infections</a:t>
            </a:r>
          </a:p>
          <a:p>
            <a:r>
              <a:rPr lang="en-US" dirty="0"/>
              <a:t>Water provision &amp; infrastructure issues require complementary hygiene-related behavioral changes</a:t>
            </a:r>
          </a:p>
          <a:p>
            <a:r>
              <a:rPr lang="en-US" dirty="0"/>
              <a:t>Climate change is wild card due to increasing stress on source water quality and infrastructure</a:t>
            </a:r>
          </a:p>
          <a:p>
            <a:r>
              <a:rPr lang="en-US" dirty="0"/>
              <a:t>Need improved monitoring and evaluation of changes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What does water testing in Alaska show now?</a:t>
            </a:r>
          </a:p>
        </p:txBody>
      </p:sp>
      <p:pic>
        <p:nvPicPr>
          <p:cNvPr id="6" name="Picture 4" descr="man_binocula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67600" y="304801"/>
            <a:ext cx="1371600" cy="96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58225"/>
            <a:ext cx="8534400" cy="584775"/>
          </a:xfr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Acknowledgements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77863" y="1612237"/>
            <a:ext cx="2979737" cy="1815882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>
                <a:srgbClr val="FF3300"/>
              </a:buClr>
              <a:buNone/>
            </a:pPr>
            <a:r>
              <a:rPr lang="en-US" sz="2000" b="1" dirty="0">
                <a:solidFill>
                  <a:srgbClr val="FFFF00"/>
                </a:solidFill>
              </a:rPr>
              <a:t>Waterborne Disease Prevention Branch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Anna Bowen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Joan Brunkard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Julia Gargano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Amy Freeland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886200" y="1528227"/>
            <a:ext cx="3124200" cy="1631216"/>
          </a:xfr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Symbol" pitchFamily="18" charset="2"/>
              <a:buNone/>
            </a:pPr>
            <a:r>
              <a:rPr lang="en-US" sz="2000" b="1" dirty="0">
                <a:solidFill>
                  <a:srgbClr val="FFFF00"/>
                </a:solidFill>
              </a:rPr>
              <a:t>NCEH/EHSB</a:t>
            </a:r>
          </a:p>
          <a:p>
            <a:pPr lvl="1">
              <a:spcBef>
                <a:spcPct val="0"/>
              </a:spcBef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Mark Miller</a:t>
            </a:r>
          </a:p>
          <a:p>
            <a:pPr lvl="1">
              <a:spcBef>
                <a:spcPct val="0"/>
              </a:spcBef>
              <a:buClr>
                <a:srgbClr val="FF3300"/>
              </a:buClr>
              <a:buSzPct val="150000"/>
              <a:buFont typeface="Arial" pitchFamily="34" charset="0"/>
              <a:buChar char="•"/>
            </a:pPr>
            <a:r>
              <a:rPr lang="en-US" sz="2000" b="1" dirty="0">
                <a:solidFill>
                  <a:schemeClr val="bg2"/>
                </a:solidFill>
              </a:rPr>
              <a:t>Charles Otto</a:t>
            </a:r>
          </a:p>
          <a:p>
            <a:pPr lvl="1">
              <a:spcBef>
                <a:spcPct val="0"/>
              </a:spcBef>
              <a:buClr>
                <a:srgbClr val="FF3300"/>
              </a:buClr>
              <a:buSzPct val="150000"/>
              <a:buFont typeface="Arial" pitchFamily="34" charset="0"/>
              <a:buChar char="•"/>
            </a:pPr>
            <a:endParaRPr lang="en-US" sz="2000" b="1" dirty="0">
              <a:solidFill>
                <a:schemeClr val="bg2"/>
              </a:solidFill>
            </a:endParaRPr>
          </a:p>
          <a:p>
            <a:pPr>
              <a:spcBef>
                <a:spcPct val="0"/>
              </a:spcBef>
              <a:buFont typeface="Symbol" pitchFamily="18" charset="2"/>
              <a:buNone/>
            </a:pP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8600" y="416147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FFFF"/>
                </a:solidFill>
              </a:rPr>
              <a:t>"The findings and conclusions in this presentation have not been formally disseminated by CDC and should not be construed to represent any agency determination or policy“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National Center for Emerging and Zoonotic Infectious Diseases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Division of Foodborne, Waterborne, and Environmental Diseases </a:t>
            </a:r>
          </a:p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</p:spPr>
        <p:txBody>
          <a:bodyPr/>
          <a:lstStyle/>
          <a:p>
            <a:r>
              <a:rPr lang="en-US" dirty="0">
                <a:cs typeface="Arial" pitchFamily="34" charset="0"/>
              </a:rPr>
              <a:t>Questions?</a:t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More Information:  Healthy Water Website</a:t>
            </a: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www.cdc.gov/healthywater</a:t>
            </a:r>
            <a:br>
              <a:rPr lang="en-US" dirty="0">
                <a:cs typeface="Arial" pitchFamily="34" charset="0"/>
              </a:rPr>
            </a:b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/>
          <a:srcRect l="1785" t="-137" r="893" b="1100"/>
          <a:stretch>
            <a:fillRect/>
          </a:stretch>
        </p:blipFill>
        <p:spPr bwMode="auto">
          <a:xfrm>
            <a:off x="2133600" y="1741415"/>
            <a:ext cx="5181600" cy="427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68580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 Does Safe Water Reduce the Risk of Diarrhea Globally?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68580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1991</a:t>
            </a:r>
            <a:r>
              <a:rPr lang="en-US" baseline="30000" dirty="0"/>
              <a:t>1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15-17% reduction for improved water quality in 16 studies</a:t>
            </a:r>
            <a:endParaRPr lang="en-US" sz="2400" b="1" baseline="30000" dirty="0"/>
          </a:p>
          <a:p>
            <a:pPr lvl="1">
              <a:spcBef>
                <a:spcPts val="0"/>
              </a:spcBef>
            </a:pPr>
            <a:r>
              <a:rPr lang="en-US" sz="2400" b="1" dirty="0"/>
              <a:t>20-27% reduction for water quantity in 15 studies</a:t>
            </a:r>
          </a:p>
          <a:p>
            <a:r>
              <a:rPr lang="en-US" dirty="0"/>
              <a:t>2009</a:t>
            </a:r>
            <a:r>
              <a:rPr lang="en-US" baseline="30000" dirty="0"/>
              <a:t>2</a:t>
            </a:r>
          </a:p>
          <a:p>
            <a:pPr lvl="1"/>
            <a:r>
              <a:rPr lang="en-US" sz="2400" b="1" dirty="0"/>
              <a:t>55% reduction for all ages</a:t>
            </a:r>
            <a:endParaRPr lang="en-US" sz="2400" b="1" baseline="30000" dirty="0"/>
          </a:p>
          <a:p>
            <a:pPr lvl="2"/>
            <a:r>
              <a:rPr lang="en-US" sz="2400" b="1" dirty="0"/>
              <a:t>RR 0.45, 95% CI 0.33 to 0.62 in 7 studies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46% reduction in children &lt;5 </a:t>
            </a:r>
            <a:r>
              <a:rPr lang="en-US" sz="2400" b="1" dirty="0" err="1"/>
              <a:t>y.o</a:t>
            </a:r>
            <a:r>
              <a:rPr lang="en-US" sz="2400" b="1" dirty="0"/>
              <a:t>. </a:t>
            </a:r>
          </a:p>
          <a:p>
            <a:pPr lvl="2">
              <a:spcBef>
                <a:spcPts val="0"/>
              </a:spcBef>
            </a:pPr>
            <a:r>
              <a:rPr lang="en-US" sz="2400" b="1" dirty="0"/>
              <a:t>RR 0.54, 95% CI 0.43-0.69 in 5 trials</a:t>
            </a:r>
            <a:endParaRPr lang="en-US" sz="2400" dirty="0"/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Why the difference?</a:t>
            </a:r>
          </a:p>
          <a:p>
            <a:pPr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1400" b="1" dirty="0"/>
              <a:t>1. </a:t>
            </a:r>
            <a:r>
              <a:rPr lang="en-US" sz="1400" b="1" dirty="0" err="1"/>
              <a:t>Esrey</a:t>
            </a:r>
            <a:r>
              <a:rPr lang="en-US" sz="1400" b="1" dirty="0"/>
              <a:t> et al., 1991. Bull WHO  69:609-621.</a:t>
            </a:r>
          </a:p>
          <a:p>
            <a:pPr>
              <a:buNone/>
            </a:pPr>
            <a:r>
              <a:rPr lang="en-US" sz="1400" b="1" dirty="0"/>
              <a:t>2. Clasen et al., 2009. Cochrane  Library 2009(1);1-115.</a:t>
            </a:r>
          </a:p>
        </p:txBody>
      </p:sp>
      <p:pic>
        <p:nvPicPr>
          <p:cNvPr id="5" name="Picture 4" descr="Running faucet_leftimage_FC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67599" y="304800"/>
            <a:ext cx="1380671" cy="206282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84582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 Does Site or Type of Water Treatment Reduce Diarrheal Illness?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4001"/>
            <a:ext cx="71628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27% reduction: source or household treatment: 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RR 0.73 [ 0.63, 0.85] </a:t>
            </a:r>
          </a:p>
          <a:p>
            <a:pPr>
              <a:spcBef>
                <a:spcPts val="0"/>
              </a:spcBef>
            </a:pPr>
            <a:r>
              <a:rPr lang="en-US" dirty="0"/>
              <a:t>13% reduction: source treatment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RR 0.87 [ 0.74, 1.02]</a:t>
            </a:r>
          </a:p>
          <a:p>
            <a:pPr>
              <a:spcBef>
                <a:spcPts val="0"/>
              </a:spcBef>
            </a:pPr>
            <a:r>
              <a:rPr lang="en-US" b="1" dirty="0"/>
              <a:t>44% reduction: household treatment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RR 0.56 [ 0.42, 0.74]</a:t>
            </a:r>
          </a:p>
          <a:p>
            <a:pPr>
              <a:spcBef>
                <a:spcPts val="0"/>
              </a:spcBef>
            </a:pPr>
            <a:r>
              <a:rPr lang="en-US" dirty="0"/>
              <a:t>39% reduction: household chlorination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RR 0.61 [ 0.46, 0.81]</a:t>
            </a:r>
          </a:p>
          <a:p>
            <a:pPr>
              <a:spcBef>
                <a:spcPts val="0"/>
              </a:spcBef>
            </a:pPr>
            <a:r>
              <a:rPr lang="en-US" dirty="0"/>
              <a:t>63% reduction: household filtration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RR 0.37 [ 0.15, 0.92]</a:t>
            </a:r>
          </a:p>
          <a:p>
            <a:pPr>
              <a:spcBef>
                <a:spcPts val="0"/>
              </a:spcBef>
            </a:pPr>
            <a:r>
              <a:rPr lang="en-US" dirty="0"/>
              <a:t>39% reduction: household storage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RR 0.79 [ 0.61, 1.03]</a:t>
            </a:r>
          </a:p>
          <a:p>
            <a:pPr lvl="1">
              <a:spcBef>
                <a:spcPts val="0"/>
              </a:spcBef>
              <a:buNone/>
            </a:pPr>
            <a:endParaRPr lang="en-US" sz="1400" b="1" dirty="0"/>
          </a:p>
          <a:p>
            <a:pPr marL="342900" lvl="1" indent="-342900">
              <a:spcBef>
                <a:spcPts val="0"/>
              </a:spcBef>
              <a:buSzPct val="70000"/>
              <a:buNone/>
            </a:pPr>
            <a:r>
              <a:rPr lang="en-US" sz="1400" b="1" dirty="0"/>
              <a:t>Clasen et al., 2010. Cochrane database of systematic reviews 2009(1);1-115.</a:t>
            </a:r>
          </a:p>
          <a:p>
            <a:pPr>
              <a:spcBef>
                <a:spcPts val="0"/>
              </a:spcBef>
            </a:pPr>
            <a:endParaRPr lang="en-US" b="1" dirty="0"/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68580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 The Converse: What Happens When We Lose Water Service?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67056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Alabama, Winter 2010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Extended freeze left ~18,000 residents without water service for up to 12 days</a:t>
            </a:r>
          </a:p>
          <a:p>
            <a:pPr>
              <a:spcBef>
                <a:spcPts val="0"/>
              </a:spcBef>
            </a:pPr>
            <a:r>
              <a:rPr lang="en-US" dirty="0"/>
              <a:t>Comparing diarrhea in residents w/o water service to those with service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Lost water for </a:t>
            </a:r>
            <a:r>
              <a:rPr lang="en-US" sz="2400" b="1" u="sng" dirty="0"/>
              <a:t>&gt;</a:t>
            </a:r>
            <a:r>
              <a:rPr lang="en-US" sz="2400" b="1" dirty="0"/>
              <a:t> 7 days;  odds 2.4X more (95% CI 1/.1-5.2)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 Lost water pressure for </a:t>
            </a:r>
            <a:r>
              <a:rPr lang="en-US" sz="2400" b="1" u="sng" dirty="0"/>
              <a:t>&gt;</a:t>
            </a:r>
            <a:r>
              <a:rPr lang="en-US" sz="2400" b="1" dirty="0"/>
              <a:t> 7 days;  odds 3.5X more (95% CI 1.4-8.9)</a:t>
            </a:r>
          </a:p>
          <a:p>
            <a:pPr lvl="2">
              <a:spcBef>
                <a:spcPts val="0"/>
              </a:spcBef>
            </a:pPr>
            <a:r>
              <a:rPr lang="en-US" sz="2200" b="1" dirty="0"/>
              <a:t>Dose dependence correlated to length </a:t>
            </a:r>
            <a:br>
              <a:rPr lang="en-US" sz="2200" b="1" dirty="0"/>
            </a:br>
            <a:r>
              <a:rPr lang="en-US" sz="2200" b="1" dirty="0"/>
              <a:t>of time with water or pressure loss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Drank non-recommended water:  odds 3.7X more (95% CI 1.8-7.5) 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1400" dirty="0"/>
              <a:t>Gargano J, Freeland A, Miller M, Brunkard J. et al., CDC Epi-Aid Report 2010-039.</a:t>
            </a:r>
            <a:endParaRPr lang="en-US" sz="1400" b="1" dirty="0"/>
          </a:p>
        </p:txBody>
      </p:sp>
      <p:grpSp>
        <p:nvGrpSpPr>
          <p:cNvPr id="4" name="Group 9"/>
          <p:cNvGrpSpPr/>
          <p:nvPr/>
        </p:nvGrpSpPr>
        <p:grpSpPr>
          <a:xfrm>
            <a:off x="7006376" y="304800"/>
            <a:ext cx="1853606" cy="6172200"/>
            <a:chOff x="7006376" y="304800"/>
            <a:chExt cx="1853606" cy="6172200"/>
          </a:xfrm>
        </p:grpSpPr>
        <p:pic>
          <p:nvPicPr>
            <p:cNvPr id="6" name="Picture 5" descr="DSC02490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010400" y="3048000"/>
              <a:ext cx="1828800" cy="1371600"/>
            </a:xfrm>
            <a:prstGeom prst="rect">
              <a:avLst/>
            </a:prstGeom>
          </p:spPr>
        </p:pic>
        <p:pic>
          <p:nvPicPr>
            <p:cNvPr id="7" name="Picture 6" descr="DSC02438.JP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7010400" y="304800"/>
              <a:ext cx="1828800" cy="1371600"/>
            </a:xfrm>
            <a:prstGeom prst="rect">
              <a:avLst/>
            </a:prstGeom>
          </p:spPr>
        </p:pic>
        <p:pic>
          <p:nvPicPr>
            <p:cNvPr id="8" name="Picture 7" descr="picture docutment. water sources.jpg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7010400" y="4083423"/>
              <a:ext cx="1849582" cy="2393577"/>
            </a:xfrm>
            <a:prstGeom prst="rect">
              <a:avLst/>
            </a:prstGeom>
          </p:spPr>
        </p:pic>
        <p:pic>
          <p:nvPicPr>
            <p:cNvPr id="9" name="Content Placeholder 13" descr="large_water2.jpg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006376" y="1665048"/>
              <a:ext cx="1832823" cy="145915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64008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Does Improved Sanitation Reduce Diarrheal Illness?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22% reduction in 10 studies</a:t>
            </a:r>
            <a:r>
              <a:rPr lang="en-US" baseline="30000" dirty="0"/>
              <a:t>1</a:t>
            </a:r>
          </a:p>
          <a:p>
            <a:pPr>
              <a:spcBef>
                <a:spcPts val="0"/>
              </a:spcBef>
            </a:pPr>
            <a:r>
              <a:rPr lang="en-US" dirty="0"/>
              <a:t>36% reduction in 11 studies</a:t>
            </a:r>
            <a:r>
              <a:rPr lang="en-US" baseline="30000" dirty="0"/>
              <a:t>2</a:t>
            </a:r>
          </a:p>
          <a:p>
            <a:pPr>
              <a:spcBef>
                <a:spcPts val="0"/>
              </a:spcBef>
            </a:pPr>
            <a:r>
              <a:rPr lang="en-US" dirty="0"/>
              <a:t>32% reduction in 2 studies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(95% CI 0.53-0.87)</a:t>
            </a:r>
            <a:r>
              <a:rPr lang="en-US" b="1" baseline="30000" dirty="0"/>
              <a:t> </a:t>
            </a:r>
          </a:p>
          <a:p>
            <a:pPr>
              <a:spcBef>
                <a:spcPts val="0"/>
              </a:spcBef>
            </a:pPr>
            <a:r>
              <a:rPr lang="en-US" dirty="0"/>
              <a:t>37% reduction using 6 studies</a:t>
            </a:r>
            <a:r>
              <a:rPr lang="en-US" baseline="30000" dirty="0"/>
              <a:t>4</a:t>
            </a:r>
            <a:r>
              <a:rPr lang="en-US" dirty="0"/>
              <a:t> 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(95% CI 0.43-0.93)</a:t>
            </a:r>
            <a:endParaRPr lang="en-US" b="1" baseline="30000" dirty="0"/>
          </a:p>
          <a:p>
            <a:pPr>
              <a:spcBef>
                <a:spcPts val="0"/>
              </a:spcBef>
            </a:pPr>
            <a:r>
              <a:rPr lang="en-US" b="1" dirty="0"/>
              <a:t>Difficult to assess due to multiple differences between studies using 13 studies</a:t>
            </a:r>
            <a:r>
              <a:rPr lang="en-US" b="1" baseline="30000" dirty="0"/>
              <a:t>5</a:t>
            </a:r>
          </a:p>
          <a:p>
            <a:pPr>
              <a:spcBef>
                <a:spcPts val="0"/>
              </a:spcBef>
              <a:buNone/>
            </a:pPr>
            <a:endParaRPr lang="en-US" baseline="30000" dirty="0"/>
          </a:p>
          <a:p>
            <a:pPr>
              <a:spcBef>
                <a:spcPts val="0"/>
              </a:spcBef>
              <a:buNone/>
            </a:pPr>
            <a:endParaRPr lang="en-US" b="1" dirty="0"/>
          </a:p>
          <a:p>
            <a:pPr marL="800100" lvl="1" indent="-342900">
              <a:buNone/>
            </a:pPr>
            <a:r>
              <a:rPr lang="en-US" sz="1400" b="1" dirty="0"/>
              <a:t>1. </a:t>
            </a:r>
            <a:r>
              <a:rPr lang="en-US" sz="1400" b="1" dirty="0" err="1"/>
              <a:t>Esrey</a:t>
            </a:r>
            <a:r>
              <a:rPr lang="en-US" sz="1400" b="1" dirty="0"/>
              <a:t> et al., 1985. Bull WHO 63;757-72.</a:t>
            </a:r>
          </a:p>
          <a:p>
            <a:pPr marL="800100" lvl="1" indent="-342900">
              <a:buNone/>
            </a:pPr>
            <a:r>
              <a:rPr lang="en-US" sz="1400" b="1" dirty="0"/>
              <a:t>2. </a:t>
            </a:r>
            <a:r>
              <a:rPr lang="en-US" sz="1400" b="1" dirty="0" err="1"/>
              <a:t>Esrey</a:t>
            </a:r>
            <a:r>
              <a:rPr lang="en-US" sz="1400" b="1" dirty="0"/>
              <a:t>  et al., 1991. Bull WHO 69;609-21.</a:t>
            </a:r>
          </a:p>
          <a:p>
            <a:pPr marL="800100" lvl="1" indent="-342900">
              <a:buNone/>
            </a:pPr>
            <a:r>
              <a:rPr lang="en-US" sz="1400" b="1" dirty="0"/>
              <a:t>3. </a:t>
            </a:r>
            <a:r>
              <a:rPr lang="en-US" sz="1400" b="1" dirty="0" err="1"/>
              <a:t>Fewtrell</a:t>
            </a:r>
            <a:r>
              <a:rPr lang="en-US" sz="1400" b="1" dirty="0"/>
              <a:t> et all., 2005. Lancet  Infect </a:t>
            </a:r>
            <a:r>
              <a:rPr lang="en-US" sz="1400" b="1" dirty="0" err="1"/>
              <a:t>Dis</a:t>
            </a:r>
            <a:r>
              <a:rPr lang="en-US" sz="1400" b="1" dirty="0"/>
              <a:t> 5;42-52.</a:t>
            </a:r>
          </a:p>
          <a:p>
            <a:pPr marL="800100" lvl="1" indent="-342900">
              <a:buNone/>
            </a:pPr>
            <a:r>
              <a:rPr lang="en-US" sz="1400" b="1" dirty="0"/>
              <a:t>4. Waddington et al., 2009. J Develop Effect 1;295-335.  </a:t>
            </a:r>
          </a:p>
          <a:p>
            <a:pPr lvl="1">
              <a:buNone/>
            </a:pPr>
            <a:r>
              <a:rPr lang="en-US" sz="1400" b="1" dirty="0"/>
              <a:t>5. Clasen et al., 2010.  Cochrane Reviews  2010(6): 1-30..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6705600" y="304800"/>
          <a:ext cx="2128922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3" name="Photo Editor Photo" r:id="rId4" imgW="4982270" imgH="7133333" progId="">
                  <p:embed/>
                </p:oleObj>
              </mc:Choice>
              <mc:Fallback>
                <p:oleObj name="Photo Editor Photo" r:id="rId4" imgW="4982270" imgH="713333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04800"/>
                        <a:ext cx="2128922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3238"/>
            <a:ext cx="62484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Comparing Handwashing Studies from Around the Globe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83820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Institution-based (schools, child care centers)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39% reduction in diarrheal episodes (</a:t>
            </a:r>
            <a:r>
              <a:rPr lang="en-US" b="1" dirty="0" err="1"/>
              <a:t>IRR</a:t>
            </a:r>
            <a:r>
              <a:rPr lang="en-US" b="1" dirty="0"/>
              <a:t> 0.61, 95% CI 0.40-0.92)</a:t>
            </a:r>
          </a:p>
          <a:p>
            <a:pPr>
              <a:spcBef>
                <a:spcPts val="0"/>
              </a:spcBef>
            </a:pPr>
            <a:r>
              <a:rPr lang="en-US" dirty="0"/>
              <a:t>Community-based (still all children)</a:t>
            </a:r>
          </a:p>
          <a:p>
            <a:pPr lvl="1">
              <a:spcBef>
                <a:spcPts val="0"/>
              </a:spcBef>
            </a:pPr>
            <a:r>
              <a:rPr lang="pl-PL" b="1" dirty="0"/>
              <a:t>32%</a:t>
            </a:r>
            <a:r>
              <a:rPr lang="en-US" b="1" dirty="0"/>
              <a:t> reduction in diarrheal episodes </a:t>
            </a:r>
            <a:r>
              <a:rPr lang="pl-PL" b="1" dirty="0"/>
              <a:t>(IRR</a:t>
            </a:r>
            <a:r>
              <a:rPr lang="en-US" b="1" dirty="0"/>
              <a:t> </a:t>
            </a:r>
            <a:r>
              <a:rPr lang="pl-PL" b="1" dirty="0"/>
              <a:t>0.68, 95% CI 0.52</a:t>
            </a:r>
            <a:r>
              <a:rPr lang="en-US" b="1" dirty="0"/>
              <a:t>-</a:t>
            </a:r>
            <a:r>
              <a:rPr lang="pl-PL" b="1" dirty="0"/>
              <a:t>0.90</a:t>
            </a:r>
            <a:r>
              <a:rPr lang="en-US" b="1" dirty="0"/>
              <a:t>)</a:t>
            </a:r>
          </a:p>
          <a:p>
            <a:pPr>
              <a:spcBef>
                <a:spcPts val="0"/>
              </a:spcBef>
            </a:pPr>
            <a:r>
              <a:rPr lang="en-US" dirty="0"/>
              <a:t>Immunosuppressed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58% reduction in diarrheal episodes (2.92 to 1.24 episodes; 95% CI 1.93-1.43)</a:t>
            </a:r>
          </a:p>
          <a:p>
            <a:pPr>
              <a:spcBef>
                <a:spcPts val="0"/>
              </a:spcBef>
            </a:pPr>
            <a:r>
              <a:rPr lang="en-US" dirty="0"/>
              <a:t>High income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39% reduction in diarrheal episodes in children in institutions (</a:t>
            </a:r>
            <a:r>
              <a:rPr lang="en-US" b="1" dirty="0" err="1"/>
              <a:t>IRR</a:t>
            </a:r>
            <a:r>
              <a:rPr lang="en-US" b="1" dirty="0"/>
              <a:t> 0.61, 95% CI 0.40 to 0.92) </a:t>
            </a:r>
          </a:p>
          <a:p>
            <a:pPr>
              <a:spcBef>
                <a:spcPts val="0"/>
              </a:spcBef>
            </a:pPr>
            <a:r>
              <a:rPr lang="en-US" dirty="0"/>
              <a:t>Middle to low income</a:t>
            </a:r>
          </a:p>
          <a:p>
            <a:pPr lvl="1">
              <a:spcBef>
                <a:spcPts val="0"/>
              </a:spcBef>
            </a:pPr>
            <a:r>
              <a:rPr lang="en-US" b="1" dirty="0"/>
              <a:t>32% reduction in diarrheal episodes in children living in communities (</a:t>
            </a:r>
            <a:r>
              <a:rPr lang="en-US" b="1" dirty="0" err="1"/>
              <a:t>IRR</a:t>
            </a:r>
            <a:r>
              <a:rPr lang="en-US" b="1" dirty="0"/>
              <a:t> 0.68, 95% CI 0.52 to 0.90; 4 trials)</a:t>
            </a:r>
          </a:p>
          <a:p>
            <a:pPr lvl="1">
              <a:buNone/>
            </a:pPr>
            <a:endParaRPr lang="en-US" sz="1400" b="1" dirty="0"/>
          </a:p>
          <a:p>
            <a:pPr lvl="1">
              <a:buNone/>
            </a:pPr>
            <a:r>
              <a:rPr lang="en-US" sz="1400" b="1" dirty="0" err="1"/>
              <a:t>Ejemot</a:t>
            </a:r>
            <a:r>
              <a:rPr lang="en-US" sz="1400" b="1" dirty="0"/>
              <a:t> et. al.  2008.  Cochrane Library 2009(3) (14 studies)</a:t>
            </a:r>
          </a:p>
        </p:txBody>
      </p:sp>
      <p:pic>
        <p:nvPicPr>
          <p:cNvPr id="4" name="Picture 3" descr="Child Washing Hands After Handling Turtle_PHIL 8277_lores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10400" y="304801"/>
            <a:ext cx="1869510" cy="130598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382000" cy="1143000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Parental Missed Work due to Illness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57400" y="685800"/>
            <a:ext cx="5334000" cy="5943600"/>
            <a:chOff x="1296" y="576"/>
            <a:chExt cx="3360" cy="3744"/>
          </a:xfrm>
        </p:grpSpPr>
        <p:pic>
          <p:nvPicPr>
            <p:cNvPr id="88068" name="Picture 4"/>
            <p:cNvPicPr>
              <a:picLocks noChangeAspect="1" noChangeArrowheads="1"/>
            </p:cNvPicPr>
            <p:nvPr/>
          </p:nvPicPr>
          <p:blipFill>
            <a:blip r:embed="rId3" cstate="screen"/>
            <a:srcRect l="1292" t="1053" r="740" b="2106"/>
            <a:stretch>
              <a:fillRect/>
            </a:stretch>
          </p:blipFill>
          <p:spPr bwMode="auto">
            <a:xfrm>
              <a:off x="1296" y="576"/>
              <a:ext cx="3214" cy="369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88069" name="Rectangle 5"/>
            <p:cNvSpPr>
              <a:spLocks noChangeArrowheads="1"/>
            </p:cNvSpPr>
            <p:nvPr/>
          </p:nvSpPr>
          <p:spPr bwMode="auto">
            <a:xfrm>
              <a:off x="1728" y="3984"/>
              <a:ext cx="2928" cy="3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075" name="Text Box 11"/>
            <p:cNvSpPr txBox="1">
              <a:spLocks noChangeArrowheads="1"/>
            </p:cNvSpPr>
            <p:nvPr/>
          </p:nvSpPr>
          <p:spPr bwMode="auto">
            <a:xfrm>
              <a:off x="1920" y="4012"/>
              <a:ext cx="58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prstClr val="black"/>
                  </a:solidFill>
                </a:rPr>
                <a:t>Control</a:t>
              </a:r>
            </a:p>
          </p:txBody>
        </p:sp>
        <p:sp>
          <p:nvSpPr>
            <p:cNvPr id="88076" name="Text Box 12"/>
            <p:cNvSpPr txBox="1">
              <a:spLocks noChangeArrowheads="1"/>
            </p:cNvSpPr>
            <p:nvPr/>
          </p:nvSpPr>
          <p:spPr bwMode="auto">
            <a:xfrm>
              <a:off x="2640" y="3994"/>
              <a:ext cx="1008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prstClr val="black"/>
                  </a:solidFill>
                </a:rPr>
                <a:t>Standard intervention</a:t>
              </a:r>
            </a:p>
          </p:txBody>
        </p:sp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3600" y="3984"/>
              <a:ext cx="10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prstClr val="black"/>
                  </a:solidFill>
                </a:rPr>
                <a:t>Expanded intervention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895600" y="3733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median = 1.5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37338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median = 1.7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3743980"/>
            <a:ext cx="1143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median = 0.8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p = 0.01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87" name="Object 19"/>
          <p:cNvGraphicFramePr>
            <a:graphicFrameLocks noGrp="1" noChangeAspect="1"/>
          </p:cNvGraphicFramePr>
          <p:nvPr>
            <p:ph idx="1"/>
          </p:nvPr>
        </p:nvGraphicFramePr>
        <p:xfrm>
          <a:off x="457200" y="1600200"/>
          <a:ext cx="82296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3" name="Chart" r:id="rId4" imgW="8229600" imgH="4524451" progId="MSGraph.Chart.8">
                  <p:embed followColorScheme="full"/>
                </p:oleObj>
              </mc:Choice>
              <mc:Fallback>
                <p:oleObj name="Chart" r:id="rId4" imgW="8229600" imgH="4524451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8229600" cy="452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89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</a:rPr>
              <a:t>Health Care Visits due to Illness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981200" y="914400"/>
            <a:ext cx="5257800" cy="5791200"/>
            <a:chOff x="1248" y="576"/>
            <a:chExt cx="3312" cy="3648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1248" y="576"/>
              <a:ext cx="3280" cy="3648"/>
              <a:chOff x="1248" y="576"/>
              <a:chExt cx="3280" cy="3648"/>
            </a:xfrm>
          </p:grpSpPr>
          <p:pic>
            <p:nvPicPr>
              <p:cNvPr id="83988" name="Picture 20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 l="1195" t="1086" r="896" b="1086"/>
              <a:stretch>
                <a:fillRect/>
              </a:stretch>
            </p:blipFill>
            <p:spPr bwMode="auto">
              <a:xfrm>
                <a:off x="1248" y="576"/>
                <a:ext cx="3280" cy="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83993" name="Rectangle 25"/>
              <p:cNvSpPr>
                <a:spLocks noChangeArrowheads="1"/>
              </p:cNvSpPr>
              <p:nvPr/>
            </p:nvSpPr>
            <p:spPr bwMode="auto">
              <a:xfrm>
                <a:off x="2688" y="3936"/>
                <a:ext cx="816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3990" name="Text Box 22"/>
            <p:cNvSpPr txBox="1">
              <a:spLocks noChangeArrowheads="1"/>
            </p:cNvSpPr>
            <p:nvPr/>
          </p:nvSpPr>
          <p:spPr bwMode="auto">
            <a:xfrm>
              <a:off x="1872" y="3916"/>
              <a:ext cx="580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prstClr val="black"/>
                  </a:solidFill>
                </a:rPr>
                <a:t>Control</a:t>
              </a:r>
            </a:p>
          </p:txBody>
        </p:sp>
        <p:sp>
          <p:nvSpPr>
            <p:cNvPr id="83991" name="Text Box 23"/>
            <p:cNvSpPr txBox="1">
              <a:spLocks noChangeArrowheads="1"/>
            </p:cNvSpPr>
            <p:nvPr/>
          </p:nvSpPr>
          <p:spPr bwMode="auto">
            <a:xfrm>
              <a:off x="2592" y="3898"/>
              <a:ext cx="1008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prstClr val="black"/>
                  </a:solidFill>
                </a:rPr>
                <a:t>Standard intervention</a:t>
              </a:r>
            </a:p>
          </p:txBody>
        </p:sp>
        <p:sp>
          <p:nvSpPr>
            <p:cNvPr id="83992" name="Text Box 24"/>
            <p:cNvSpPr txBox="1">
              <a:spLocks noChangeArrowheads="1"/>
            </p:cNvSpPr>
            <p:nvPr/>
          </p:nvSpPr>
          <p:spPr bwMode="auto">
            <a:xfrm>
              <a:off x="3552" y="3898"/>
              <a:ext cx="1008" cy="3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prstClr val="black"/>
                  </a:solidFill>
                </a:rPr>
                <a:t>Expanded intervention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819400" y="2587823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median = 8.9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00" y="2590800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median = 7.8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67400" y="2590800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median = 6.8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p = 0.0008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5791200"/>
          </a:xfrm>
        </p:spPr>
        <p:txBody>
          <a:bodyPr/>
          <a:lstStyle/>
          <a:p>
            <a:r>
              <a:rPr lang="en-US" b="1" dirty="0"/>
              <a:t>Mills-</a:t>
            </a:r>
            <a:r>
              <a:rPr lang="en-US" b="1" dirty="0" err="1"/>
              <a:t>Reincke</a:t>
            </a:r>
            <a:r>
              <a:rPr lang="en-US" b="1" dirty="0"/>
              <a:t> Phenomenon (1893-94)</a:t>
            </a:r>
          </a:p>
          <a:p>
            <a:pPr lvl="1"/>
            <a:r>
              <a:rPr lang="en-US" sz="2400" b="1" dirty="0"/>
              <a:t>Filtration of the polluted public water-supplies of Lawrence , MA and of Hamburg,  Germany produced a notable decline in the general death-rate of each of these cities above that of typhoid fever</a:t>
            </a:r>
          </a:p>
          <a:p>
            <a:r>
              <a:rPr lang="en-US" b="1" dirty="0"/>
              <a:t>Hazen's Theorem  (1904)</a:t>
            </a:r>
          </a:p>
          <a:p>
            <a:pPr lvl="1"/>
            <a:r>
              <a:rPr lang="en-US" sz="2400" b="1" dirty="0"/>
              <a:t>“Where one death from typhoid fever has been avoided by the use of better water, a certain number of deaths, probably two or three, from other causes have been avoided.”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77218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Drinking Water and Disease Transmission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8" name="TextBox 14"/>
          <p:cNvSpPr txBox="1">
            <a:spLocks noChangeArrowheads="1"/>
          </p:cNvSpPr>
          <p:nvPr/>
        </p:nvSpPr>
        <p:spPr bwMode="auto">
          <a:xfrm>
            <a:off x="381000" y="5334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Trees Killed By Pine Beetles</a:t>
            </a:r>
          </a:p>
        </p:txBody>
      </p:sp>
      <p:sp>
        <p:nvSpPr>
          <p:cNvPr id="29711" name="Slide Number Placeholder 15"/>
          <p:cNvSpPr txBox="1">
            <a:spLocks noGrp="1"/>
          </p:cNvSpPr>
          <p:nvPr/>
        </p:nvSpPr>
        <p:spPr bwMode="auto">
          <a:xfrm>
            <a:off x="10085388" y="8413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8CA75DB-36B7-4FE7-B804-86AD198A61D9}" type="slidenum">
              <a:rPr lang="en-US" sz="1200">
                <a:solidFill>
                  <a:srgbClr val="FFD289"/>
                </a:solidFill>
                <a:cs typeface="Arial" charset="0"/>
              </a:rPr>
              <a:pPr algn="r"/>
              <a:t>40</a:t>
            </a:fld>
            <a:endParaRPr lang="en-US" sz="1200">
              <a:solidFill>
                <a:srgbClr val="FFD289"/>
              </a:solidFill>
              <a:cs typeface="Arial" charset="0"/>
            </a:endParaRPr>
          </a:p>
        </p:txBody>
      </p:sp>
      <p:sp>
        <p:nvSpPr>
          <p:cNvPr id="29714" name="Rectangle 24"/>
          <p:cNvSpPr>
            <a:spLocks noChangeArrowheads="1"/>
          </p:cNvSpPr>
          <p:nvPr/>
        </p:nvSpPr>
        <p:spPr bwMode="auto">
          <a:xfrm>
            <a:off x="811213" y="6172200"/>
            <a:ext cx="437038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Source: Marc </a:t>
            </a:r>
            <a:r>
              <a:rPr lang="en-US" sz="1400" b="1" dirty="0" err="1">
                <a:solidFill>
                  <a:srgbClr val="FFFFFF"/>
                </a:solidFill>
                <a:cs typeface="Arial" charset="0"/>
              </a:rPr>
              <a:t>Wagge</a:t>
            </a:r>
            <a:r>
              <a:rPr lang="en-US" sz="1400" b="1" dirty="0">
                <a:solidFill>
                  <a:srgbClr val="FFFFFF"/>
                </a:solidFill>
                <a:cs typeface="Arial" charset="0"/>
              </a:rPr>
              <a:t>, Denver Water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85900" y="1295400"/>
            <a:ext cx="6286500" cy="4787900"/>
            <a:chOff x="1371600" y="1295400"/>
            <a:chExt cx="6286500" cy="4787900"/>
          </a:xfrm>
        </p:grpSpPr>
        <p:grpSp>
          <p:nvGrpSpPr>
            <p:cNvPr id="26" name="Group 25"/>
            <p:cNvGrpSpPr/>
            <p:nvPr/>
          </p:nvGrpSpPr>
          <p:grpSpPr>
            <a:xfrm>
              <a:off x="1371600" y="1295400"/>
              <a:ext cx="6286500" cy="4787900"/>
              <a:chOff x="685800" y="1041400"/>
              <a:chExt cx="6286500" cy="4787900"/>
            </a:xfrm>
          </p:grpSpPr>
          <p:grpSp>
            <p:nvGrpSpPr>
              <p:cNvPr id="2" name="Group 17"/>
              <p:cNvGrpSpPr>
                <a:grpSpLocks/>
              </p:cNvGrpSpPr>
              <p:nvPr/>
            </p:nvGrpSpPr>
            <p:grpSpPr bwMode="auto">
              <a:xfrm>
                <a:off x="685800" y="1041400"/>
                <a:ext cx="6286500" cy="4651375"/>
                <a:chOff x="557313" y="933135"/>
                <a:chExt cx="7628674" cy="5675855"/>
              </a:xfrm>
            </p:grpSpPr>
            <p:pic>
              <p:nvPicPr>
                <p:cNvPr id="29716" name="Picture 18" descr="BarkBeetle_2008final"/>
                <p:cNvPicPr>
                  <a:picLocks noChangeAspect="1" noChangeArrowheads="1"/>
                </p:cNvPicPr>
                <p:nvPr/>
              </p:nvPicPr>
              <p:blipFill>
                <a:blip r:embed="rId2" cstate="screen"/>
                <a:srcRect/>
                <a:stretch>
                  <a:fillRect/>
                </a:stretch>
              </p:blipFill>
              <p:spPr bwMode="auto">
                <a:xfrm>
                  <a:off x="557313" y="933135"/>
                  <a:ext cx="7628674" cy="56758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717" name="Rectangle 16"/>
                <p:cNvSpPr>
                  <a:spLocks noChangeArrowheads="1"/>
                </p:cNvSpPr>
                <p:nvPr/>
              </p:nvSpPr>
              <p:spPr bwMode="auto">
                <a:xfrm>
                  <a:off x="6568243" y="5613754"/>
                  <a:ext cx="293252" cy="170872"/>
                </a:xfrm>
                <a:prstGeom prst="rect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cs typeface="Arial" charset="0"/>
                  </a:endParaRPr>
                </a:p>
              </p:txBody>
            </p:sp>
          </p:grp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>
                <a:off x="4354513" y="3794125"/>
                <a:ext cx="1233487" cy="2035175"/>
              </a:xfrm>
              <a:prstGeom prst="ellipse">
                <a:avLst/>
              </a:prstGeom>
              <a:noFill/>
              <a:ln w="50800" algn="ctr">
                <a:solidFill>
                  <a:schemeClr val="accent4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C000"/>
                  </a:solidFill>
                  <a:cs typeface="Arial" charset="0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 rot="10800000" flipV="1">
                <a:off x="5410200" y="3276601"/>
                <a:ext cx="762000" cy="609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2">
                    <a:lumMod val="1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TextBox 26"/>
              <p:cNvSpPr txBox="1">
                <a:spLocks noChangeArrowheads="1"/>
              </p:cNvSpPr>
              <p:nvPr/>
            </p:nvSpPr>
            <p:spPr bwMode="auto">
              <a:xfrm>
                <a:off x="5410200" y="2641600"/>
                <a:ext cx="1447800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 b="1" dirty="0">
                    <a:solidFill>
                      <a:srgbClr val="191919"/>
                    </a:solidFill>
                    <a:cs typeface="Arial" charset="0"/>
                  </a:rPr>
                  <a:t>Denver’s Watershed</a:t>
                </a:r>
              </a:p>
            </p:txBody>
          </p:sp>
        </p:grpSp>
        <p:pic>
          <p:nvPicPr>
            <p:cNvPr id="28" name="Picture 10" descr="MPBathole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600200" y="2133600"/>
              <a:ext cx="1196975" cy="16510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91200"/>
          </a:xfrm>
        </p:spPr>
        <p:txBody>
          <a:bodyPr/>
          <a:lstStyle/>
          <a:p>
            <a:r>
              <a:rPr lang="en-US" b="1" dirty="0"/>
              <a:t>1900: </a:t>
            </a:r>
            <a:r>
              <a:rPr lang="en-US" sz="2200" b="1" dirty="0"/>
              <a:t>Approximately 100 cases typhoid for every 100,000 Americans</a:t>
            </a:r>
          </a:p>
          <a:p>
            <a:r>
              <a:rPr lang="en-US" b="1" dirty="0">
                <a:solidFill>
                  <a:srgbClr val="FFFFFF"/>
                </a:solidFill>
              </a:rPr>
              <a:t>1908: </a:t>
            </a:r>
            <a:r>
              <a:rPr lang="en-US" sz="2200" b="1" dirty="0">
                <a:solidFill>
                  <a:srgbClr val="FFFFFF"/>
                </a:solidFill>
              </a:rPr>
              <a:t>First disinfection of U.S. public water supply in NJ</a:t>
            </a:r>
          </a:p>
          <a:p>
            <a:r>
              <a:rPr lang="en-US" b="1" dirty="0">
                <a:solidFill>
                  <a:srgbClr val="FFFFFF"/>
                </a:solidFill>
              </a:rPr>
              <a:t>1910-1920:</a:t>
            </a:r>
          </a:p>
          <a:p>
            <a:pPr lvl="1"/>
            <a:r>
              <a:rPr lang="en-US" sz="2200" b="1" dirty="0">
                <a:solidFill>
                  <a:srgbClr val="FFFFFF"/>
                </a:solidFill>
              </a:rPr>
              <a:t>Thousands of U.S.  cities begin disinfecting water</a:t>
            </a:r>
          </a:p>
          <a:p>
            <a:pPr lvl="1"/>
            <a:r>
              <a:rPr lang="en-US" sz="2200" b="1" dirty="0">
                <a:solidFill>
                  <a:srgbClr val="FFFFFF"/>
                </a:solidFill>
              </a:rPr>
              <a:t>Dramatic decrease in cases of waterborne illness /death</a:t>
            </a:r>
          </a:p>
          <a:p>
            <a:r>
              <a:rPr lang="en-US" b="1" dirty="0">
                <a:solidFill>
                  <a:srgbClr val="FFFFFF"/>
                </a:solidFill>
              </a:rPr>
              <a:t>2006</a:t>
            </a:r>
          </a:p>
          <a:p>
            <a:pPr lvl="1"/>
            <a:r>
              <a:rPr lang="en-US" sz="2200" b="1" dirty="0">
                <a:solidFill>
                  <a:srgbClr val="FFFFFF"/>
                </a:solidFill>
              </a:rPr>
              <a:t>Approximately 0.1 cases of typhoid for every 100,000 Americans (most due to international travel)</a:t>
            </a:r>
          </a:p>
          <a:p>
            <a:pPr lvl="1">
              <a:buNone/>
            </a:pPr>
            <a:endParaRPr lang="en-US" sz="2200" b="1" dirty="0">
              <a:solidFill>
                <a:srgbClr val="FFFFFF"/>
              </a:solidFill>
            </a:endParaRPr>
          </a:p>
          <a:p>
            <a:pPr>
              <a:buNone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greatest public health achievements of the 20</a:t>
            </a:r>
            <a:r>
              <a:rPr lang="en-US" sz="20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</a:t>
            </a:r>
          </a:p>
          <a:p>
            <a:pPr>
              <a:buNone/>
            </a:pPr>
            <a:endParaRPr lang="en-US" sz="1100" dirty="0"/>
          </a:p>
          <a:p>
            <a:pPr>
              <a:buNone/>
            </a:pPr>
            <a:r>
              <a:rPr lang="en-US" sz="1100" dirty="0"/>
              <a:t>EPA.  The History of Drinking Water Treatment: 2000.; CDC. Achievements in Public Health, 1900-1999: Safer and Healthier Foods. MMWR 1999; 48(40): 905.; CDC. Summary of Notifiable Diseases—United States, 2006. MMWR 2008; 55(53): 17</a:t>
            </a:r>
          </a:p>
          <a:p>
            <a:pPr>
              <a:buFont typeface="Arial" charset="0"/>
              <a:buChar char="•"/>
            </a:pPr>
            <a:endParaRPr lang="en-US" sz="1100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38100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Drinking Water and Disease Transmission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Baltimore, MD</a:t>
            </a:r>
            <a:br>
              <a:rPr lang="en-US" sz="4000" dirty="0"/>
            </a:br>
            <a:r>
              <a:rPr lang="en-US" sz="2400" dirty="0"/>
              <a:t>Typhoid Fever Trend (Mortality per 100,000) and            Sanitary Interventions, 1900–1936</a:t>
            </a:r>
          </a:p>
        </p:txBody>
      </p:sp>
      <p:graphicFrame>
        <p:nvGraphicFramePr>
          <p:cNvPr id="205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54050" y="1600200"/>
          <a:ext cx="78359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3" imgW="8229600" imgH="4753051" progId="MSGraph.Chart.8">
                  <p:embed followColorScheme="full"/>
                </p:oleObj>
              </mc:Choice>
              <mc:Fallback>
                <p:oleObj name="Chart" r:id="rId3" imgW="8229600" imgH="4753051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1600200"/>
                        <a:ext cx="7835900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3352800" y="1981200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4114800" y="1981200"/>
            <a:ext cx="0" cy="327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800600" y="19812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Chlorination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4800600" y="26670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Filtration</a:t>
            </a: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3505200" y="21336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4191000" y="2895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22325" y="6354763"/>
            <a:ext cx="39782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200" b="1" dirty="0">
                <a:latin typeface="Arial" charset="0"/>
              </a:rPr>
              <a:t>Cutler D, Miller G. Demography. 2005;42(1):1-22.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Providing Safe and Healthy Water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4800" y="304800"/>
            <a:ext cx="8534400" cy="1921316"/>
            <a:chOff x="304800" y="304800"/>
            <a:chExt cx="8534400" cy="1921316"/>
          </a:xfrm>
        </p:grpSpPr>
        <p:pic>
          <p:nvPicPr>
            <p:cNvPr id="3" name="Picture 2" descr="well in the forest.JP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5969339" y="304800"/>
              <a:ext cx="2869861" cy="1911350"/>
            </a:xfrm>
            <a:prstGeom prst="rect">
              <a:avLst/>
            </a:prstGeom>
          </p:spPr>
        </p:pic>
        <p:pic>
          <p:nvPicPr>
            <p:cNvPr id="4" name="Picture 3" descr="girl-drinking-water.jp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304800" y="304800"/>
              <a:ext cx="2895600" cy="1921316"/>
            </a:xfrm>
            <a:prstGeom prst="rect">
              <a:avLst/>
            </a:prstGeom>
          </p:spPr>
        </p:pic>
        <p:pic>
          <p:nvPicPr>
            <p:cNvPr id="6" name="Picture 11" descr="PICT0051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48000" y="304800"/>
              <a:ext cx="2921000" cy="1905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6858000" cy="79216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 Does Safe Water Reduce the Risk of Diarrhea Globally?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6858000" cy="51053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1991</a:t>
            </a:r>
            <a:r>
              <a:rPr lang="en-US" baseline="30000" dirty="0"/>
              <a:t>1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15-17% reduction for improved water quality in 16 studies</a:t>
            </a:r>
            <a:endParaRPr lang="en-US" sz="2400" b="1" baseline="30000" dirty="0"/>
          </a:p>
          <a:p>
            <a:pPr lvl="1">
              <a:spcBef>
                <a:spcPts val="0"/>
              </a:spcBef>
            </a:pPr>
            <a:r>
              <a:rPr lang="en-US" sz="2400" b="1" dirty="0"/>
              <a:t>20-27% reduction for water quantity in 15 studies</a:t>
            </a:r>
          </a:p>
          <a:p>
            <a:r>
              <a:rPr lang="en-US" dirty="0"/>
              <a:t>2009</a:t>
            </a:r>
            <a:r>
              <a:rPr lang="en-US" baseline="30000" dirty="0"/>
              <a:t>2</a:t>
            </a:r>
          </a:p>
          <a:p>
            <a:pPr lvl="1"/>
            <a:r>
              <a:rPr lang="en-US" sz="2400" b="1" dirty="0"/>
              <a:t>55% reduction for all ages in 7 studies</a:t>
            </a:r>
            <a:endParaRPr lang="en-US" sz="2400" b="1" baseline="30000" dirty="0"/>
          </a:p>
          <a:p>
            <a:pPr lvl="1">
              <a:spcBef>
                <a:spcPts val="0"/>
              </a:spcBef>
            </a:pPr>
            <a:r>
              <a:rPr lang="en-US" sz="2400" b="1" dirty="0"/>
              <a:t>46% reduction in children &lt;5 </a:t>
            </a:r>
            <a:r>
              <a:rPr lang="en-US" sz="2400" b="1" dirty="0" err="1"/>
              <a:t>y.o</a:t>
            </a:r>
            <a:r>
              <a:rPr lang="en-US" sz="2400" b="1" dirty="0"/>
              <a:t>. in 5 trials</a:t>
            </a:r>
          </a:p>
          <a:p>
            <a:pPr>
              <a:spcBef>
                <a:spcPts val="0"/>
              </a:spcBef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Why the difference?</a:t>
            </a:r>
          </a:p>
          <a:p>
            <a:pPr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sz="1400" b="1" dirty="0"/>
              <a:t>1. </a:t>
            </a:r>
            <a:r>
              <a:rPr lang="en-US" sz="1400" b="1" dirty="0" err="1"/>
              <a:t>Esrey</a:t>
            </a:r>
            <a:r>
              <a:rPr lang="en-US" sz="1400" b="1" dirty="0"/>
              <a:t> et al., 1991. Bull WHO  69:609-621.</a:t>
            </a:r>
          </a:p>
          <a:p>
            <a:pPr>
              <a:buNone/>
            </a:pPr>
            <a:r>
              <a:rPr lang="en-US" sz="1400" b="1" dirty="0"/>
              <a:t>2. Clasen et al., 2009. Cochrane  Library 2009(1);1-115.</a:t>
            </a:r>
          </a:p>
        </p:txBody>
      </p:sp>
      <p:pic>
        <p:nvPicPr>
          <p:cNvPr id="5" name="Picture 4" descr="Running faucet_leftimage_FC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67599" y="304800"/>
            <a:ext cx="1380671" cy="206282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dirty="0"/>
              <a:t> Does Site or Type of Water Treatment Reduce </a:t>
            </a:r>
            <a:r>
              <a:rPr lang="en-US" dirty="0">
                <a:latin typeface="+mn-lt"/>
              </a:rPr>
              <a:t>Diarrheal Illness?</a:t>
            </a:r>
            <a:endParaRPr lang="en-US" b="0" dirty="0">
              <a:latin typeface="+mn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586740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Bef>
                <a:spcPts val="0"/>
              </a:spcBef>
              <a:buSzPct val="70000"/>
              <a:buNone/>
            </a:pPr>
            <a:r>
              <a:rPr lang="en-US" sz="1400" b="1" dirty="0">
                <a:solidFill>
                  <a:schemeClr val="bg2"/>
                </a:solidFill>
              </a:rPr>
              <a:t>Clasen et al., 2010. Cochrane</a:t>
            </a:r>
          </a:p>
          <a:p>
            <a:pPr marL="342900" lvl="1" indent="-342900">
              <a:spcBef>
                <a:spcPts val="0"/>
              </a:spcBef>
              <a:buSzPct val="70000"/>
              <a:buNone/>
            </a:pPr>
            <a:r>
              <a:rPr lang="en-US" sz="1400" b="1" dirty="0">
                <a:solidFill>
                  <a:schemeClr val="bg2"/>
                </a:solidFill>
              </a:rPr>
              <a:t>  Library 2009(1);1-115.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990600" y="1600200"/>
            <a:ext cx="7467600" cy="4800599"/>
            <a:chOff x="990600" y="1600200"/>
            <a:chExt cx="7467600" cy="4800599"/>
          </a:xfrm>
        </p:grpSpPr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H="1">
              <a:off x="2362200" y="2590892"/>
              <a:ext cx="0" cy="380908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4742329" y="2950913"/>
              <a:ext cx="2420471" cy="55399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Treat in Home</a:t>
              </a: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44% Reduction</a:t>
              </a: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990600" y="2951202"/>
              <a:ext cx="2642347" cy="55399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Treat at Source</a:t>
              </a: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13% Reduction</a:t>
              </a: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2590800" y="4419600"/>
              <a:ext cx="1905000" cy="55399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Chlorination</a:t>
              </a: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39% Reduction</a:t>
              </a: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781800" y="4419600"/>
              <a:ext cx="1676400" cy="55399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Storage</a:t>
              </a: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39% Reduction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5867400" y="3505200"/>
              <a:ext cx="0" cy="91440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 flipV="1">
              <a:off x="3667524" y="4114800"/>
              <a:ext cx="4028675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3657600" y="4099761"/>
              <a:ext cx="0" cy="3198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7696200" y="4099761"/>
              <a:ext cx="0" cy="319839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4782991" y="4419600"/>
              <a:ext cx="1770209" cy="55399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Filtration</a:t>
              </a: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63% Reduction</a:t>
              </a:r>
            </a:p>
          </p:txBody>
        </p:sp>
        <p:sp>
          <p:nvSpPr>
            <p:cNvPr id="40" name="Rectangle 41"/>
            <p:cNvSpPr>
              <a:spLocks noChangeArrowheads="1"/>
            </p:cNvSpPr>
            <p:nvPr/>
          </p:nvSpPr>
          <p:spPr bwMode="auto">
            <a:xfrm>
              <a:off x="2591280" y="1600200"/>
              <a:ext cx="3352320" cy="55399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Treat at  Source or at Home</a:t>
              </a:r>
            </a:p>
            <a:p>
              <a:pPr algn="ctr"/>
              <a:r>
                <a:rPr lang="en-US" b="1" dirty="0">
                  <a:solidFill>
                    <a:schemeClr val="accent6"/>
                  </a:solidFill>
                </a:rPr>
                <a:t>27% Reduction</a:t>
              </a:r>
            </a:p>
          </p:txBody>
        </p:sp>
        <p:sp>
          <p:nvSpPr>
            <p:cNvPr id="52" name="Line 23"/>
            <p:cNvSpPr>
              <a:spLocks noChangeShapeType="1"/>
            </p:cNvSpPr>
            <p:nvPr/>
          </p:nvSpPr>
          <p:spPr bwMode="auto">
            <a:xfrm>
              <a:off x="4267200" y="2133600"/>
              <a:ext cx="0" cy="45720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 flipH="1">
              <a:off x="2362200" y="2590800"/>
              <a:ext cx="3505200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sp>
          <p:nvSpPr>
            <p:cNvPr id="62" name="Line 23"/>
            <p:cNvSpPr>
              <a:spLocks noChangeShapeType="1"/>
            </p:cNvSpPr>
            <p:nvPr/>
          </p:nvSpPr>
          <p:spPr bwMode="auto">
            <a:xfrm>
              <a:off x="5867400" y="2590800"/>
              <a:ext cx="0" cy="38100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pic>
          <p:nvPicPr>
            <p:cNvPr id="29698" name="Picture 2" descr="claro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781800" y="5130800"/>
              <a:ext cx="167640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99" name="Picture 3" descr="Clorox - front crop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427871" y="5105400"/>
              <a:ext cx="458329" cy="1219200"/>
            </a:xfrm>
            <a:prstGeom prst="rect">
              <a:avLst/>
            </a:prstGeom>
            <a:noFill/>
          </p:spPr>
        </p:pic>
        <p:pic>
          <p:nvPicPr>
            <p:cNvPr id="29700" name="Picture 4" descr="cambodia plastic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181600" y="5105400"/>
              <a:ext cx="906913" cy="1295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CEZID_PPT_dark([1]">
  <a:themeElements>
    <a:clrScheme name="NCEZID Dark PPT Colors">
      <a:dk1>
        <a:srgbClr val="FFC000"/>
      </a:dk1>
      <a:lt1>
        <a:srgbClr val="0F56DC"/>
      </a:lt1>
      <a:dk2>
        <a:srgbClr val="FFFFFF"/>
      </a:dk2>
      <a:lt2>
        <a:srgbClr val="FFFFFF"/>
      </a:lt2>
      <a:accent1>
        <a:srgbClr val="BD3632"/>
      </a:accent1>
      <a:accent2>
        <a:srgbClr val="782327"/>
      </a:accent2>
      <a:accent3>
        <a:srgbClr val="7D7A00"/>
      </a:accent3>
      <a:accent4>
        <a:srgbClr val="156570"/>
      </a:accent4>
      <a:accent5>
        <a:srgbClr val="6E267B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NCEZID_PPT_dark([1]</Template>
  <TotalTime>5379</TotalTime>
  <Words>6680</Words>
  <Application>Microsoft Macintosh PowerPoint</Application>
  <PresentationFormat>On-screen Show (4:3)</PresentationFormat>
  <Paragraphs>805</Paragraphs>
  <Slides>40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Myriad Web Pro</vt:lpstr>
      <vt:lpstr>Courier New</vt:lpstr>
      <vt:lpstr>Verdana</vt:lpstr>
      <vt:lpstr>Symbol</vt:lpstr>
      <vt:lpstr>Calibri</vt:lpstr>
      <vt:lpstr>Arial</vt:lpstr>
      <vt:lpstr>Wingdings</vt:lpstr>
      <vt:lpstr>NCEZID_PPT_dark([1]</vt:lpstr>
      <vt:lpstr>Default Design</vt:lpstr>
      <vt:lpstr>Office Theme</vt:lpstr>
      <vt:lpstr>Chart</vt:lpstr>
      <vt:lpstr>Image</vt:lpstr>
      <vt:lpstr>Photo Editor Photo</vt:lpstr>
      <vt:lpstr>Worksheet</vt:lpstr>
      <vt:lpstr> Connecting the Dots: Reducing Water, Sanitation, and Hygiene-related Diarrheal Illness</vt:lpstr>
      <vt:lpstr> Connecting the Dots: Reducing Water, Sanitation, and Hygiene-related Diarrheal Illness</vt:lpstr>
      <vt:lpstr>Background</vt:lpstr>
      <vt:lpstr>PowerPoint Presentation</vt:lpstr>
      <vt:lpstr>PowerPoint Presentation</vt:lpstr>
      <vt:lpstr>Baltimore, MD Typhoid Fever Trend (Mortality per 100,000) and            Sanitary Interventions, 1900–1936</vt:lpstr>
      <vt:lpstr>Providing Safe and Healthy Water</vt:lpstr>
      <vt:lpstr>  Does Safe Water Reduce the Risk of Diarrhea Globally?</vt:lpstr>
      <vt:lpstr>    Does Site or Type of Water Treatment Reduce Diarrheal Illness?</vt:lpstr>
      <vt:lpstr>  The Converse: What Happens When We Lose Water Service?</vt:lpstr>
      <vt:lpstr>Providing Improved and Accessible sanitation</vt:lpstr>
      <vt:lpstr> Does Improved Sanitation Reduce Diarrheal Illness?</vt:lpstr>
      <vt:lpstr> What is the Economic Impact of Inadequate Sanitation?</vt:lpstr>
      <vt:lpstr>Enhanced Handwashing and Hygiene</vt:lpstr>
      <vt:lpstr> Ignaz Semmelweis 1818- 1865</vt:lpstr>
      <vt:lpstr> Comparing Handwashing Studies from Around the Globe </vt:lpstr>
      <vt:lpstr>Impact of a School-Based Handwashing Promotion Program on Students and Their Households</vt:lpstr>
      <vt:lpstr>Absence Rates by Etiology  and Study Group</vt:lpstr>
      <vt:lpstr>Do the  Handwashing Interventions Make a Difference?</vt:lpstr>
      <vt:lpstr>Promoting and Monitoring Behavior Change to Reduce Diarrheal Illness</vt:lpstr>
      <vt:lpstr>Effects of Climate Variability on Water Quality and Quantity: Future Challenges</vt:lpstr>
      <vt:lpstr> Climate Change and Water Impacts: General</vt:lpstr>
      <vt:lpstr> Climate Change and Water Impacts: Arctic</vt:lpstr>
      <vt:lpstr> Climate Change, Water, and Public Health: Building Adaptive Management Models</vt:lpstr>
      <vt:lpstr>Climate-related Impacts on Water Utilities</vt:lpstr>
      <vt:lpstr>Climate-related Impacts on Water Utilities</vt:lpstr>
      <vt:lpstr>Ecologic Changes: unintended consequences</vt:lpstr>
      <vt:lpstr>PowerPoint Presentation</vt:lpstr>
      <vt:lpstr>PowerPoint Presentation</vt:lpstr>
      <vt:lpstr> Summary and Future Outlook</vt:lpstr>
      <vt:lpstr>Acknowledgements</vt:lpstr>
      <vt:lpstr>Questions? More Information:  Healthy Water Website www.cdc.gov/healthywater </vt:lpstr>
      <vt:lpstr>  Does Safe Water Reduce the Risk of Diarrhea Globally?</vt:lpstr>
      <vt:lpstr>  Does Site or Type of Water Treatment Reduce Diarrheal Illness?</vt:lpstr>
      <vt:lpstr>  The Converse: What Happens When We Lose Water Service?</vt:lpstr>
      <vt:lpstr> Does Improved Sanitation Reduce Diarrheal Illness?</vt:lpstr>
      <vt:lpstr> Comparing Handwashing Studies from Around the Globe </vt:lpstr>
      <vt:lpstr>Parental Missed Work due to Illness</vt:lpstr>
      <vt:lpstr>Health Care Visits due to Illness</vt:lpstr>
      <vt:lpstr>PowerPoint Presentation</vt:lpstr>
    </vt:vector>
  </TitlesOfParts>
  <Company>CDC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Myriad Pro, Bold, Shadow, 28pt</dc:title>
  <dc:creator>jey9</dc:creator>
  <cp:lastModifiedBy>Johanna</cp:lastModifiedBy>
  <cp:revision>597</cp:revision>
  <dcterms:created xsi:type="dcterms:W3CDTF">2010-07-27T14:47:11Z</dcterms:created>
  <dcterms:modified xsi:type="dcterms:W3CDTF">2020-10-26T22:15:52Z</dcterms:modified>
</cp:coreProperties>
</file>