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7"/>
  </p:notesMasterIdLst>
  <p:sldIdLst>
    <p:sldId id="256" r:id="rId2"/>
    <p:sldId id="259" r:id="rId3"/>
    <p:sldId id="283" r:id="rId4"/>
    <p:sldId id="696" r:id="rId5"/>
    <p:sldId id="718" r:id="rId6"/>
    <p:sldId id="714" r:id="rId7"/>
    <p:sldId id="715" r:id="rId8"/>
    <p:sldId id="717" r:id="rId9"/>
    <p:sldId id="716" r:id="rId10"/>
    <p:sldId id="710" r:id="rId11"/>
    <p:sldId id="697" r:id="rId12"/>
    <p:sldId id="279" r:id="rId13"/>
    <p:sldId id="703" r:id="rId14"/>
    <p:sldId id="719" r:id="rId15"/>
    <p:sldId id="265" r:id="rId16"/>
  </p:sldIdLst>
  <p:sldSz cx="9144000" cy="6858000" type="screen4x3"/>
  <p:notesSz cx="6858000" cy="9144000"/>
  <p:embeddedFontLst>
    <p:embeddedFont>
      <p:font typeface="Calibri" panose="020F0502020204030204" pitchFamily="34" charset="0"/>
      <p:regular r:id="rId18"/>
      <p:bold r:id="rId19"/>
      <p:italic r:id="rId20"/>
      <p:boldItalic r:id="rId21"/>
    </p:embeddedFont>
    <p:embeddedFont>
      <p:font typeface="Open Sans" panose="020B0604020202020204" charset="0"/>
      <p:regular r:id="rId22"/>
      <p:bold r:id="rId23"/>
      <p:italic r:id="rId24"/>
      <p:boldItalic r:id="rId25"/>
    </p:embeddedFont>
    <p:embeddedFont>
      <p:font typeface="Poppins" panose="020B0604020202020204" charset="0"/>
      <p:regular r:id="rId26"/>
      <p:bold r:id="rId27"/>
      <p:italic r:id="rId28"/>
      <p:boldItalic r:id="rId29"/>
    </p:embeddedFont>
    <p:embeddedFont>
      <p:font typeface="Verdana" panose="020B0604030504040204" pitchFamily="34"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4" roundtripDataSignature="AMtx7mj25lPcDB4ubbMetu7YDIkoHAwbI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36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21" Type="http://schemas.openxmlformats.org/officeDocument/2006/relationships/font" Target="fonts/font4.fntdata"/><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font" Target="fonts/font16.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b257dd4f65_1_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5" name="Google Shape;95;gb257dd4f65_1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b257dd4f65_0_1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b257dd4f65_0_1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40" name="Google Shape;140;gb257dd4f65_0_1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32" name="Google Shape;132;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extLst>
      <p:ext uri="{BB962C8B-B14F-4D97-AF65-F5344CB8AC3E}">
        <p14:creationId xmlns:p14="http://schemas.microsoft.com/office/powerpoint/2010/main" val="23822245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Tessa</a:t>
            </a:r>
            <a:endParaRPr/>
          </a:p>
        </p:txBody>
      </p:sp>
      <p:sp>
        <p:nvSpPr>
          <p:cNvPr id="132" name="Google Shape;132;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extLst>
      <p:ext uri="{BB962C8B-B14F-4D97-AF65-F5344CB8AC3E}">
        <p14:creationId xmlns:p14="http://schemas.microsoft.com/office/powerpoint/2010/main" val="26254650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b166bb7a27_0_4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b166bb7a27_0_4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6" name="Google Shape;146;gb166bb7a27_0_4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b257dd4f65_1_9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b257dd4f65_1_9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 name="Google Shape;193;gb257dd4f65_1_9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Tessa</a:t>
            </a:r>
            <a:endParaRPr/>
          </a:p>
        </p:txBody>
      </p:sp>
      <p:sp>
        <p:nvSpPr>
          <p:cNvPr id="132" name="Google Shape;132;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2" name="Google Shape;102;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extLst>
      <p:ext uri="{BB962C8B-B14F-4D97-AF65-F5344CB8AC3E}">
        <p14:creationId xmlns:p14="http://schemas.microsoft.com/office/powerpoint/2010/main" val="37915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b257dd4f65_0_1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b257dd4f65_0_1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40" name="Google Shape;140;gb257dd4f65_0_1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4</a:t>
            </a:fld>
            <a:endParaRPr/>
          </a:p>
        </p:txBody>
      </p:sp>
    </p:spTree>
    <p:extLst>
      <p:ext uri="{BB962C8B-B14F-4D97-AF65-F5344CB8AC3E}">
        <p14:creationId xmlns:p14="http://schemas.microsoft.com/office/powerpoint/2010/main" val="1422789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a907dd6e41_0_9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ga907dd6e41_0_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80000"/>
              </a:lnSpc>
              <a:spcBef>
                <a:spcPts val="1200"/>
              </a:spcBef>
              <a:spcAft>
                <a:spcPts val="1200"/>
              </a:spcAft>
              <a:buSzPts val="1400"/>
              <a:buNone/>
            </a:pPr>
            <a:r>
              <a:rPr lang="en-US" sz="1250" dirty="0">
                <a:solidFill>
                  <a:srgbClr val="000000"/>
                </a:solidFill>
                <a:latin typeface="Verdana"/>
                <a:ea typeface="Verdana"/>
                <a:sym typeface="Verdana"/>
              </a:rPr>
              <a:t>Protection against severe COVID</a:t>
            </a:r>
            <a:endParaRPr dirty="0">
              <a:solidFill>
                <a:srgbClr val="000000"/>
              </a:solidFill>
            </a:endParaRPr>
          </a:p>
        </p:txBody>
      </p:sp>
      <p:sp>
        <p:nvSpPr>
          <p:cNvPr id="154" name="Google Shape;154;ga907dd6e41_0_9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Tessa</a:t>
            </a:r>
            <a:endParaRPr/>
          </a:p>
        </p:txBody>
      </p:sp>
      <p:sp>
        <p:nvSpPr>
          <p:cNvPr id="132" name="Google Shape;132;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extLst>
      <p:ext uri="{BB962C8B-B14F-4D97-AF65-F5344CB8AC3E}">
        <p14:creationId xmlns:p14="http://schemas.microsoft.com/office/powerpoint/2010/main" val="14112249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Tessa</a:t>
            </a:r>
            <a:endParaRPr/>
          </a:p>
        </p:txBody>
      </p:sp>
      <p:sp>
        <p:nvSpPr>
          <p:cNvPr id="130" name="Google Shape;130;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extLst>
      <p:ext uri="{BB962C8B-B14F-4D97-AF65-F5344CB8AC3E}">
        <p14:creationId xmlns:p14="http://schemas.microsoft.com/office/powerpoint/2010/main" val="15307211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Tessa</a:t>
            </a:r>
            <a:endParaRPr/>
          </a:p>
        </p:txBody>
      </p:sp>
      <p:sp>
        <p:nvSpPr>
          <p:cNvPr id="130" name="Google Shape;130;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extLst>
      <p:ext uri="{BB962C8B-B14F-4D97-AF65-F5344CB8AC3E}">
        <p14:creationId xmlns:p14="http://schemas.microsoft.com/office/powerpoint/2010/main" val="40905227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Tessa</a:t>
            </a:r>
            <a:endParaRPr/>
          </a:p>
        </p:txBody>
      </p:sp>
      <p:sp>
        <p:nvSpPr>
          <p:cNvPr id="130" name="Google Shape;130;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extLst>
      <p:ext uri="{BB962C8B-B14F-4D97-AF65-F5344CB8AC3E}">
        <p14:creationId xmlns:p14="http://schemas.microsoft.com/office/powerpoint/2010/main" val="202032964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jpg"/><Relationship Id="rId5" Type="http://schemas.openxmlformats.org/officeDocument/2006/relationships/image" Target="../media/image4.jpg"/><Relationship Id="rId10" Type="http://schemas.openxmlformats.org/officeDocument/2006/relationships/image" Target="../media/image9.JPEG"/><Relationship Id="rId4" Type="http://schemas.openxmlformats.org/officeDocument/2006/relationships/image" Target="../media/image3.jpg"/><Relationship Id="rId9" Type="http://schemas.openxmlformats.org/officeDocument/2006/relationships/image" Target="../media/image8.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mparison 1">
  <p:cSld name="Comparison">
    <p:spTree>
      <p:nvGrpSpPr>
        <p:cNvPr id="1" name="Shape 17"/>
        <p:cNvGrpSpPr/>
        <p:nvPr/>
      </p:nvGrpSpPr>
      <p:grpSpPr>
        <a:xfrm>
          <a:off x="0" y="0"/>
          <a:ext cx="0" cy="0"/>
          <a:chOff x="0" y="0"/>
          <a:chExt cx="0" cy="0"/>
        </a:xfrm>
      </p:grpSpPr>
      <p:pic>
        <p:nvPicPr>
          <p:cNvPr id="18" name="Google Shape;18;gb257dd4f65_1_61" descr="A person in a blue shirt&#10;&#10;Description automatically generated"/>
          <p:cNvPicPr preferRelativeResize="0"/>
          <p:nvPr/>
        </p:nvPicPr>
        <p:blipFill rotWithShape="1">
          <a:blip r:embed="rId2">
            <a:alphaModFix/>
          </a:blip>
          <a:srcRect/>
          <a:stretch/>
        </p:blipFill>
        <p:spPr>
          <a:xfrm>
            <a:off x="2388622" y="-6338"/>
            <a:ext cx="2203705" cy="1907408"/>
          </a:xfrm>
          <a:prstGeom prst="rect">
            <a:avLst/>
          </a:prstGeom>
          <a:noFill/>
          <a:ln>
            <a:noFill/>
          </a:ln>
        </p:spPr>
      </p:pic>
      <p:pic>
        <p:nvPicPr>
          <p:cNvPr id="19" name="Google Shape;19;gb257dd4f65_1_61" descr="A person wearing a blue hat&#10;&#10;Description automatically generated"/>
          <p:cNvPicPr preferRelativeResize="0"/>
          <p:nvPr/>
        </p:nvPicPr>
        <p:blipFill rotWithShape="1">
          <a:blip r:embed="rId3">
            <a:alphaModFix/>
          </a:blip>
          <a:srcRect/>
          <a:stretch/>
        </p:blipFill>
        <p:spPr>
          <a:xfrm>
            <a:off x="6915150" y="4955522"/>
            <a:ext cx="2239633" cy="1912435"/>
          </a:xfrm>
          <a:prstGeom prst="rect">
            <a:avLst/>
          </a:prstGeom>
          <a:noFill/>
          <a:ln>
            <a:noFill/>
          </a:ln>
        </p:spPr>
      </p:pic>
      <p:pic>
        <p:nvPicPr>
          <p:cNvPr id="20" name="Google Shape;20;gb257dd4f65_1_61" descr="A person standing in a parking lot&#10;&#10;Description automatically generated"/>
          <p:cNvPicPr preferRelativeResize="0"/>
          <p:nvPr/>
        </p:nvPicPr>
        <p:blipFill rotWithShape="1">
          <a:blip r:embed="rId4">
            <a:alphaModFix/>
          </a:blip>
          <a:srcRect/>
          <a:stretch/>
        </p:blipFill>
        <p:spPr>
          <a:xfrm>
            <a:off x="0" y="2625"/>
            <a:ext cx="2248339" cy="1911096"/>
          </a:xfrm>
          <a:prstGeom prst="rect">
            <a:avLst/>
          </a:prstGeom>
          <a:noFill/>
          <a:ln>
            <a:noFill/>
          </a:ln>
        </p:spPr>
      </p:pic>
      <p:pic>
        <p:nvPicPr>
          <p:cNvPr id="23" name="Google Shape;23;gb257dd4f65_1_61" descr="A person standing in front of a store&#10;&#10;Description automatically generated"/>
          <p:cNvPicPr preferRelativeResize="0"/>
          <p:nvPr/>
        </p:nvPicPr>
        <p:blipFill rotWithShape="1">
          <a:blip r:embed="rId5">
            <a:alphaModFix/>
          </a:blip>
          <a:srcRect/>
          <a:stretch/>
        </p:blipFill>
        <p:spPr>
          <a:xfrm>
            <a:off x="4642212" y="4912973"/>
            <a:ext cx="2228850" cy="1907407"/>
          </a:xfrm>
          <a:prstGeom prst="rect">
            <a:avLst/>
          </a:prstGeom>
          <a:noFill/>
          <a:ln>
            <a:noFill/>
          </a:ln>
        </p:spPr>
      </p:pic>
      <p:pic>
        <p:nvPicPr>
          <p:cNvPr id="24" name="Google Shape;24;gb257dd4f65_1_61" descr="A picture containing outdoor, person, road, building&#10;&#10;Description automatically generated"/>
          <p:cNvPicPr preferRelativeResize="0"/>
          <p:nvPr/>
        </p:nvPicPr>
        <p:blipFill rotWithShape="1">
          <a:blip r:embed="rId6">
            <a:alphaModFix/>
          </a:blip>
          <a:srcRect/>
          <a:stretch/>
        </p:blipFill>
        <p:spPr>
          <a:xfrm>
            <a:off x="2272938" y="4955522"/>
            <a:ext cx="2258573" cy="1912435"/>
          </a:xfrm>
          <a:prstGeom prst="rect">
            <a:avLst/>
          </a:prstGeom>
          <a:noFill/>
          <a:ln>
            <a:noFill/>
          </a:ln>
        </p:spPr>
      </p:pic>
      <p:pic>
        <p:nvPicPr>
          <p:cNvPr id="25" name="Google Shape;25;gb257dd4f65_1_61" descr="A person standing in a kitchen&#10;&#10;Description automatically generated"/>
          <p:cNvPicPr preferRelativeResize="0"/>
          <p:nvPr/>
        </p:nvPicPr>
        <p:blipFill rotWithShape="1">
          <a:blip r:embed="rId7">
            <a:alphaModFix/>
          </a:blip>
          <a:srcRect/>
          <a:stretch/>
        </p:blipFill>
        <p:spPr>
          <a:xfrm>
            <a:off x="4727788" y="-3689"/>
            <a:ext cx="2254339" cy="1911096"/>
          </a:xfrm>
          <a:prstGeom prst="rect">
            <a:avLst/>
          </a:prstGeom>
          <a:noFill/>
          <a:ln>
            <a:noFill/>
          </a:ln>
        </p:spPr>
      </p:pic>
      <p:sp>
        <p:nvSpPr>
          <p:cNvPr id="26" name="Google Shape;26;gb257dd4f65_1_61"/>
          <p:cNvSpPr txBox="1">
            <a:spLocks noGrp="1"/>
          </p:cNvSpPr>
          <p:nvPr>
            <p:ph type="title"/>
          </p:nvPr>
        </p:nvSpPr>
        <p:spPr>
          <a:xfrm>
            <a:off x="341914" y="2734530"/>
            <a:ext cx="5160300" cy="770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2700"/>
              <a:buFont typeface="Poppins"/>
              <a:buNone/>
              <a:defRPr sz="2700" b="1" i="0">
                <a:solidFill>
                  <a:schemeClr val="dk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7" name="Google Shape;27;gb257dd4f65_1_61" descr="Logo&#10;&#10;Description automatically generated"/>
          <p:cNvPicPr preferRelativeResize="0"/>
          <p:nvPr/>
        </p:nvPicPr>
        <p:blipFill rotWithShape="1">
          <a:blip r:embed="rId8">
            <a:alphaModFix/>
          </a:blip>
          <a:srcRect/>
          <a:stretch/>
        </p:blipFill>
        <p:spPr>
          <a:xfrm>
            <a:off x="7643277" y="2895599"/>
            <a:ext cx="1006438" cy="1042567"/>
          </a:xfrm>
          <a:prstGeom prst="rect">
            <a:avLst/>
          </a:prstGeom>
          <a:noFill/>
          <a:ln>
            <a:noFill/>
          </a:ln>
        </p:spPr>
      </p:pic>
      <p:sp>
        <p:nvSpPr>
          <p:cNvPr id="28" name="Google Shape;28;gb257dd4f65_1_61"/>
          <p:cNvSpPr txBox="1">
            <a:spLocks noGrp="1"/>
          </p:cNvSpPr>
          <p:nvPr>
            <p:ph type="subTitle" idx="1"/>
          </p:nvPr>
        </p:nvSpPr>
        <p:spPr>
          <a:xfrm>
            <a:off x="341914" y="3583142"/>
            <a:ext cx="5165400" cy="607800"/>
          </a:xfrm>
          <a:prstGeom prst="rect">
            <a:avLst/>
          </a:prstGeom>
          <a:noFill/>
          <a:ln>
            <a:noFill/>
          </a:ln>
        </p:spPr>
        <p:txBody>
          <a:bodyPr spcFirstLastPara="1" wrap="square" lIns="91425" tIns="45700" rIns="91425" bIns="45700" anchor="t" anchorCtr="0">
            <a:noAutofit/>
          </a:bodyPr>
          <a:lstStyle>
            <a:lvl1pPr lvl="0" algn="l">
              <a:lnSpc>
                <a:spcPct val="90000"/>
              </a:lnSpc>
              <a:spcBef>
                <a:spcPts val="750"/>
              </a:spcBef>
              <a:spcAft>
                <a:spcPts val="0"/>
              </a:spcAft>
              <a:buClr>
                <a:schemeClr val="dk2"/>
              </a:buClr>
              <a:buSzPts val="1800"/>
              <a:buNone/>
              <a:defRPr sz="1800">
                <a:solidFill>
                  <a:schemeClr val="dk2"/>
                </a:solidFill>
              </a:defRPr>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pic>
        <p:nvPicPr>
          <p:cNvPr id="29" name="Google Shape;29;gb257dd4f65_1_61"/>
          <p:cNvPicPr preferRelativeResize="0"/>
          <p:nvPr/>
        </p:nvPicPr>
        <p:blipFill rotWithShape="1">
          <a:blip r:embed="rId9">
            <a:alphaModFix/>
          </a:blip>
          <a:srcRect/>
          <a:stretch/>
        </p:blipFill>
        <p:spPr>
          <a:xfrm>
            <a:off x="13882" y="4955523"/>
            <a:ext cx="2203705" cy="1912434"/>
          </a:xfrm>
          <a:prstGeom prst="rect">
            <a:avLst/>
          </a:prstGeom>
          <a:noFill/>
          <a:ln>
            <a:noFill/>
          </a:ln>
        </p:spPr>
      </p:pic>
      <p:pic>
        <p:nvPicPr>
          <p:cNvPr id="30" name="Picture 29">
            <a:extLst>
              <a:ext uri="{FF2B5EF4-FFF2-40B4-BE49-F238E27FC236}">
                <a16:creationId xmlns:a16="http://schemas.microsoft.com/office/drawing/2014/main" id="{ADD53748-64D4-43A3-A352-F63A9EAEAEC0}"/>
              </a:ext>
            </a:extLst>
          </p:cNvPr>
          <p:cNvPicPr>
            <a:picLocks noChangeAspect="1"/>
          </p:cNvPicPr>
          <p:nvPr userDrawn="1"/>
        </p:nvPicPr>
        <p:blipFill rotWithShape="1">
          <a:blip r:embed="rId10"/>
          <a:srcRect l="19607" r="5798"/>
          <a:stretch/>
        </p:blipFill>
        <p:spPr>
          <a:xfrm rot="5400000">
            <a:off x="7060945" y="-50446"/>
            <a:ext cx="1958861" cy="1969473"/>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1"/>
        <p:cNvGrpSpPr/>
        <p:nvPr/>
      </p:nvGrpSpPr>
      <p:grpSpPr>
        <a:xfrm>
          <a:off x="0" y="0"/>
          <a:ext cx="0" cy="0"/>
          <a:chOff x="0" y="0"/>
          <a:chExt cx="0" cy="0"/>
        </a:xfrm>
      </p:grpSpPr>
      <p:sp>
        <p:nvSpPr>
          <p:cNvPr id="82" name="Google Shape;82;p3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3"/>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3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3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3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7"/>
        <p:cNvGrpSpPr/>
        <p:nvPr/>
      </p:nvGrpSpPr>
      <p:grpSpPr>
        <a:xfrm>
          <a:off x="0" y="0"/>
          <a:ext cx="0" cy="0"/>
          <a:chOff x="0" y="0"/>
          <a:chExt cx="0" cy="0"/>
        </a:xfrm>
      </p:grpSpPr>
      <p:sp>
        <p:nvSpPr>
          <p:cNvPr id="88" name="Google Shape;88;p34"/>
          <p:cNvSpPr txBox="1">
            <a:spLocks noGrp="1"/>
          </p:cNvSpPr>
          <p:nvPr>
            <p:ph type="title"/>
          </p:nvPr>
        </p:nvSpPr>
        <p:spPr>
          <a:xfrm rot="5400000">
            <a:off x="4623593" y="2285206"/>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34"/>
          <p:cNvSpPr txBox="1">
            <a:spLocks noGrp="1"/>
          </p:cNvSpPr>
          <p:nvPr>
            <p:ph type="body" idx="1"/>
          </p:nvPr>
        </p:nvSpPr>
        <p:spPr>
          <a:xfrm rot="5400000">
            <a:off x="623093" y="370681"/>
            <a:ext cx="5811838"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3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3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3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0"/>
        <p:cNvGrpSpPr/>
        <p:nvPr/>
      </p:nvGrpSpPr>
      <p:grpSpPr>
        <a:xfrm>
          <a:off x="0" y="0"/>
          <a:ext cx="0" cy="0"/>
          <a:chOff x="0" y="0"/>
          <a:chExt cx="0" cy="0"/>
        </a:xfrm>
      </p:grpSpPr>
      <p:sp>
        <p:nvSpPr>
          <p:cNvPr id="31" name="Google Shape;31;p2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25"/>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2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2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26"/>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6"/>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9" name="Google Shape;39;p2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2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2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2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27"/>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27"/>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8"/>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2" name="Google Shape;52;p28"/>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28"/>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4" name="Google Shape;54;p28"/>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2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8"/>
        <p:cNvGrpSpPr/>
        <p:nvPr/>
      </p:nvGrpSpPr>
      <p:grpSpPr>
        <a:xfrm>
          <a:off x="0" y="0"/>
          <a:ext cx="0" cy="0"/>
          <a:chOff x="0" y="0"/>
          <a:chExt cx="0" cy="0"/>
        </a:xfrm>
      </p:grpSpPr>
      <p:sp>
        <p:nvSpPr>
          <p:cNvPr id="59" name="Google Shape;59;p29"/>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2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3"/>
        <p:cNvGrpSpPr/>
        <p:nvPr/>
      </p:nvGrpSpPr>
      <p:grpSpPr>
        <a:xfrm>
          <a:off x="0" y="0"/>
          <a:ext cx="0" cy="0"/>
          <a:chOff x="0" y="0"/>
          <a:chExt cx="0" cy="0"/>
        </a:xfrm>
      </p:grpSpPr>
      <p:sp>
        <p:nvSpPr>
          <p:cNvPr id="64" name="Google Shape;64;p3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3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3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7"/>
        <p:cNvGrpSpPr/>
        <p:nvPr/>
      </p:nvGrpSpPr>
      <p:grpSpPr>
        <a:xfrm>
          <a:off x="0" y="0"/>
          <a:ext cx="0" cy="0"/>
          <a:chOff x="0" y="0"/>
          <a:chExt cx="0" cy="0"/>
        </a:xfrm>
      </p:grpSpPr>
      <p:sp>
        <p:nvSpPr>
          <p:cNvPr id="68" name="Google Shape;68;p31"/>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31"/>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0" name="Google Shape;70;p31"/>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1" name="Google Shape;71;p3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3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3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4"/>
        <p:cNvGrpSpPr/>
        <p:nvPr/>
      </p:nvGrpSpPr>
      <p:grpSpPr>
        <a:xfrm>
          <a:off x="0" y="0"/>
          <a:ext cx="0" cy="0"/>
          <a:chOff x="0" y="0"/>
          <a:chExt cx="0" cy="0"/>
        </a:xfrm>
      </p:grpSpPr>
      <p:sp>
        <p:nvSpPr>
          <p:cNvPr id="75" name="Google Shape;75;p32"/>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2"/>
          <p:cNvSpPr>
            <a:spLocks noGrp="1"/>
          </p:cNvSpPr>
          <p:nvPr>
            <p:ph type="pic" idx="2"/>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7" name="Google Shape;77;p32"/>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8" name="Google Shape;78;p3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3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3"/>
          <p:cNvSpPr/>
          <p:nvPr/>
        </p:nvSpPr>
        <p:spPr>
          <a:xfrm>
            <a:off x="0" y="1"/>
            <a:ext cx="9144000" cy="1043700"/>
          </a:xfrm>
          <a:prstGeom prst="rect">
            <a:avLst/>
          </a:prstGeom>
          <a:gradFill>
            <a:gsLst>
              <a:gs pos="0">
                <a:srgbClr val="F6FBF4"/>
              </a:gs>
              <a:gs pos="44000">
                <a:srgbClr val="004877"/>
              </a:gs>
              <a:gs pos="83000">
                <a:srgbClr val="004877"/>
              </a:gs>
              <a:gs pos="100000">
                <a:srgbClr val="004877"/>
              </a:gs>
            </a:gsLst>
            <a:lin ang="10800025"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sp>
        <p:nvSpPr>
          <p:cNvPr id="11" name="Google Shape;11;p23"/>
          <p:cNvSpPr txBox="1"/>
          <p:nvPr/>
        </p:nvSpPr>
        <p:spPr>
          <a:xfrm>
            <a:off x="447346" y="1"/>
            <a:ext cx="8349900" cy="10437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2700"/>
              <a:buFont typeface="Arial"/>
              <a:buNone/>
            </a:pPr>
            <a:endParaRPr sz="2700" b="1" i="0" u="none" strike="noStrike" cap="none">
              <a:solidFill>
                <a:srgbClr val="FFFFFF"/>
              </a:solidFill>
              <a:latin typeface="Poppins"/>
              <a:ea typeface="Poppins"/>
              <a:cs typeface="Poppins"/>
              <a:sym typeface="Poppins"/>
            </a:endParaRPr>
          </a:p>
        </p:txBody>
      </p:sp>
      <p:sp>
        <p:nvSpPr>
          <p:cNvPr id="12" name="Google Shape;12;p2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 name="Google Shape;13;p23"/>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 name="Google Shape;14;p2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2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6" name="Google Shape;16;p2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32.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12.xml.rels><?xml version="1.0" encoding="UTF-8" standalone="yes"?>
<Relationships xmlns="http://schemas.openxmlformats.org/package/2006/relationships"><Relationship Id="rId3" Type="http://schemas.openxmlformats.org/officeDocument/2006/relationships/hyperlink" Target="http://covidvax.alaska.gov/" TargetMode="External"/><Relationship Id="rId2" Type="http://schemas.openxmlformats.org/officeDocument/2006/relationships/image" Target="../media/image33.png"/><Relationship Id="rId1" Type="http://schemas.openxmlformats.org/officeDocument/2006/relationships/slideLayout" Target="../slideLayouts/slideLayout3.xml"/><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hyperlink" Target="http://dhss.alaska.gov/News/Documents/press/2021/DHSS_PressRelease_Variant_20210126.pdf"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dhss.alaska.gov/dph/Epi/id/Pages/COVID-19/variants.aspx" TargetMode="External"/><Relationship Id="rId5" Type="http://schemas.openxmlformats.org/officeDocument/2006/relationships/hyperlink" Target="https://www.cdc.gov/coronavirus/2019-ncov/transmission/variant-cases.html" TargetMode="Externa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gb257dd4f65_1_11"/>
          <p:cNvSpPr txBox="1">
            <a:spLocks noGrp="1"/>
          </p:cNvSpPr>
          <p:nvPr>
            <p:ph type="title"/>
          </p:nvPr>
        </p:nvSpPr>
        <p:spPr>
          <a:xfrm>
            <a:off x="341914" y="2734530"/>
            <a:ext cx="5160300" cy="770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700"/>
              <a:buFont typeface="Poppins"/>
              <a:buNone/>
            </a:pPr>
            <a:r>
              <a:rPr lang="en-US" sz="3800">
                <a:solidFill>
                  <a:srgbClr val="073255"/>
                </a:solidFill>
              </a:rPr>
              <a:t>COVID-19 Update</a:t>
            </a:r>
            <a:endParaRPr sz="3800">
              <a:solidFill>
                <a:srgbClr val="073255"/>
              </a:solidFill>
            </a:endParaRPr>
          </a:p>
        </p:txBody>
      </p:sp>
      <p:sp>
        <p:nvSpPr>
          <p:cNvPr id="98" name="Google Shape;98;gb257dd4f65_1_11"/>
          <p:cNvSpPr txBox="1">
            <a:spLocks noGrp="1"/>
          </p:cNvSpPr>
          <p:nvPr>
            <p:ph type="subTitle" idx="1"/>
          </p:nvPr>
        </p:nvSpPr>
        <p:spPr>
          <a:xfrm>
            <a:off x="341914" y="3583142"/>
            <a:ext cx="5165400" cy="607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1800"/>
              <a:buNone/>
            </a:pPr>
            <a:r>
              <a:rPr lang="en-US" dirty="0"/>
              <a:t>Dr. Anne Zink, Chief Medical Officer</a:t>
            </a:r>
            <a:endParaRPr dirty="0"/>
          </a:p>
          <a:p>
            <a:pPr marL="0" lvl="0" indent="0" algn="l" rtl="0">
              <a:lnSpc>
                <a:spcPct val="90000"/>
              </a:lnSpc>
              <a:spcBef>
                <a:spcPts val="0"/>
              </a:spcBef>
              <a:spcAft>
                <a:spcPts val="0"/>
              </a:spcAft>
              <a:buClr>
                <a:schemeClr val="dk2"/>
              </a:buClr>
              <a:buSzPts val="1800"/>
              <a:buNone/>
            </a:pPr>
            <a:r>
              <a:rPr lang="en-US" dirty="0"/>
              <a:t>February 2, 2021</a:t>
            </a:r>
            <a:endParaRPr dirty="0"/>
          </a:p>
        </p:txBody>
      </p:sp>
      <p:pic>
        <p:nvPicPr>
          <p:cNvPr id="4" name="Picture 3">
            <a:extLst>
              <a:ext uri="{FF2B5EF4-FFF2-40B4-BE49-F238E27FC236}">
                <a16:creationId xmlns:a16="http://schemas.microsoft.com/office/drawing/2014/main" id="{2AADA840-6EBB-4769-986D-C2294D7A7714}"/>
              </a:ext>
            </a:extLst>
          </p:cNvPr>
          <p:cNvPicPr>
            <a:picLocks noChangeAspect="1"/>
          </p:cNvPicPr>
          <p:nvPr/>
        </p:nvPicPr>
        <p:blipFill rotWithShape="1">
          <a:blip r:embed="rId3"/>
          <a:srcRect l="16492" r="1140" b="53286"/>
          <a:stretch/>
        </p:blipFill>
        <p:spPr>
          <a:xfrm>
            <a:off x="14069" y="4832252"/>
            <a:ext cx="9143999" cy="2025748"/>
          </a:xfrm>
          <a:prstGeom prst="rect">
            <a:avLst/>
          </a:prstGeom>
        </p:spPr>
      </p:pic>
      <p:pic>
        <p:nvPicPr>
          <p:cNvPr id="5" name="Picture 4">
            <a:extLst>
              <a:ext uri="{FF2B5EF4-FFF2-40B4-BE49-F238E27FC236}">
                <a16:creationId xmlns:a16="http://schemas.microsoft.com/office/drawing/2014/main" id="{D502676D-E442-4251-B264-0D3FBE953596}"/>
              </a:ext>
            </a:extLst>
          </p:cNvPr>
          <p:cNvPicPr>
            <a:picLocks noChangeAspect="1"/>
          </p:cNvPicPr>
          <p:nvPr/>
        </p:nvPicPr>
        <p:blipFill rotWithShape="1">
          <a:blip r:embed="rId4"/>
          <a:srcRect l="19607" r="5798"/>
          <a:stretch/>
        </p:blipFill>
        <p:spPr>
          <a:xfrm rot="5400000">
            <a:off x="6912546" y="-36366"/>
            <a:ext cx="1958861" cy="196947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b257dd4f65_0_124"/>
          <p:cNvSpPr txBox="1"/>
          <p:nvPr/>
        </p:nvSpPr>
        <p:spPr>
          <a:xfrm>
            <a:off x="210885" y="192097"/>
            <a:ext cx="9468465" cy="6753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3200"/>
              <a:buFont typeface="Arial"/>
              <a:buNone/>
            </a:pPr>
            <a:r>
              <a:rPr lang="en-US" sz="3600" b="1" dirty="0">
                <a:solidFill>
                  <a:srgbClr val="FFFFFF"/>
                </a:solidFill>
                <a:latin typeface="Calibri" panose="020F0502020204030204" pitchFamily="34" charset="0"/>
                <a:ea typeface="Open Sans"/>
                <a:cs typeface="Calibri" panose="020F0502020204030204" pitchFamily="34" charset="0"/>
                <a:sym typeface="Open Sans"/>
              </a:rPr>
              <a:t>Thank you, Alaskans!</a:t>
            </a:r>
          </a:p>
        </p:txBody>
      </p:sp>
      <p:sp>
        <p:nvSpPr>
          <p:cNvPr id="143" name="Google Shape;143;gb257dd4f65_0_124"/>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10</a:t>
            </a:fld>
            <a:endParaRPr/>
          </a:p>
        </p:txBody>
      </p:sp>
      <p:pic>
        <p:nvPicPr>
          <p:cNvPr id="10" name="Picture 9">
            <a:extLst>
              <a:ext uri="{FF2B5EF4-FFF2-40B4-BE49-F238E27FC236}">
                <a16:creationId xmlns:a16="http://schemas.microsoft.com/office/drawing/2014/main" id="{EBDF6D45-251F-4BBA-9CB1-78EEC9C61D3F}"/>
              </a:ext>
            </a:extLst>
          </p:cNvPr>
          <p:cNvPicPr>
            <a:picLocks noChangeAspect="1"/>
          </p:cNvPicPr>
          <p:nvPr/>
        </p:nvPicPr>
        <p:blipFill>
          <a:blip r:embed="rId3"/>
          <a:stretch>
            <a:fillRect/>
          </a:stretch>
        </p:blipFill>
        <p:spPr>
          <a:xfrm rot="5400000">
            <a:off x="6438393" y="4463317"/>
            <a:ext cx="2519809" cy="1889856"/>
          </a:xfrm>
          <a:prstGeom prst="rect">
            <a:avLst/>
          </a:prstGeom>
        </p:spPr>
      </p:pic>
      <p:pic>
        <p:nvPicPr>
          <p:cNvPr id="13" name="Picture 12">
            <a:extLst>
              <a:ext uri="{FF2B5EF4-FFF2-40B4-BE49-F238E27FC236}">
                <a16:creationId xmlns:a16="http://schemas.microsoft.com/office/drawing/2014/main" id="{922AA912-E832-4636-8FFA-EE54AED2DA5E}"/>
              </a:ext>
            </a:extLst>
          </p:cNvPr>
          <p:cNvPicPr>
            <a:picLocks noChangeAspect="1"/>
          </p:cNvPicPr>
          <p:nvPr/>
        </p:nvPicPr>
        <p:blipFill>
          <a:blip r:embed="rId4"/>
          <a:stretch>
            <a:fillRect/>
          </a:stretch>
        </p:blipFill>
        <p:spPr>
          <a:xfrm rot="5400000">
            <a:off x="4125243" y="4461073"/>
            <a:ext cx="2519806" cy="1889855"/>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C4D24231-18AB-404A-8966-7358DE5295D9}"/>
              </a:ext>
            </a:extLst>
          </p:cNvPr>
          <p:cNvPicPr>
            <a:picLocks noChangeAspect="1"/>
          </p:cNvPicPr>
          <p:nvPr/>
        </p:nvPicPr>
        <p:blipFill>
          <a:blip r:embed="rId5"/>
          <a:stretch>
            <a:fillRect/>
          </a:stretch>
        </p:blipFill>
        <p:spPr>
          <a:xfrm rot="5400000">
            <a:off x="1892448" y="4461073"/>
            <a:ext cx="2519806" cy="1889855"/>
          </a:xfrm>
          <a:prstGeom prst="rect">
            <a:avLst/>
          </a:prstGeom>
        </p:spPr>
      </p:pic>
      <p:pic>
        <p:nvPicPr>
          <p:cNvPr id="17" name="Picture 16" descr="A picture containing person&#10;&#10;Description automatically generated">
            <a:extLst>
              <a:ext uri="{FF2B5EF4-FFF2-40B4-BE49-F238E27FC236}">
                <a16:creationId xmlns:a16="http://schemas.microsoft.com/office/drawing/2014/main" id="{A7932774-7757-4DEF-953E-473CA2DD5F84}"/>
              </a:ext>
            </a:extLst>
          </p:cNvPr>
          <p:cNvPicPr>
            <a:picLocks noChangeAspect="1"/>
          </p:cNvPicPr>
          <p:nvPr/>
        </p:nvPicPr>
        <p:blipFill>
          <a:blip r:embed="rId6"/>
          <a:stretch>
            <a:fillRect/>
          </a:stretch>
        </p:blipFill>
        <p:spPr>
          <a:xfrm rot="5400000">
            <a:off x="6438395" y="1709943"/>
            <a:ext cx="2519806" cy="1889855"/>
          </a:xfrm>
          <a:prstGeom prst="rect">
            <a:avLst/>
          </a:prstGeom>
        </p:spPr>
      </p:pic>
      <p:pic>
        <p:nvPicPr>
          <p:cNvPr id="19" name="Picture 18">
            <a:extLst>
              <a:ext uri="{FF2B5EF4-FFF2-40B4-BE49-F238E27FC236}">
                <a16:creationId xmlns:a16="http://schemas.microsoft.com/office/drawing/2014/main" id="{13689610-FDDD-4709-8A42-033535AB3F13}"/>
              </a:ext>
            </a:extLst>
          </p:cNvPr>
          <p:cNvPicPr>
            <a:picLocks noChangeAspect="1"/>
          </p:cNvPicPr>
          <p:nvPr/>
        </p:nvPicPr>
        <p:blipFill>
          <a:blip r:embed="rId7"/>
          <a:stretch>
            <a:fillRect/>
          </a:stretch>
        </p:blipFill>
        <p:spPr>
          <a:xfrm rot="5400000">
            <a:off x="4165422" y="1766976"/>
            <a:ext cx="2519806" cy="1889855"/>
          </a:xfrm>
          <a:prstGeom prst="rect">
            <a:avLst/>
          </a:prstGeom>
        </p:spPr>
      </p:pic>
      <p:pic>
        <p:nvPicPr>
          <p:cNvPr id="21" name="Picture 20">
            <a:extLst>
              <a:ext uri="{FF2B5EF4-FFF2-40B4-BE49-F238E27FC236}">
                <a16:creationId xmlns:a16="http://schemas.microsoft.com/office/drawing/2014/main" id="{46FDBFD7-C78D-4B49-A45C-79EDCF5BC37F}"/>
              </a:ext>
            </a:extLst>
          </p:cNvPr>
          <p:cNvPicPr>
            <a:picLocks noChangeAspect="1"/>
          </p:cNvPicPr>
          <p:nvPr/>
        </p:nvPicPr>
        <p:blipFill>
          <a:blip r:embed="rId8"/>
          <a:stretch>
            <a:fillRect/>
          </a:stretch>
        </p:blipFill>
        <p:spPr>
          <a:xfrm rot="5400000">
            <a:off x="1892448" y="1766975"/>
            <a:ext cx="2519808" cy="1889856"/>
          </a:xfrm>
          <a:prstGeom prst="rect">
            <a:avLst/>
          </a:prstGeom>
        </p:spPr>
      </p:pic>
      <p:sp>
        <p:nvSpPr>
          <p:cNvPr id="11" name="TextBox 10">
            <a:extLst>
              <a:ext uri="{FF2B5EF4-FFF2-40B4-BE49-F238E27FC236}">
                <a16:creationId xmlns:a16="http://schemas.microsoft.com/office/drawing/2014/main" id="{D10FB88D-1A4F-4C47-A8F1-810F81F5CA30}"/>
              </a:ext>
            </a:extLst>
          </p:cNvPr>
          <p:cNvSpPr txBox="1"/>
          <p:nvPr/>
        </p:nvSpPr>
        <p:spPr>
          <a:xfrm>
            <a:off x="210885" y="1565160"/>
            <a:ext cx="1889856" cy="4093428"/>
          </a:xfrm>
          <a:prstGeom prst="rect">
            <a:avLst/>
          </a:prstGeom>
          <a:noFill/>
        </p:spPr>
        <p:txBody>
          <a:bodyPr wrap="square">
            <a:spAutoFit/>
          </a:bodyPr>
          <a:lstStyle/>
          <a:p>
            <a:pPr algn="l"/>
            <a:r>
              <a:rPr lang="en-US" sz="2000" b="0" i="0" dirty="0">
                <a:solidFill>
                  <a:srgbClr val="1C1E21"/>
                </a:solidFill>
                <a:effectLst/>
                <a:latin typeface="Calibri" panose="020F0502020204030204" pitchFamily="34" charset="0"/>
                <a:cs typeface="Calibri" panose="020F0502020204030204" pitchFamily="34" charset="0"/>
              </a:rPr>
              <a:t>Alaskans have come together: providers and volunteers, families and friends, municipal and tribal leader. Alaskans have risen to the challenge in the most amazing ways.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15"/>
          <p:cNvPicPr preferRelativeResize="0"/>
          <p:nvPr/>
        </p:nvPicPr>
        <p:blipFill rotWithShape="1">
          <a:blip r:embed="rId3">
            <a:alphaModFix/>
          </a:blip>
          <a:srcRect/>
          <a:stretch/>
        </p:blipFill>
        <p:spPr>
          <a:xfrm>
            <a:off x="369523" y="1805379"/>
            <a:ext cx="993502" cy="1122291"/>
          </a:xfrm>
          <a:prstGeom prst="rect">
            <a:avLst/>
          </a:prstGeom>
          <a:noFill/>
          <a:ln>
            <a:noFill/>
          </a:ln>
        </p:spPr>
      </p:pic>
      <p:sp>
        <p:nvSpPr>
          <p:cNvPr id="136" name="Google Shape;136;p15"/>
          <p:cNvSpPr txBox="1"/>
          <p:nvPr/>
        </p:nvSpPr>
        <p:spPr>
          <a:xfrm>
            <a:off x="369523" y="211505"/>
            <a:ext cx="8640204" cy="6753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3200"/>
              <a:buFont typeface="Arial"/>
              <a:buNone/>
            </a:pPr>
            <a:r>
              <a:rPr lang="en-US" sz="3200" b="1" i="0" u="none" strike="noStrike" cap="none" dirty="0">
                <a:solidFill>
                  <a:srgbClr val="FFFFFF"/>
                </a:solidFill>
                <a:latin typeface="Open Sans"/>
                <a:ea typeface="Open Sans"/>
                <a:cs typeface="Open Sans"/>
                <a:sym typeface="Open Sans"/>
              </a:rPr>
              <a:t>Partnerships</a:t>
            </a:r>
          </a:p>
          <a:p>
            <a:pPr marL="0" marR="0" lvl="0" indent="0" algn="l" rtl="0">
              <a:lnSpc>
                <a:spcPct val="90000"/>
              </a:lnSpc>
              <a:spcBef>
                <a:spcPts val="0"/>
              </a:spcBef>
              <a:spcAft>
                <a:spcPts val="0"/>
              </a:spcAft>
              <a:buClr>
                <a:srgbClr val="000000"/>
              </a:buClr>
              <a:buSzPts val="3200"/>
              <a:buFont typeface="Arial"/>
              <a:buNone/>
            </a:pPr>
            <a:r>
              <a:rPr lang="en-US" b="1" i="0" u="none" strike="noStrike" cap="none" dirty="0">
                <a:solidFill>
                  <a:srgbClr val="FFFFFF"/>
                </a:solidFill>
                <a:latin typeface="Open Sans"/>
                <a:ea typeface="Open Sans"/>
                <a:cs typeface="Open Sans"/>
                <a:sym typeface="Open Sans"/>
              </a:rPr>
              <a:t>Alaska T</a:t>
            </a:r>
            <a:r>
              <a:rPr lang="en-US" b="1" dirty="0">
                <a:solidFill>
                  <a:srgbClr val="FFFFFF"/>
                </a:solidFill>
                <a:latin typeface="Open Sans"/>
                <a:ea typeface="Open Sans"/>
                <a:cs typeface="Open Sans"/>
                <a:sym typeface="Open Sans"/>
              </a:rPr>
              <a:t>ribal Health System, Department of Veterans Affairs, Department of Defense</a:t>
            </a:r>
            <a:endParaRPr b="0" i="0" u="none" strike="noStrike" cap="none" dirty="0">
              <a:solidFill>
                <a:srgbClr val="FFFFFF"/>
              </a:solidFill>
              <a:latin typeface="Arial"/>
              <a:ea typeface="Arial"/>
              <a:cs typeface="Arial"/>
              <a:sym typeface="Arial"/>
            </a:endParaRPr>
          </a:p>
        </p:txBody>
      </p:sp>
      <p:pic>
        <p:nvPicPr>
          <p:cNvPr id="12" name="Picture 11">
            <a:extLst>
              <a:ext uri="{FF2B5EF4-FFF2-40B4-BE49-F238E27FC236}">
                <a16:creationId xmlns:a16="http://schemas.microsoft.com/office/drawing/2014/main" id="{0DC083F3-83C3-4A5B-86F4-71709CE639C5}"/>
              </a:ext>
            </a:extLst>
          </p:cNvPr>
          <p:cNvPicPr>
            <a:picLocks noChangeAspect="1"/>
          </p:cNvPicPr>
          <p:nvPr/>
        </p:nvPicPr>
        <p:blipFill>
          <a:blip r:embed="rId4"/>
          <a:stretch>
            <a:fillRect/>
          </a:stretch>
        </p:blipFill>
        <p:spPr>
          <a:xfrm>
            <a:off x="1215948" y="1212936"/>
            <a:ext cx="3755031" cy="2584319"/>
          </a:xfrm>
          <a:prstGeom prst="rect">
            <a:avLst/>
          </a:prstGeom>
        </p:spPr>
      </p:pic>
      <p:pic>
        <p:nvPicPr>
          <p:cNvPr id="9" name="Picture 8">
            <a:extLst>
              <a:ext uri="{FF2B5EF4-FFF2-40B4-BE49-F238E27FC236}">
                <a16:creationId xmlns:a16="http://schemas.microsoft.com/office/drawing/2014/main" id="{AE30B4BC-3F9F-4F48-B54F-3C3FFAE6078F}"/>
              </a:ext>
            </a:extLst>
          </p:cNvPr>
          <p:cNvPicPr>
            <a:picLocks noChangeAspect="1"/>
          </p:cNvPicPr>
          <p:nvPr/>
        </p:nvPicPr>
        <p:blipFill>
          <a:blip r:embed="rId5"/>
          <a:stretch>
            <a:fillRect/>
          </a:stretch>
        </p:blipFill>
        <p:spPr>
          <a:xfrm>
            <a:off x="5194943" y="1162771"/>
            <a:ext cx="3579534" cy="2684651"/>
          </a:xfrm>
          <a:prstGeom prst="rect">
            <a:avLst/>
          </a:prstGeom>
        </p:spPr>
      </p:pic>
      <p:pic>
        <p:nvPicPr>
          <p:cNvPr id="10" name="Picture 9" descr="A picture containing outdoor, sky, person&#10;&#10;Description automatically generated">
            <a:extLst>
              <a:ext uri="{FF2B5EF4-FFF2-40B4-BE49-F238E27FC236}">
                <a16:creationId xmlns:a16="http://schemas.microsoft.com/office/drawing/2014/main" id="{647DAFC6-B764-4A64-8E89-229F1C2EF380}"/>
              </a:ext>
            </a:extLst>
          </p:cNvPr>
          <p:cNvPicPr>
            <a:picLocks noChangeAspect="1"/>
          </p:cNvPicPr>
          <p:nvPr/>
        </p:nvPicPr>
        <p:blipFill>
          <a:blip r:embed="rId6"/>
          <a:stretch>
            <a:fillRect/>
          </a:stretch>
        </p:blipFill>
        <p:spPr>
          <a:xfrm>
            <a:off x="382103" y="3930331"/>
            <a:ext cx="3569423" cy="2677067"/>
          </a:xfrm>
          <a:prstGeom prst="rect">
            <a:avLst/>
          </a:prstGeom>
        </p:spPr>
      </p:pic>
      <p:pic>
        <p:nvPicPr>
          <p:cNvPr id="13" name="Picture 12">
            <a:extLst>
              <a:ext uri="{FF2B5EF4-FFF2-40B4-BE49-F238E27FC236}">
                <a16:creationId xmlns:a16="http://schemas.microsoft.com/office/drawing/2014/main" id="{4E162FB9-FF55-4239-97B0-AC4B5DA22DB8}"/>
              </a:ext>
            </a:extLst>
          </p:cNvPr>
          <p:cNvPicPr>
            <a:picLocks noChangeAspect="1"/>
          </p:cNvPicPr>
          <p:nvPr/>
        </p:nvPicPr>
        <p:blipFill>
          <a:blip r:embed="rId7"/>
          <a:stretch>
            <a:fillRect/>
          </a:stretch>
        </p:blipFill>
        <p:spPr>
          <a:xfrm>
            <a:off x="4135902" y="3930331"/>
            <a:ext cx="3482023" cy="2618679"/>
          </a:xfrm>
          <a:prstGeom prst="rect">
            <a:avLst/>
          </a:prstGeom>
        </p:spPr>
      </p:pic>
    </p:spTree>
    <p:extLst>
      <p:ext uri="{BB962C8B-B14F-4D97-AF65-F5344CB8AC3E}">
        <p14:creationId xmlns:p14="http://schemas.microsoft.com/office/powerpoint/2010/main" val="23493099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66;gb257dd4f65_0_150">
            <a:extLst>
              <a:ext uri="{FF2B5EF4-FFF2-40B4-BE49-F238E27FC236}">
                <a16:creationId xmlns:a16="http://schemas.microsoft.com/office/drawing/2014/main" id="{BDE49078-AFF2-4E1B-9D52-D660C843B5BF}"/>
              </a:ext>
            </a:extLst>
          </p:cNvPr>
          <p:cNvSpPr txBox="1"/>
          <p:nvPr/>
        </p:nvSpPr>
        <p:spPr>
          <a:xfrm>
            <a:off x="341553" y="261229"/>
            <a:ext cx="5915025" cy="506475"/>
          </a:xfrm>
          <a:prstGeom prst="rect">
            <a:avLst/>
          </a:prstGeom>
          <a:noFill/>
          <a:ln>
            <a:noFill/>
          </a:ln>
        </p:spPr>
        <p:txBody>
          <a:bodyPr spcFirstLastPara="1" wrap="square" lIns="68569" tIns="34275" rIns="68569" bIns="34275" anchor="ctr" anchorCtr="0">
            <a:noAutofit/>
          </a:bodyPr>
          <a:lstStyle/>
          <a:p>
            <a:pPr>
              <a:lnSpc>
                <a:spcPct val="90000"/>
              </a:lnSpc>
            </a:pPr>
            <a:r>
              <a:rPr lang="en-US" sz="3200" b="1" dirty="0">
                <a:solidFill>
                  <a:srgbClr val="FFFFFF"/>
                </a:solidFill>
                <a:latin typeface="Calibri" panose="020F0502020204030204" pitchFamily="34" charset="0"/>
                <a:ea typeface="Open Sans"/>
                <a:cs typeface="Calibri" panose="020F0502020204030204" pitchFamily="34" charset="0"/>
                <a:sym typeface="Open Sans"/>
              </a:rPr>
              <a:t>Vaccine Appointments Available</a:t>
            </a:r>
            <a:endParaRPr lang="en-US" sz="3200" dirty="0">
              <a:latin typeface="Calibri" panose="020F0502020204030204" pitchFamily="34" charset="0"/>
              <a:cs typeface="Calibri" panose="020F0502020204030204" pitchFamily="34" charset="0"/>
            </a:endParaRPr>
          </a:p>
        </p:txBody>
      </p:sp>
      <p:grpSp>
        <p:nvGrpSpPr>
          <p:cNvPr id="12" name="Group 11">
            <a:extLst>
              <a:ext uri="{FF2B5EF4-FFF2-40B4-BE49-F238E27FC236}">
                <a16:creationId xmlns:a16="http://schemas.microsoft.com/office/drawing/2014/main" id="{7653D05A-4E25-4153-8838-F78AB6027C84}"/>
              </a:ext>
            </a:extLst>
          </p:cNvPr>
          <p:cNvGrpSpPr/>
          <p:nvPr/>
        </p:nvGrpSpPr>
        <p:grpSpPr>
          <a:xfrm>
            <a:off x="319392" y="2523189"/>
            <a:ext cx="4875302" cy="6098290"/>
            <a:chOff x="609164" y="4540567"/>
            <a:chExt cx="5210355" cy="6468197"/>
          </a:xfrm>
        </p:grpSpPr>
        <p:pic>
          <p:nvPicPr>
            <p:cNvPr id="8" name="Picture 8">
              <a:extLst>
                <a:ext uri="{FF2B5EF4-FFF2-40B4-BE49-F238E27FC236}">
                  <a16:creationId xmlns:a16="http://schemas.microsoft.com/office/drawing/2014/main" id="{377721F2-ABF6-4C78-BB13-F2A2BE0493BB}"/>
                </a:ext>
              </a:extLst>
            </p:cNvPr>
            <p:cNvPicPr>
              <a:picLocks noChangeAspect="1"/>
            </p:cNvPicPr>
            <p:nvPr/>
          </p:nvPicPr>
          <p:blipFill>
            <a:blip r:embed="rId2"/>
            <a:stretch>
              <a:fillRect/>
            </a:stretch>
          </p:blipFill>
          <p:spPr>
            <a:xfrm>
              <a:off x="1000020" y="4540567"/>
              <a:ext cx="3692105" cy="2395268"/>
            </a:xfrm>
            <a:prstGeom prst="rect">
              <a:avLst/>
            </a:prstGeom>
          </p:spPr>
        </p:pic>
        <p:sp>
          <p:nvSpPr>
            <p:cNvPr id="11" name="Text Placeholder 2">
              <a:extLst>
                <a:ext uri="{FF2B5EF4-FFF2-40B4-BE49-F238E27FC236}">
                  <a16:creationId xmlns:a16="http://schemas.microsoft.com/office/drawing/2014/main" id="{40D4FCF2-2307-419F-862B-5A47F8D78A97}"/>
                </a:ext>
              </a:extLst>
            </p:cNvPr>
            <p:cNvSpPr txBox="1">
              <a:spLocks/>
            </p:cNvSpPr>
            <p:nvPr/>
          </p:nvSpPr>
          <p:spPr>
            <a:xfrm>
              <a:off x="609164" y="6935835"/>
              <a:ext cx="5210355" cy="4072929"/>
            </a:xfrm>
            <a:prstGeom prst="rect">
              <a:avLst/>
            </a:prstGeom>
            <a:noFill/>
            <a:ln>
              <a:noFill/>
            </a:ln>
          </p:spPr>
          <p:txBody>
            <a:bodyPr spcFirstLastPara="1" wrap="square" lIns="68569" tIns="34275" rIns="68569" bIns="34275"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r>
                <a:rPr lang="en-US" dirty="0">
                  <a:hlinkClick r:id="rId3"/>
                </a:rPr>
                <a:t>http://covidvax.alaska.gov</a:t>
              </a:r>
              <a:endParaRPr lang="en-US" dirty="0"/>
            </a:p>
          </p:txBody>
        </p:sp>
      </p:grpSp>
      <p:pic>
        <p:nvPicPr>
          <p:cNvPr id="2" name="Picture 4" descr="COVIDVaxHelpline--DRAFT.jpg">
            <a:extLst>
              <a:ext uri="{FF2B5EF4-FFF2-40B4-BE49-F238E27FC236}">
                <a16:creationId xmlns:a16="http://schemas.microsoft.com/office/drawing/2014/main" id="{B4248332-EDCF-4636-9AB1-8A6C49E40ABD}"/>
              </a:ext>
            </a:extLst>
          </p:cNvPr>
          <p:cNvPicPr>
            <a:picLocks noChangeAspect="1"/>
          </p:cNvPicPr>
          <p:nvPr/>
        </p:nvPicPr>
        <p:blipFill>
          <a:blip r:embed="rId4"/>
          <a:stretch>
            <a:fillRect/>
          </a:stretch>
        </p:blipFill>
        <p:spPr>
          <a:xfrm>
            <a:off x="4733059" y="1672694"/>
            <a:ext cx="3959277" cy="3959277"/>
          </a:xfrm>
          <a:prstGeom prst="rect">
            <a:avLst/>
          </a:prstGeom>
        </p:spPr>
      </p:pic>
      <p:sp>
        <p:nvSpPr>
          <p:cNvPr id="6" name="TextBox 5">
            <a:extLst>
              <a:ext uri="{FF2B5EF4-FFF2-40B4-BE49-F238E27FC236}">
                <a16:creationId xmlns:a16="http://schemas.microsoft.com/office/drawing/2014/main" id="{26AB0944-2B75-4775-B79B-89E2C1EA822E}"/>
              </a:ext>
            </a:extLst>
          </p:cNvPr>
          <p:cNvSpPr txBox="1"/>
          <p:nvPr/>
        </p:nvSpPr>
        <p:spPr>
          <a:xfrm>
            <a:off x="319392" y="1714901"/>
            <a:ext cx="4230447" cy="523220"/>
          </a:xfrm>
          <a:prstGeom prst="rect">
            <a:avLst/>
          </a:prstGeom>
          <a:noFill/>
        </p:spPr>
        <p:txBody>
          <a:bodyPr wrap="square" rtlCol="0">
            <a:spAutoFit/>
          </a:bodyPr>
          <a:lstStyle/>
          <a:p>
            <a:r>
              <a:rPr lang="en-US" sz="2800" dirty="0">
                <a:latin typeface="Calibri" panose="020F0502020204030204" pitchFamily="34" charset="0"/>
                <a:cs typeface="Calibri" panose="020F0502020204030204" pitchFamily="34" charset="0"/>
              </a:rPr>
              <a:t>Help our Seniors and Elders</a:t>
            </a:r>
          </a:p>
        </p:txBody>
      </p:sp>
    </p:spTree>
    <p:extLst>
      <p:ext uri="{BB962C8B-B14F-4D97-AF65-F5344CB8AC3E}">
        <p14:creationId xmlns:p14="http://schemas.microsoft.com/office/powerpoint/2010/main" val="31561845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15"/>
          <p:cNvPicPr preferRelativeResize="0"/>
          <p:nvPr/>
        </p:nvPicPr>
        <p:blipFill rotWithShape="1">
          <a:blip r:embed="rId3">
            <a:alphaModFix/>
          </a:blip>
          <a:srcRect/>
          <a:stretch/>
        </p:blipFill>
        <p:spPr>
          <a:xfrm>
            <a:off x="369523" y="1805379"/>
            <a:ext cx="993502" cy="1122291"/>
          </a:xfrm>
          <a:prstGeom prst="rect">
            <a:avLst/>
          </a:prstGeom>
          <a:noFill/>
          <a:ln>
            <a:noFill/>
          </a:ln>
        </p:spPr>
      </p:pic>
      <p:sp>
        <p:nvSpPr>
          <p:cNvPr id="136" name="Google Shape;136;p15"/>
          <p:cNvSpPr txBox="1"/>
          <p:nvPr/>
        </p:nvSpPr>
        <p:spPr>
          <a:xfrm>
            <a:off x="503796" y="183291"/>
            <a:ext cx="7886700" cy="6753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3200"/>
              <a:buFont typeface="Arial"/>
              <a:buNone/>
            </a:pPr>
            <a:r>
              <a:rPr lang="en-US" sz="3200" b="1" dirty="0">
                <a:solidFill>
                  <a:srgbClr val="FFFFFF"/>
                </a:solidFill>
                <a:latin typeface="Open Sans"/>
                <a:ea typeface="Open Sans"/>
                <a:cs typeface="Open Sans"/>
                <a:sym typeface="Open Sans"/>
              </a:rPr>
              <a:t>COVID-19 Variant Strains</a:t>
            </a:r>
            <a:endParaRPr sz="1600" b="0" i="0" u="none" strike="noStrike" cap="none" dirty="0">
              <a:solidFill>
                <a:srgbClr val="FFFFFF"/>
              </a:solidFill>
              <a:latin typeface="Arial"/>
              <a:ea typeface="Arial"/>
              <a:cs typeface="Arial"/>
              <a:sym typeface="Arial"/>
            </a:endParaRPr>
          </a:p>
        </p:txBody>
      </p:sp>
      <p:pic>
        <p:nvPicPr>
          <p:cNvPr id="4" name="Picture 3" descr="Map&#10;&#10;Description automatically generated">
            <a:extLst>
              <a:ext uri="{FF2B5EF4-FFF2-40B4-BE49-F238E27FC236}">
                <a16:creationId xmlns:a16="http://schemas.microsoft.com/office/drawing/2014/main" id="{A13C2DDC-731E-43FC-A67B-1D36D6D1EF4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61063" y="1412452"/>
            <a:ext cx="4080975" cy="2638517"/>
          </a:xfrm>
          <a:prstGeom prst="rect">
            <a:avLst/>
          </a:prstGeom>
        </p:spPr>
      </p:pic>
      <p:sp>
        <p:nvSpPr>
          <p:cNvPr id="7" name="TextBox 6">
            <a:extLst>
              <a:ext uri="{FF2B5EF4-FFF2-40B4-BE49-F238E27FC236}">
                <a16:creationId xmlns:a16="http://schemas.microsoft.com/office/drawing/2014/main" id="{A5C27495-BD9C-45D7-BBEC-CE062448956C}"/>
              </a:ext>
            </a:extLst>
          </p:cNvPr>
          <p:cNvSpPr txBox="1"/>
          <p:nvPr/>
        </p:nvSpPr>
        <p:spPr>
          <a:xfrm>
            <a:off x="201962" y="1159618"/>
            <a:ext cx="4693502" cy="6555641"/>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Alaska will be added to CDC map. Updates Monday, Wednesday and Friday. </a:t>
            </a:r>
          </a:p>
          <a:p>
            <a:pPr marL="342900" indent="-342900">
              <a:buFont typeface="Arial" panose="020B0604020202020204" pitchFamily="34" charset="0"/>
              <a:buChar char="•"/>
            </a:pPr>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Alaska detected strain from recently completed sequencing. Sequencing takes time. </a:t>
            </a:r>
          </a:p>
          <a:p>
            <a:pPr marL="342900" indent="-342900">
              <a:buFont typeface="Arial" panose="020B0604020202020204" pitchFamily="34" charset="0"/>
              <a:buChar char="•"/>
            </a:pPr>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Test specimen collected Dec. 20, individual isolated after testing positive. One close contact also isolated. </a:t>
            </a:r>
          </a:p>
          <a:p>
            <a:pPr marL="342900" indent="-342900">
              <a:buFont typeface="Arial" panose="020B0604020202020204" pitchFamily="34" charset="0"/>
              <a:buChar char="•"/>
            </a:pPr>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Alaska has been sequencing SARS-CoV-2 viral genome from positive cases since spring 2020 to monitor circulating strains in Alaska. To date, 4-5% of positive cases have been sequenced.</a:t>
            </a:r>
          </a:p>
          <a:p>
            <a:pPr marL="342900" indent="-342900">
              <a:buFont typeface="Arial" panose="020B0604020202020204" pitchFamily="34" charset="0"/>
              <a:buChar char="•"/>
            </a:pPr>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2000" dirty="0">
              <a:latin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 </a:t>
            </a:r>
          </a:p>
        </p:txBody>
      </p:sp>
      <p:sp>
        <p:nvSpPr>
          <p:cNvPr id="9" name="TextBox 8">
            <a:extLst>
              <a:ext uri="{FF2B5EF4-FFF2-40B4-BE49-F238E27FC236}">
                <a16:creationId xmlns:a16="http://schemas.microsoft.com/office/drawing/2014/main" id="{7520DBD7-C4BC-4AD8-98E5-4E3BF2400FFA}"/>
              </a:ext>
            </a:extLst>
          </p:cNvPr>
          <p:cNvSpPr txBox="1"/>
          <p:nvPr/>
        </p:nvSpPr>
        <p:spPr>
          <a:xfrm>
            <a:off x="5430644" y="4212496"/>
            <a:ext cx="3326578" cy="2462213"/>
          </a:xfrm>
          <a:prstGeom prst="rect">
            <a:avLst/>
          </a:prstGeom>
          <a:noFill/>
        </p:spPr>
        <p:txBody>
          <a:bodyPr wrap="square">
            <a:spAutoFit/>
          </a:bodyPr>
          <a:lstStyle/>
          <a:p>
            <a:r>
              <a:rPr lang="en-US" dirty="0">
                <a:hlinkClick r:id="rId5"/>
              </a:rPr>
              <a:t>https://www.cdc.gov/coronavirus/2019-ncov/transmission/variant-cases.html</a:t>
            </a:r>
            <a:endParaRPr lang="en-US" dirty="0"/>
          </a:p>
          <a:p>
            <a:endParaRPr lang="en-US" dirty="0"/>
          </a:p>
          <a:p>
            <a:r>
              <a:rPr lang="en-US" dirty="0">
                <a:hlinkClick r:id="rId6"/>
              </a:rPr>
              <a:t>http://dhss.alaska.gov/dph/Epi/id/Pages/COVID-19/variants.aspx</a:t>
            </a:r>
            <a:endParaRPr lang="en-US" dirty="0"/>
          </a:p>
          <a:p>
            <a:endParaRPr lang="en-US" dirty="0"/>
          </a:p>
          <a:p>
            <a:endParaRPr lang="en-US" dirty="0"/>
          </a:p>
          <a:p>
            <a:r>
              <a:rPr lang="en-US" dirty="0">
                <a:hlinkClick r:id="rId7"/>
              </a:rPr>
              <a:t>http://dhss.alaska.gov/News/Documents/press/2021/DHSS_PressRelease_Variant_20210126.pdf</a:t>
            </a:r>
            <a:endParaRPr lang="en-US" dirty="0"/>
          </a:p>
          <a:p>
            <a:endParaRPr lang="en-US" dirty="0"/>
          </a:p>
        </p:txBody>
      </p:sp>
    </p:spTree>
    <p:extLst>
      <p:ext uri="{BB962C8B-B14F-4D97-AF65-F5344CB8AC3E}">
        <p14:creationId xmlns:p14="http://schemas.microsoft.com/office/powerpoint/2010/main" val="36409660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5" name="Picture 4" descr="Logo, company name&#10;&#10;Description automatically generated">
            <a:extLst>
              <a:ext uri="{FF2B5EF4-FFF2-40B4-BE49-F238E27FC236}">
                <a16:creationId xmlns:a16="http://schemas.microsoft.com/office/drawing/2014/main" id="{19B7F100-0979-4752-9C34-16F3589F6022}"/>
              </a:ext>
            </a:extLst>
          </p:cNvPr>
          <p:cNvPicPr>
            <a:picLocks noChangeAspect="1"/>
          </p:cNvPicPr>
          <p:nvPr/>
        </p:nvPicPr>
        <p:blipFill>
          <a:blip r:embed="rId3"/>
          <a:stretch>
            <a:fillRect/>
          </a:stretch>
        </p:blipFill>
        <p:spPr>
          <a:xfrm>
            <a:off x="168728" y="1792019"/>
            <a:ext cx="8806543" cy="3273962"/>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6" name="Google Shape;196;gb257dd4f65_1_95"/>
          <p:cNvSpPr txBox="1"/>
          <p:nvPr/>
        </p:nvSpPr>
        <p:spPr>
          <a:xfrm>
            <a:off x="396868" y="268980"/>
            <a:ext cx="8895000" cy="480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F4687"/>
              </a:buClr>
              <a:buSzPts val="3200"/>
              <a:buFont typeface="Open Sans"/>
              <a:buNone/>
            </a:pPr>
            <a:r>
              <a:rPr lang="en-US" sz="3200" b="1" i="0" u="none" strike="noStrike" cap="none" dirty="0">
                <a:solidFill>
                  <a:srgbClr val="FFFFFF"/>
                </a:solidFill>
                <a:latin typeface="Open Sans"/>
                <a:ea typeface="Open Sans"/>
                <a:cs typeface="Open Sans"/>
                <a:sym typeface="Open Sans"/>
              </a:rPr>
              <a:t>Stay Safe and Strong, Alaska </a:t>
            </a:r>
            <a:endParaRPr sz="3200" b="0" i="0" u="none" strike="noStrike" cap="none" dirty="0">
              <a:solidFill>
                <a:srgbClr val="FFFFFF"/>
              </a:solidFill>
              <a:latin typeface="Calibri"/>
              <a:ea typeface="Calibri"/>
              <a:cs typeface="Calibri"/>
              <a:sym typeface="Calibri"/>
            </a:endParaRPr>
          </a:p>
        </p:txBody>
      </p:sp>
      <p:pic>
        <p:nvPicPr>
          <p:cNvPr id="4" name="Picture 3" descr="A collage of a person&#10;&#10;Description automatically generated with low confidence">
            <a:extLst>
              <a:ext uri="{FF2B5EF4-FFF2-40B4-BE49-F238E27FC236}">
                <a16:creationId xmlns:a16="http://schemas.microsoft.com/office/drawing/2014/main" id="{108D8C09-16BE-4854-AA97-FF0573ED334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50697"/>
          <a:stretch/>
        </p:blipFill>
        <p:spPr>
          <a:xfrm>
            <a:off x="819806" y="1130216"/>
            <a:ext cx="3853204" cy="1899743"/>
          </a:xfrm>
          <a:prstGeom prst="rect">
            <a:avLst/>
          </a:prstGeom>
        </p:spPr>
      </p:pic>
      <p:pic>
        <p:nvPicPr>
          <p:cNvPr id="8" name="Picture 7" descr="A collage of a person&#10;&#10;Description automatically generated with low confidence">
            <a:extLst>
              <a:ext uri="{FF2B5EF4-FFF2-40B4-BE49-F238E27FC236}">
                <a16:creationId xmlns:a16="http://schemas.microsoft.com/office/drawing/2014/main" id="{314300E7-9F57-4F36-86B0-D8CD6770B97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73010" y="3079460"/>
            <a:ext cx="3778540" cy="3778540"/>
          </a:xfrm>
          <a:prstGeom prst="rect">
            <a:avLst/>
          </a:prstGeom>
        </p:spPr>
      </p:pic>
      <p:pic>
        <p:nvPicPr>
          <p:cNvPr id="10" name="Picture 9" descr="A picture containing text, items&#10;&#10;Description automatically generated">
            <a:extLst>
              <a:ext uri="{FF2B5EF4-FFF2-40B4-BE49-F238E27FC236}">
                <a16:creationId xmlns:a16="http://schemas.microsoft.com/office/drawing/2014/main" id="{A8B59666-3560-4C70-8186-0DCE9596152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9806" y="3079460"/>
            <a:ext cx="3778540" cy="3778540"/>
          </a:xfrm>
          <a:prstGeom prst="rect">
            <a:avLst/>
          </a:prstGeom>
        </p:spPr>
      </p:pic>
      <p:pic>
        <p:nvPicPr>
          <p:cNvPr id="9" name="Picture 8" descr="A collage of a person&#10;&#10;Description automatically generated with low confidence">
            <a:extLst>
              <a:ext uri="{FF2B5EF4-FFF2-40B4-BE49-F238E27FC236}">
                <a16:creationId xmlns:a16="http://schemas.microsoft.com/office/drawing/2014/main" id="{D2C599C6-1055-45D9-876D-5CDBBA251EC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50697"/>
          <a:stretch/>
        </p:blipFill>
        <p:spPr>
          <a:xfrm>
            <a:off x="4701101" y="1093150"/>
            <a:ext cx="3853204" cy="1899743"/>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0" name="Picture 9">
            <a:extLst>
              <a:ext uri="{FF2B5EF4-FFF2-40B4-BE49-F238E27FC236}">
                <a16:creationId xmlns:a16="http://schemas.microsoft.com/office/drawing/2014/main" id="{6A1FF64E-273C-4358-B91F-38045853ABC2}"/>
              </a:ext>
            </a:extLst>
          </p:cNvPr>
          <p:cNvPicPr>
            <a:picLocks noChangeAspect="1"/>
          </p:cNvPicPr>
          <p:nvPr/>
        </p:nvPicPr>
        <p:blipFill rotWithShape="1">
          <a:blip r:embed="rId3"/>
          <a:srcRect r="2797"/>
          <a:stretch/>
        </p:blipFill>
        <p:spPr>
          <a:xfrm>
            <a:off x="474781" y="1786597"/>
            <a:ext cx="7967313" cy="4709548"/>
          </a:xfrm>
          <a:prstGeom prst="rect">
            <a:avLst/>
          </a:prstGeom>
        </p:spPr>
      </p:pic>
      <p:sp>
        <p:nvSpPr>
          <p:cNvPr id="136" name="Google Shape;136;p15"/>
          <p:cNvSpPr txBox="1"/>
          <p:nvPr/>
        </p:nvSpPr>
        <p:spPr>
          <a:xfrm>
            <a:off x="503796" y="183291"/>
            <a:ext cx="7886700" cy="6753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3200"/>
              <a:buFont typeface="Arial"/>
              <a:buNone/>
            </a:pPr>
            <a:r>
              <a:rPr lang="en-US" sz="3200" b="1" dirty="0">
                <a:solidFill>
                  <a:srgbClr val="FFFFFF"/>
                </a:solidFill>
                <a:latin typeface="Open Sans"/>
                <a:ea typeface="Open Sans"/>
                <a:cs typeface="Open Sans"/>
                <a:sym typeface="Open Sans"/>
              </a:rPr>
              <a:t>COVID-19 Data Hub</a:t>
            </a:r>
          </a:p>
          <a:p>
            <a:pPr marL="0" marR="0" lvl="0" indent="0" algn="l" rtl="0">
              <a:lnSpc>
                <a:spcPct val="90000"/>
              </a:lnSpc>
              <a:spcBef>
                <a:spcPts val="0"/>
              </a:spcBef>
              <a:spcAft>
                <a:spcPts val="0"/>
              </a:spcAft>
              <a:buClr>
                <a:srgbClr val="000000"/>
              </a:buClr>
              <a:buSzPts val="3200"/>
              <a:buFont typeface="Arial"/>
              <a:buNone/>
            </a:pPr>
            <a:r>
              <a:rPr lang="en-US" sz="1600" b="1" dirty="0">
                <a:solidFill>
                  <a:srgbClr val="FFFFFF"/>
                </a:solidFill>
                <a:latin typeface="Open Sans"/>
                <a:ea typeface="Open Sans"/>
                <a:cs typeface="Open Sans"/>
                <a:sym typeface="Open Sans"/>
              </a:rPr>
              <a:t>Pandemic to Date: Updated February 1, 2021</a:t>
            </a:r>
            <a:endParaRPr lang="en-US" sz="1600" dirty="0">
              <a:solidFill>
                <a:srgbClr val="FFFFFF"/>
              </a:solidFill>
              <a:ea typeface="Open Sans"/>
            </a:endParaRPr>
          </a:p>
        </p:txBody>
      </p:sp>
      <p:sp>
        <p:nvSpPr>
          <p:cNvPr id="7" name="TextBox 6">
            <a:extLst>
              <a:ext uri="{FF2B5EF4-FFF2-40B4-BE49-F238E27FC236}">
                <a16:creationId xmlns:a16="http://schemas.microsoft.com/office/drawing/2014/main" id="{A194FDB5-DA3B-45C6-A658-3C0E0145C488}"/>
              </a:ext>
            </a:extLst>
          </p:cNvPr>
          <p:cNvSpPr txBox="1"/>
          <p:nvPr/>
        </p:nvSpPr>
        <p:spPr>
          <a:xfrm>
            <a:off x="1123874" y="4833865"/>
            <a:ext cx="1548747" cy="369332"/>
          </a:xfrm>
          <a:prstGeom prst="rect">
            <a:avLst/>
          </a:prstGeom>
          <a:noFill/>
        </p:spPr>
        <p:txBody>
          <a:bodyPr wrap="square" rtlCol="0">
            <a:spAutoFit/>
          </a:bodyPr>
          <a:lstStyle/>
          <a:p>
            <a:r>
              <a:rPr lang="en-US" sz="1800" b="1" dirty="0">
                <a:latin typeface="Calibri" panose="020F0502020204030204" pitchFamily="34" charset="0"/>
                <a:cs typeface="Calibri" panose="020F0502020204030204" pitchFamily="34" charset="0"/>
              </a:rPr>
              <a:t>Onset Date</a:t>
            </a:r>
          </a:p>
        </p:txBody>
      </p:sp>
      <p:pic>
        <p:nvPicPr>
          <p:cNvPr id="8" name="Picture 7">
            <a:extLst>
              <a:ext uri="{FF2B5EF4-FFF2-40B4-BE49-F238E27FC236}">
                <a16:creationId xmlns:a16="http://schemas.microsoft.com/office/drawing/2014/main" id="{DD812398-3362-4C1C-A3E4-865A2428AFDE}"/>
              </a:ext>
            </a:extLst>
          </p:cNvPr>
          <p:cNvPicPr>
            <a:picLocks noChangeAspect="1"/>
          </p:cNvPicPr>
          <p:nvPr/>
        </p:nvPicPr>
        <p:blipFill>
          <a:blip r:embed="rId4"/>
          <a:stretch>
            <a:fillRect/>
          </a:stretch>
        </p:blipFill>
        <p:spPr>
          <a:xfrm>
            <a:off x="474780" y="1291297"/>
            <a:ext cx="7967313" cy="4953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6" name="Picture 15">
            <a:extLst>
              <a:ext uri="{FF2B5EF4-FFF2-40B4-BE49-F238E27FC236}">
                <a16:creationId xmlns:a16="http://schemas.microsoft.com/office/drawing/2014/main" id="{84FB6527-FDD0-40D9-8E05-EFD0FDBB6436}"/>
              </a:ext>
            </a:extLst>
          </p:cNvPr>
          <p:cNvPicPr>
            <a:picLocks noChangeAspect="1"/>
          </p:cNvPicPr>
          <p:nvPr/>
        </p:nvPicPr>
        <p:blipFill>
          <a:blip r:embed="rId3"/>
          <a:stretch>
            <a:fillRect/>
          </a:stretch>
        </p:blipFill>
        <p:spPr>
          <a:xfrm>
            <a:off x="344780" y="4092109"/>
            <a:ext cx="4227220" cy="2070447"/>
          </a:xfrm>
          <a:prstGeom prst="rect">
            <a:avLst/>
          </a:prstGeom>
        </p:spPr>
      </p:pic>
      <p:pic>
        <p:nvPicPr>
          <p:cNvPr id="9" name="Picture 8">
            <a:extLst>
              <a:ext uri="{FF2B5EF4-FFF2-40B4-BE49-F238E27FC236}">
                <a16:creationId xmlns:a16="http://schemas.microsoft.com/office/drawing/2014/main" id="{272939D4-7646-439C-BC4D-24EE0318CBBC}"/>
              </a:ext>
            </a:extLst>
          </p:cNvPr>
          <p:cNvPicPr>
            <a:picLocks noChangeAspect="1"/>
          </p:cNvPicPr>
          <p:nvPr/>
        </p:nvPicPr>
        <p:blipFill>
          <a:blip r:embed="rId4"/>
          <a:stretch>
            <a:fillRect/>
          </a:stretch>
        </p:blipFill>
        <p:spPr>
          <a:xfrm>
            <a:off x="161371" y="1647806"/>
            <a:ext cx="4326110" cy="2267090"/>
          </a:xfrm>
          <a:prstGeom prst="rect">
            <a:avLst/>
          </a:prstGeom>
        </p:spPr>
      </p:pic>
      <p:pic>
        <p:nvPicPr>
          <p:cNvPr id="7" name="Picture 6">
            <a:extLst>
              <a:ext uri="{FF2B5EF4-FFF2-40B4-BE49-F238E27FC236}">
                <a16:creationId xmlns:a16="http://schemas.microsoft.com/office/drawing/2014/main" id="{89AEB3E4-320A-4771-8603-7A4BA058EF8F}"/>
              </a:ext>
            </a:extLst>
          </p:cNvPr>
          <p:cNvPicPr>
            <a:picLocks noChangeAspect="1"/>
          </p:cNvPicPr>
          <p:nvPr/>
        </p:nvPicPr>
        <p:blipFill>
          <a:blip r:embed="rId5"/>
          <a:stretch>
            <a:fillRect/>
          </a:stretch>
        </p:blipFill>
        <p:spPr>
          <a:xfrm>
            <a:off x="4606558" y="4088378"/>
            <a:ext cx="4324861" cy="1755383"/>
          </a:xfrm>
          <a:prstGeom prst="rect">
            <a:avLst/>
          </a:prstGeom>
        </p:spPr>
      </p:pic>
      <p:pic>
        <p:nvPicPr>
          <p:cNvPr id="4" name="Picture 3">
            <a:extLst>
              <a:ext uri="{FF2B5EF4-FFF2-40B4-BE49-F238E27FC236}">
                <a16:creationId xmlns:a16="http://schemas.microsoft.com/office/drawing/2014/main" id="{B18A4012-C9E9-4C50-9471-C866667D5A0F}"/>
              </a:ext>
            </a:extLst>
          </p:cNvPr>
          <p:cNvPicPr>
            <a:picLocks noChangeAspect="1"/>
          </p:cNvPicPr>
          <p:nvPr/>
        </p:nvPicPr>
        <p:blipFill>
          <a:blip r:embed="rId6"/>
          <a:stretch>
            <a:fillRect/>
          </a:stretch>
        </p:blipFill>
        <p:spPr>
          <a:xfrm>
            <a:off x="4605309" y="1773708"/>
            <a:ext cx="4326110" cy="1832611"/>
          </a:xfrm>
          <a:prstGeom prst="rect">
            <a:avLst/>
          </a:prstGeom>
        </p:spPr>
      </p:pic>
      <p:sp>
        <p:nvSpPr>
          <p:cNvPr id="104" name="Google Shape;104;p2"/>
          <p:cNvSpPr txBox="1"/>
          <p:nvPr/>
        </p:nvSpPr>
        <p:spPr>
          <a:xfrm>
            <a:off x="202030" y="1014239"/>
            <a:ext cx="7111315" cy="506366"/>
          </a:xfrm>
          <a:prstGeom prst="rect">
            <a:avLst/>
          </a:prstGeom>
          <a:noFill/>
          <a:ln>
            <a:noFill/>
          </a:ln>
        </p:spPr>
        <p:txBody>
          <a:bodyPr spcFirstLastPara="1" wrap="square" lIns="68569" tIns="34275" rIns="68569" bIns="34275" anchor="ctr" anchorCtr="0">
            <a:normAutofit fontScale="92500" lnSpcReduction="10000"/>
          </a:bodyPr>
          <a:lstStyle/>
          <a:p>
            <a:pPr>
              <a:lnSpc>
                <a:spcPct val="90000"/>
              </a:lnSpc>
              <a:buClr>
                <a:srgbClr val="0F4687"/>
              </a:buClr>
              <a:buSzPts val="3200"/>
            </a:pPr>
            <a:r>
              <a:rPr lang="en-US" sz="2400" b="1" dirty="0">
                <a:solidFill>
                  <a:schemeClr val="bg1"/>
                </a:solidFill>
                <a:latin typeface="Open Sans"/>
                <a:ea typeface="Open Sans"/>
                <a:cs typeface="Open Sans"/>
                <a:sym typeface="Open Sans"/>
              </a:rPr>
              <a:t>COVID-19 Data Summary</a:t>
            </a:r>
          </a:p>
          <a:p>
            <a:pPr>
              <a:lnSpc>
                <a:spcPct val="90000"/>
              </a:lnSpc>
              <a:buClr>
                <a:srgbClr val="0F4687"/>
              </a:buClr>
              <a:buSzPts val="3200"/>
            </a:pPr>
            <a:r>
              <a:rPr lang="en-US" sz="1425" b="1" dirty="0">
                <a:solidFill>
                  <a:schemeClr val="bg1"/>
                </a:solidFill>
                <a:latin typeface="Open Sans"/>
                <a:ea typeface="Open Sans"/>
                <a:cs typeface="Open Sans"/>
                <a:sym typeface="Open Sans"/>
              </a:rPr>
              <a:t>Updated 1.28.2021</a:t>
            </a:r>
            <a:endParaRPr sz="1425" dirty="0">
              <a:solidFill>
                <a:schemeClr val="bg1"/>
              </a:solidFill>
              <a:latin typeface="Calibri"/>
              <a:ea typeface="Calibri"/>
              <a:cs typeface="Calibri"/>
              <a:sym typeface="Calibri"/>
            </a:endParaRPr>
          </a:p>
        </p:txBody>
      </p:sp>
      <p:sp>
        <p:nvSpPr>
          <p:cNvPr id="10" name="TextBox 9">
            <a:extLst>
              <a:ext uri="{FF2B5EF4-FFF2-40B4-BE49-F238E27FC236}">
                <a16:creationId xmlns:a16="http://schemas.microsoft.com/office/drawing/2014/main" id="{6F64A309-A101-47CD-8698-79730E11CBBA}"/>
              </a:ext>
            </a:extLst>
          </p:cNvPr>
          <p:cNvSpPr txBox="1"/>
          <p:nvPr/>
        </p:nvSpPr>
        <p:spPr>
          <a:xfrm>
            <a:off x="725592" y="2192715"/>
            <a:ext cx="2185834" cy="923330"/>
          </a:xfrm>
          <a:prstGeom prst="rect">
            <a:avLst/>
          </a:prstGeom>
          <a:noFill/>
        </p:spPr>
        <p:txBody>
          <a:bodyPr wrap="square" rtlCol="0">
            <a:spAutoFit/>
          </a:bodyPr>
          <a:lstStyle/>
          <a:p>
            <a:r>
              <a:rPr lang="en-US" sz="1800" b="1" dirty="0">
                <a:latin typeface="Calibri" panose="020F0502020204030204" pitchFamily="34" charset="0"/>
                <a:cs typeface="Calibri" panose="020F0502020204030204" pitchFamily="34" charset="0"/>
              </a:rPr>
              <a:t>High Alert Level</a:t>
            </a:r>
          </a:p>
          <a:p>
            <a:r>
              <a:rPr lang="en-US" sz="1800" b="1" dirty="0">
                <a:latin typeface="Calibri" panose="020F0502020204030204" pitchFamily="34" charset="0"/>
                <a:cs typeface="Calibri" panose="020F0502020204030204" pitchFamily="34" charset="0"/>
              </a:rPr>
              <a:t>20.7 per 100,000 population </a:t>
            </a:r>
          </a:p>
        </p:txBody>
      </p:sp>
      <p:sp>
        <p:nvSpPr>
          <p:cNvPr id="14" name="TextBox 13">
            <a:extLst>
              <a:ext uri="{FF2B5EF4-FFF2-40B4-BE49-F238E27FC236}">
                <a16:creationId xmlns:a16="http://schemas.microsoft.com/office/drawing/2014/main" id="{68BB1758-578F-4C6B-88B8-85DD14F7AF5B}"/>
              </a:ext>
            </a:extLst>
          </p:cNvPr>
          <p:cNvSpPr txBox="1"/>
          <p:nvPr/>
        </p:nvSpPr>
        <p:spPr>
          <a:xfrm>
            <a:off x="725592" y="4614904"/>
            <a:ext cx="2268362" cy="369332"/>
          </a:xfrm>
          <a:prstGeom prst="rect">
            <a:avLst/>
          </a:prstGeom>
          <a:noFill/>
        </p:spPr>
        <p:txBody>
          <a:bodyPr wrap="square" rtlCol="0">
            <a:spAutoFit/>
          </a:bodyPr>
          <a:lstStyle/>
          <a:p>
            <a:r>
              <a:rPr lang="en-US" sz="1800" b="1" dirty="0">
                <a:latin typeface="Calibri" panose="020F0502020204030204" pitchFamily="34" charset="0"/>
                <a:cs typeface="Calibri" panose="020F0502020204030204" pitchFamily="34" charset="0"/>
              </a:rPr>
              <a:t>Current Rt = 0.85</a:t>
            </a:r>
          </a:p>
        </p:txBody>
      </p:sp>
      <p:sp>
        <p:nvSpPr>
          <p:cNvPr id="15" name="TextBox 14">
            <a:extLst>
              <a:ext uri="{FF2B5EF4-FFF2-40B4-BE49-F238E27FC236}">
                <a16:creationId xmlns:a16="http://schemas.microsoft.com/office/drawing/2014/main" id="{C9128B8C-1C80-4760-BD91-3126E0F7F7E7}"/>
              </a:ext>
            </a:extLst>
          </p:cNvPr>
          <p:cNvSpPr txBox="1"/>
          <p:nvPr/>
        </p:nvSpPr>
        <p:spPr>
          <a:xfrm>
            <a:off x="4840965" y="2320682"/>
            <a:ext cx="2160915" cy="369332"/>
          </a:xfrm>
          <a:prstGeom prst="rect">
            <a:avLst/>
          </a:prstGeom>
          <a:noFill/>
        </p:spPr>
        <p:txBody>
          <a:bodyPr wrap="square" rtlCol="0">
            <a:spAutoFit/>
          </a:bodyPr>
          <a:lstStyle/>
          <a:p>
            <a:r>
              <a:rPr lang="en-US" sz="1800" b="1" dirty="0">
                <a:latin typeface="Calibri" panose="020F0502020204030204" pitchFamily="34" charset="0"/>
                <a:cs typeface="Calibri" panose="020F0502020204030204" pitchFamily="34" charset="0"/>
              </a:rPr>
              <a:t>% Positivity: 2.42%</a:t>
            </a:r>
          </a:p>
        </p:txBody>
      </p:sp>
      <p:sp>
        <p:nvSpPr>
          <p:cNvPr id="12" name="TextBox 11">
            <a:extLst>
              <a:ext uri="{FF2B5EF4-FFF2-40B4-BE49-F238E27FC236}">
                <a16:creationId xmlns:a16="http://schemas.microsoft.com/office/drawing/2014/main" id="{1438A10E-D97E-40D4-B7FF-71F4BCB5FB13}"/>
              </a:ext>
            </a:extLst>
          </p:cNvPr>
          <p:cNvSpPr txBox="1"/>
          <p:nvPr/>
        </p:nvSpPr>
        <p:spPr>
          <a:xfrm>
            <a:off x="4750801" y="4296336"/>
            <a:ext cx="2251079" cy="830997"/>
          </a:xfrm>
          <a:prstGeom prst="rect">
            <a:avLst/>
          </a:prstGeom>
          <a:noFill/>
        </p:spPr>
        <p:txBody>
          <a:bodyPr wrap="square" rtlCol="0">
            <a:spAutoFit/>
          </a:bodyPr>
          <a:lstStyle/>
          <a:p>
            <a:r>
              <a:rPr lang="en-US" sz="1350" b="1" dirty="0">
                <a:latin typeface="Calibri" panose="020F0502020204030204" pitchFamily="34" charset="0"/>
                <a:cs typeface="Calibri" panose="020F0502020204030204" pitchFamily="34" charset="0"/>
              </a:rPr>
              <a:t>-Total COVID Beds Occupied</a:t>
            </a:r>
          </a:p>
          <a:p>
            <a:r>
              <a:rPr lang="en-US" sz="1050" b="1" dirty="0">
                <a:latin typeface="Calibri" panose="020F0502020204030204" pitchFamily="34" charset="0"/>
                <a:cs typeface="Calibri" panose="020F0502020204030204" pitchFamily="34" charset="0"/>
              </a:rPr>
              <a:t>-4.9% inpatient beds </a:t>
            </a:r>
            <a:r>
              <a:rPr lang="en-US" sz="1050" b="1" dirty="0">
                <a:latin typeface="Calibri" panose="020F0502020204030204" pitchFamily="34" charset="0"/>
                <a:ea typeface="Calibri" panose="020F0502020204030204" pitchFamily="34" charset="0"/>
              </a:rPr>
              <a:t>occupied with COVID positive patients</a:t>
            </a:r>
            <a:endParaRPr lang="en-US" sz="1050" b="1" dirty="0">
              <a:latin typeface="Calibri" panose="020F0502020204030204" pitchFamily="34" charset="0"/>
              <a:cs typeface="Calibri" panose="020F0502020204030204" pitchFamily="34" charset="0"/>
            </a:endParaRPr>
          </a:p>
          <a:p>
            <a:endParaRPr lang="en-US" sz="1350" b="1" dirty="0">
              <a:latin typeface="Calibri" panose="020F0502020204030204" pitchFamily="34" charset="0"/>
              <a:cs typeface="Calibri" panose="020F0502020204030204" pitchFamily="34" charset="0"/>
            </a:endParaRPr>
          </a:p>
        </p:txBody>
      </p:sp>
      <p:sp>
        <p:nvSpPr>
          <p:cNvPr id="20" name="Google Shape;136;p15">
            <a:extLst>
              <a:ext uri="{FF2B5EF4-FFF2-40B4-BE49-F238E27FC236}">
                <a16:creationId xmlns:a16="http://schemas.microsoft.com/office/drawing/2014/main" id="{34DED389-43C8-4B62-B450-8DF03541B5DA}"/>
              </a:ext>
            </a:extLst>
          </p:cNvPr>
          <p:cNvSpPr txBox="1"/>
          <p:nvPr/>
        </p:nvSpPr>
        <p:spPr>
          <a:xfrm>
            <a:off x="503796" y="183291"/>
            <a:ext cx="7886700" cy="6753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3200"/>
              <a:buFont typeface="Arial"/>
              <a:buNone/>
            </a:pPr>
            <a:r>
              <a:rPr lang="en-US" sz="3200" b="1" dirty="0">
                <a:solidFill>
                  <a:srgbClr val="FFFFFF"/>
                </a:solidFill>
                <a:latin typeface="Open Sans"/>
                <a:ea typeface="Open Sans"/>
                <a:cs typeface="Open Sans"/>
                <a:sym typeface="Open Sans"/>
              </a:rPr>
              <a:t>COVID-19 Data Hub</a:t>
            </a:r>
          </a:p>
          <a:p>
            <a:pPr marL="0" marR="0" lvl="0" indent="0" algn="l" rtl="0">
              <a:lnSpc>
                <a:spcPct val="90000"/>
              </a:lnSpc>
              <a:spcBef>
                <a:spcPts val="0"/>
              </a:spcBef>
              <a:spcAft>
                <a:spcPts val="0"/>
              </a:spcAft>
              <a:buClr>
                <a:srgbClr val="000000"/>
              </a:buClr>
              <a:buSzPts val="3200"/>
              <a:buFont typeface="Arial"/>
              <a:buNone/>
            </a:pPr>
            <a:r>
              <a:rPr lang="en-US" sz="1600" b="1" dirty="0">
                <a:solidFill>
                  <a:srgbClr val="FFFFFF"/>
                </a:solidFill>
                <a:latin typeface="Open Sans"/>
                <a:ea typeface="Open Sans"/>
                <a:cs typeface="Open Sans"/>
                <a:sym typeface="Open Sans"/>
              </a:rPr>
              <a:t>Pandemic to Date: Updated February 1, 2021</a:t>
            </a:r>
            <a:endParaRPr lang="en-US" sz="1600" dirty="0">
              <a:solidFill>
                <a:srgbClr val="FFFFFF"/>
              </a:solidFill>
              <a:ea typeface="Open Sans"/>
            </a:endParaRPr>
          </a:p>
        </p:txBody>
      </p:sp>
    </p:spTree>
    <p:extLst>
      <p:ext uri="{BB962C8B-B14F-4D97-AF65-F5344CB8AC3E}">
        <p14:creationId xmlns:p14="http://schemas.microsoft.com/office/powerpoint/2010/main" val="25676348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b257dd4f65_0_124"/>
          <p:cNvSpPr txBox="1"/>
          <p:nvPr/>
        </p:nvSpPr>
        <p:spPr>
          <a:xfrm>
            <a:off x="402657" y="187132"/>
            <a:ext cx="9468465" cy="6753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3200"/>
              <a:buFont typeface="Arial"/>
              <a:buNone/>
            </a:pPr>
            <a:r>
              <a:rPr lang="en-US" sz="3200" b="1" dirty="0">
                <a:solidFill>
                  <a:srgbClr val="FFFFFF"/>
                </a:solidFill>
                <a:latin typeface="Open Sans"/>
                <a:ea typeface="Open Sans"/>
                <a:cs typeface="Open Sans"/>
                <a:sym typeface="Open Sans"/>
              </a:rPr>
              <a:t>Testing and Contact Tracing</a:t>
            </a:r>
            <a:endParaRPr sz="2400" b="0" i="0" u="none" strike="noStrike" cap="none" dirty="0">
              <a:solidFill>
                <a:srgbClr val="FFFFFF"/>
              </a:solidFill>
              <a:latin typeface="Arial"/>
              <a:ea typeface="Arial"/>
              <a:cs typeface="Arial"/>
              <a:sym typeface="Arial"/>
            </a:endParaRPr>
          </a:p>
        </p:txBody>
      </p:sp>
      <p:sp>
        <p:nvSpPr>
          <p:cNvPr id="143" name="Google Shape;143;gb257dd4f65_0_124"/>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a:t>
            </a:fld>
            <a:endParaRPr/>
          </a:p>
        </p:txBody>
      </p:sp>
      <p:sp>
        <p:nvSpPr>
          <p:cNvPr id="4" name="TextBox 3">
            <a:extLst>
              <a:ext uri="{FF2B5EF4-FFF2-40B4-BE49-F238E27FC236}">
                <a16:creationId xmlns:a16="http://schemas.microsoft.com/office/drawing/2014/main" id="{D21A4FDB-71B3-4087-98CC-BC110BF1919F}"/>
              </a:ext>
            </a:extLst>
          </p:cNvPr>
          <p:cNvSpPr txBox="1"/>
          <p:nvPr/>
        </p:nvSpPr>
        <p:spPr>
          <a:xfrm>
            <a:off x="4783016" y="1739579"/>
            <a:ext cx="3952381" cy="3170099"/>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Workforce expanded to about 500 contact tracers. </a:t>
            </a: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Cases called the day they are entered into the database. </a:t>
            </a: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Average statewide of three days between testing and a call from a contact tracer.  </a:t>
            </a: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O</a:t>
            </a:r>
            <a:r>
              <a:rPr lang="en-US" sz="2000" b="0" i="0" dirty="0">
                <a:solidFill>
                  <a:srgbClr val="000000"/>
                </a:solidFill>
                <a:effectLst/>
                <a:latin typeface="Calibri" panose="020F0502020204030204" pitchFamily="34" charset="0"/>
                <a:cs typeface="Calibri" panose="020F0502020204030204" pitchFamily="34" charset="0"/>
              </a:rPr>
              <a:t>nly about 2% decline to participate after picking up a contact tracer’s call.</a:t>
            </a:r>
            <a:endParaRPr lang="en-US" sz="2000" dirty="0">
              <a:latin typeface="Calibri" panose="020F0502020204030204" pitchFamily="34" charset="0"/>
              <a:cs typeface="Calibri" panose="020F0502020204030204" pitchFamily="34" charset="0"/>
            </a:endParaRPr>
          </a:p>
        </p:txBody>
      </p:sp>
      <p:pic>
        <p:nvPicPr>
          <p:cNvPr id="5" name="Picture 4" descr="Graphical user interface, diagram, application&#10;&#10;Description automatically generated">
            <a:extLst>
              <a:ext uri="{FF2B5EF4-FFF2-40B4-BE49-F238E27FC236}">
                <a16:creationId xmlns:a16="http://schemas.microsoft.com/office/drawing/2014/main" id="{74C56493-5BEE-44AF-99CE-4D4195B6CF0F}"/>
              </a:ext>
            </a:extLst>
          </p:cNvPr>
          <p:cNvPicPr>
            <a:picLocks noChangeAspect="1"/>
          </p:cNvPicPr>
          <p:nvPr/>
        </p:nvPicPr>
        <p:blipFill>
          <a:blip r:embed="rId3"/>
          <a:stretch>
            <a:fillRect/>
          </a:stretch>
        </p:blipFill>
        <p:spPr>
          <a:xfrm>
            <a:off x="619619" y="1739579"/>
            <a:ext cx="3952381" cy="3857143"/>
          </a:xfrm>
          <a:prstGeom prst="rect">
            <a:avLst/>
          </a:prstGeom>
        </p:spPr>
      </p:pic>
    </p:spTree>
    <p:extLst>
      <p:ext uri="{BB962C8B-B14F-4D97-AF65-F5344CB8AC3E}">
        <p14:creationId xmlns:p14="http://schemas.microsoft.com/office/powerpoint/2010/main" val="10599263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ga907dd6e41_0_91"/>
          <p:cNvSpPr txBox="1"/>
          <p:nvPr/>
        </p:nvSpPr>
        <p:spPr>
          <a:xfrm>
            <a:off x="4126783" y="925551"/>
            <a:ext cx="4538915" cy="12891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endParaRPr sz="4000" dirty="0">
              <a:solidFill>
                <a:schemeClr val="dk1"/>
              </a:solidFill>
              <a:latin typeface="Calibri" panose="020F0502020204030204" pitchFamily="34" charset="0"/>
              <a:ea typeface="Calibri"/>
              <a:cs typeface="Calibri" panose="020F0502020204030204" pitchFamily="34" charset="0"/>
              <a:sym typeface="Calibri"/>
            </a:endParaRPr>
          </a:p>
          <a:p>
            <a:pPr marL="342900" marR="0" lvl="0" indent="-342900" algn="l" rtl="0">
              <a:lnSpc>
                <a:spcPct val="90000"/>
              </a:lnSpc>
              <a:spcBef>
                <a:spcPts val="0"/>
              </a:spcBef>
              <a:spcAft>
                <a:spcPts val="0"/>
              </a:spcAft>
              <a:buClr>
                <a:schemeClr val="dk1"/>
              </a:buClr>
              <a:buSzPts val="2400"/>
              <a:buChar char="•"/>
            </a:pPr>
            <a:r>
              <a:rPr lang="en-US" sz="3200" i="0" u="none" strike="noStrike" cap="none" dirty="0" err="1">
                <a:solidFill>
                  <a:schemeClr val="dk1"/>
                </a:solidFill>
                <a:latin typeface="Calibri" panose="020F0502020204030204" pitchFamily="34" charset="0"/>
                <a:ea typeface="Calibri"/>
                <a:cs typeface="Calibri" panose="020F0502020204030204" pitchFamily="34" charset="0"/>
                <a:sym typeface="Calibri"/>
              </a:rPr>
              <a:t>Moderna</a:t>
            </a:r>
            <a:r>
              <a:rPr lang="en-US" sz="3200" i="0" u="none" strike="noStrike" cap="none" dirty="0">
                <a:solidFill>
                  <a:schemeClr val="dk1"/>
                </a:solidFill>
                <a:latin typeface="Calibri" panose="020F0502020204030204" pitchFamily="34" charset="0"/>
                <a:ea typeface="Calibri"/>
                <a:cs typeface="Calibri" panose="020F0502020204030204" pitchFamily="34" charset="0"/>
                <a:sym typeface="Calibri"/>
              </a:rPr>
              <a:t> vaccine </a:t>
            </a:r>
            <a:r>
              <a:rPr lang="en-US" sz="3200" b="1" i="0" u="none" strike="noStrike" cap="none" dirty="0">
                <a:solidFill>
                  <a:schemeClr val="dk1"/>
                </a:solidFill>
                <a:latin typeface="Calibri" panose="020F0502020204030204" pitchFamily="34" charset="0"/>
                <a:ea typeface="Calibri"/>
                <a:cs typeface="Calibri" panose="020F0502020204030204" pitchFamily="34" charset="0"/>
                <a:sym typeface="Calibri"/>
              </a:rPr>
              <a:t>=</a:t>
            </a:r>
            <a:r>
              <a:rPr lang="en-US" sz="3200" i="0" u="none" strike="noStrike" cap="none" dirty="0">
                <a:solidFill>
                  <a:schemeClr val="dk1"/>
                </a:solidFill>
                <a:latin typeface="Calibri" panose="020F0502020204030204" pitchFamily="34" charset="0"/>
                <a:ea typeface="Calibri"/>
                <a:cs typeface="Calibri" panose="020F0502020204030204" pitchFamily="34" charset="0"/>
                <a:sym typeface="Calibri"/>
              </a:rPr>
              <a:t> </a:t>
            </a:r>
          </a:p>
          <a:p>
            <a:pPr marR="0" lvl="0" algn="l" rtl="0">
              <a:lnSpc>
                <a:spcPct val="90000"/>
              </a:lnSpc>
              <a:spcBef>
                <a:spcPts val="0"/>
              </a:spcBef>
              <a:spcAft>
                <a:spcPts val="0"/>
              </a:spcAft>
              <a:buClr>
                <a:schemeClr val="dk1"/>
              </a:buClr>
              <a:buSzPts val="2400"/>
            </a:pPr>
            <a:r>
              <a:rPr lang="en-US" sz="3200" b="1" dirty="0">
                <a:solidFill>
                  <a:schemeClr val="dk1"/>
                </a:solidFill>
                <a:latin typeface="Calibri" panose="020F0502020204030204" pitchFamily="34" charset="0"/>
                <a:ea typeface="Calibri"/>
                <a:cs typeface="Calibri" panose="020F0502020204030204" pitchFamily="34" charset="0"/>
                <a:sym typeface="Calibri"/>
              </a:rPr>
              <a:t>    </a:t>
            </a:r>
            <a:r>
              <a:rPr lang="en-US" sz="3200" b="1" i="0" u="none" strike="noStrike" cap="none" dirty="0">
                <a:solidFill>
                  <a:schemeClr val="dk1"/>
                </a:solidFill>
                <a:latin typeface="Calibri" panose="020F0502020204030204" pitchFamily="34" charset="0"/>
                <a:ea typeface="Calibri"/>
                <a:cs typeface="Calibri" panose="020F0502020204030204" pitchFamily="34" charset="0"/>
                <a:sym typeface="Calibri"/>
              </a:rPr>
              <a:t>94.1% </a:t>
            </a:r>
            <a:r>
              <a:rPr lang="en-US" sz="3200" i="0" u="none" strike="noStrike" cap="none" dirty="0">
                <a:solidFill>
                  <a:schemeClr val="dk1"/>
                </a:solidFill>
                <a:latin typeface="Calibri" panose="020F0502020204030204" pitchFamily="34" charset="0"/>
                <a:ea typeface="Calibri"/>
                <a:cs typeface="Calibri" panose="020F0502020204030204" pitchFamily="34" charset="0"/>
                <a:sym typeface="Calibri"/>
              </a:rPr>
              <a:t>effective at </a:t>
            </a:r>
          </a:p>
          <a:p>
            <a:pPr marR="0" lvl="0" algn="l" rtl="0">
              <a:lnSpc>
                <a:spcPct val="90000"/>
              </a:lnSpc>
              <a:spcBef>
                <a:spcPts val="0"/>
              </a:spcBef>
              <a:spcAft>
                <a:spcPts val="0"/>
              </a:spcAft>
              <a:buClr>
                <a:schemeClr val="dk1"/>
              </a:buClr>
              <a:buSzPts val="2400"/>
            </a:pPr>
            <a:r>
              <a:rPr lang="en-US" sz="3200" dirty="0">
                <a:solidFill>
                  <a:schemeClr val="dk1"/>
                </a:solidFill>
                <a:latin typeface="Calibri" panose="020F0502020204030204" pitchFamily="34" charset="0"/>
                <a:ea typeface="Calibri"/>
                <a:cs typeface="Calibri" panose="020F0502020204030204" pitchFamily="34" charset="0"/>
                <a:sym typeface="Calibri"/>
              </a:rPr>
              <a:t>    </a:t>
            </a:r>
            <a:r>
              <a:rPr lang="en-US" sz="3200" i="0" u="none" strike="noStrike" cap="none" dirty="0">
                <a:solidFill>
                  <a:schemeClr val="dk1"/>
                </a:solidFill>
                <a:latin typeface="Calibri" panose="020F0502020204030204" pitchFamily="34" charset="0"/>
                <a:ea typeface="Calibri"/>
                <a:cs typeface="Calibri" panose="020F0502020204030204" pitchFamily="34" charset="0"/>
                <a:sym typeface="Calibri"/>
              </a:rPr>
              <a:t>preventing COVID-19</a:t>
            </a:r>
          </a:p>
          <a:p>
            <a:pPr marL="342900" marR="0" lvl="0" indent="-342900" algn="l" rtl="0">
              <a:lnSpc>
                <a:spcPct val="90000"/>
              </a:lnSpc>
              <a:spcBef>
                <a:spcPts val="0"/>
              </a:spcBef>
              <a:spcAft>
                <a:spcPts val="0"/>
              </a:spcAft>
              <a:buClr>
                <a:schemeClr val="dk1"/>
              </a:buClr>
              <a:buSzPts val="2400"/>
              <a:buChar char="•"/>
            </a:pPr>
            <a:endParaRPr lang="en-US" sz="320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a:p>
            <a:pPr marL="342900" marR="0" lvl="0" indent="-342900" algn="l" rtl="0">
              <a:lnSpc>
                <a:spcPct val="90000"/>
              </a:lnSpc>
              <a:spcBef>
                <a:spcPts val="0"/>
              </a:spcBef>
              <a:spcAft>
                <a:spcPts val="0"/>
              </a:spcAft>
              <a:buClr>
                <a:schemeClr val="dk1"/>
              </a:buClr>
              <a:buSzPts val="2400"/>
              <a:buChar char="•"/>
            </a:pPr>
            <a:endParaRPr sz="320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a:p>
            <a:pPr marL="342900" marR="0" lvl="0" indent="-342900" algn="l" rtl="0">
              <a:lnSpc>
                <a:spcPct val="90000"/>
              </a:lnSpc>
              <a:spcBef>
                <a:spcPts val="0"/>
              </a:spcBef>
              <a:spcAft>
                <a:spcPts val="0"/>
              </a:spcAft>
              <a:buClr>
                <a:schemeClr val="dk1"/>
              </a:buClr>
              <a:buSzPts val="2400"/>
              <a:buChar char="•"/>
            </a:pPr>
            <a:r>
              <a:rPr lang="en-US" sz="3200" i="0" u="none" strike="noStrike" cap="none" dirty="0">
                <a:solidFill>
                  <a:schemeClr val="dk1"/>
                </a:solidFill>
                <a:latin typeface="Calibri" panose="020F0502020204030204" pitchFamily="34" charset="0"/>
                <a:ea typeface="Calibri"/>
                <a:cs typeface="Calibri" panose="020F0502020204030204" pitchFamily="34" charset="0"/>
                <a:sym typeface="Calibri"/>
              </a:rPr>
              <a:t>Pfizer vaccine </a:t>
            </a:r>
            <a:r>
              <a:rPr lang="en-US" sz="3200" b="1" i="0" u="none" strike="noStrike" cap="none" dirty="0">
                <a:solidFill>
                  <a:schemeClr val="dk1"/>
                </a:solidFill>
                <a:latin typeface="Calibri" panose="020F0502020204030204" pitchFamily="34" charset="0"/>
                <a:ea typeface="Calibri"/>
                <a:cs typeface="Calibri" panose="020F0502020204030204" pitchFamily="34" charset="0"/>
                <a:sym typeface="Calibri"/>
              </a:rPr>
              <a:t>= </a:t>
            </a:r>
          </a:p>
          <a:p>
            <a:pPr marR="0" lvl="0" algn="l" rtl="0">
              <a:lnSpc>
                <a:spcPct val="90000"/>
              </a:lnSpc>
              <a:spcBef>
                <a:spcPts val="0"/>
              </a:spcBef>
              <a:spcAft>
                <a:spcPts val="0"/>
              </a:spcAft>
              <a:buClr>
                <a:schemeClr val="dk1"/>
              </a:buClr>
              <a:buSzPts val="2400"/>
            </a:pPr>
            <a:r>
              <a:rPr lang="en-US" sz="3200" b="1" i="0" u="none" strike="noStrike" cap="none" dirty="0">
                <a:solidFill>
                  <a:schemeClr val="dk1"/>
                </a:solidFill>
                <a:latin typeface="Calibri" panose="020F0502020204030204" pitchFamily="34" charset="0"/>
                <a:ea typeface="Calibri"/>
                <a:cs typeface="Calibri" panose="020F0502020204030204" pitchFamily="34" charset="0"/>
                <a:sym typeface="Calibri"/>
              </a:rPr>
              <a:t>   95% </a:t>
            </a:r>
            <a:r>
              <a:rPr lang="en-US" sz="3200" i="0" u="none" strike="noStrike" cap="none" dirty="0">
                <a:solidFill>
                  <a:schemeClr val="dk1"/>
                </a:solidFill>
                <a:latin typeface="Calibri" panose="020F0502020204030204" pitchFamily="34" charset="0"/>
                <a:ea typeface="Calibri"/>
                <a:cs typeface="Calibri" panose="020F0502020204030204" pitchFamily="34" charset="0"/>
                <a:sym typeface="Calibri"/>
              </a:rPr>
              <a:t>effective at   </a:t>
            </a:r>
          </a:p>
          <a:p>
            <a:pPr marR="0" lvl="0" algn="l" rtl="0">
              <a:lnSpc>
                <a:spcPct val="90000"/>
              </a:lnSpc>
              <a:spcBef>
                <a:spcPts val="0"/>
              </a:spcBef>
              <a:spcAft>
                <a:spcPts val="0"/>
              </a:spcAft>
              <a:buClr>
                <a:schemeClr val="dk1"/>
              </a:buClr>
              <a:buSzPts val="2400"/>
            </a:pPr>
            <a:r>
              <a:rPr lang="en-US" sz="3200" dirty="0">
                <a:solidFill>
                  <a:schemeClr val="dk1"/>
                </a:solidFill>
                <a:latin typeface="Calibri" panose="020F0502020204030204" pitchFamily="34" charset="0"/>
                <a:ea typeface="Calibri"/>
                <a:cs typeface="Calibri" panose="020F0502020204030204" pitchFamily="34" charset="0"/>
                <a:sym typeface="Calibri"/>
              </a:rPr>
              <a:t>   </a:t>
            </a:r>
            <a:r>
              <a:rPr lang="en-US" sz="3200" i="0" u="none" strike="noStrike" cap="none" dirty="0">
                <a:solidFill>
                  <a:schemeClr val="dk1"/>
                </a:solidFill>
                <a:latin typeface="Calibri" panose="020F0502020204030204" pitchFamily="34" charset="0"/>
                <a:ea typeface="Calibri"/>
                <a:cs typeface="Calibri" panose="020F0502020204030204" pitchFamily="34" charset="0"/>
                <a:sym typeface="Calibri"/>
              </a:rPr>
              <a:t>preventing COVID-19</a:t>
            </a:r>
          </a:p>
          <a:p>
            <a:pPr marR="0" lvl="0" algn="ctr" rtl="0">
              <a:lnSpc>
                <a:spcPct val="90000"/>
              </a:lnSpc>
              <a:spcBef>
                <a:spcPts val="0"/>
              </a:spcBef>
              <a:spcAft>
                <a:spcPts val="0"/>
              </a:spcAft>
              <a:buClr>
                <a:schemeClr val="dk1"/>
              </a:buClr>
              <a:buSzPts val="2400"/>
            </a:pPr>
            <a:endParaRPr lang="en-US" sz="4000" dirty="0">
              <a:solidFill>
                <a:schemeClr val="dk1"/>
              </a:solidFill>
              <a:latin typeface="Calibri" panose="020F0502020204030204" pitchFamily="34" charset="0"/>
              <a:cs typeface="Calibri" panose="020F0502020204030204" pitchFamily="34" charset="0"/>
              <a:sym typeface="Calibri"/>
            </a:endParaRPr>
          </a:p>
          <a:p>
            <a:pPr marR="0" lvl="0" rtl="0">
              <a:lnSpc>
                <a:spcPct val="90000"/>
              </a:lnSpc>
              <a:spcBef>
                <a:spcPts val="0"/>
              </a:spcBef>
              <a:spcAft>
                <a:spcPts val="0"/>
              </a:spcAft>
              <a:buClr>
                <a:schemeClr val="dk1"/>
              </a:buClr>
              <a:buSzPts val="2400"/>
            </a:pPr>
            <a:endParaRPr sz="4000" i="0" u="none" strike="noStrike" cap="none" dirty="0">
              <a:solidFill>
                <a:srgbClr val="000000"/>
              </a:solidFill>
              <a:latin typeface="Calibri" panose="020F0502020204030204" pitchFamily="34" charset="0"/>
              <a:cs typeface="Calibri" panose="020F0502020204030204" pitchFamily="34" charset="0"/>
            </a:endParaRPr>
          </a:p>
          <a:p>
            <a:pPr marL="0" marR="0" lvl="2" indent="0" algn="l" rtl="0">
              <a:lnSpc>
                <a:spcPct val="90000"/>
              </a:lnSpc>
              <a:spcBef>
                <a:spcPts val="1000"/>
              </a:spcBef>
              <a:spcAft>
                <a:spcPts val="0"/>
              </a:spcAft>
              <a:buClr>
                <a:srgbClr val="000000"/>
              </a:buClr>
              <a:buSzPts val="2400"/>
              <a:buFont typeface="Arial"/>
              <a:buNone/>
            </a:pPr>
            <a:endParaRPr sz="4000" b="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p:txBody>
      </p:sp>
      <p:sp>
        <p:nvSpPr>
          <p:cNvPr id="157" name="Google Shape;157;ga907dd6e41_0_91"/>
          <p:cNvSpPr txBox="1"/>
          <p:nvPr/>
        </p:nvSpPr>
        <p:spPr>
          <a:xfrm>
            <a:off x="580000" y="255744"/>
            <a:ext cx="8333400" cy="480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F4687"/>
              </a:buClr>
              <a:buSzPts val="3200"/>
              <a:buFont typeface="Open Sans"/>
              <a:buNone/>
            </a:pPr>
            <a:r>
              <a:rPr lang="en-US" sz="3600" b="1" dirty="0">
                <a:solidFill>
                  <a:schemeClr val="bg1"/>
                </a:solidFill>
                <a:latin typeface="Calibri" charset="0"/>
                <a:ea typeface="Calibri" charset="0"/>
                <a:cs typeface="Calibri" charset="0"/>
                <a:sym typeface="Open Sans"/>
              </a:rPr>
              <a:t>Safe and Highly Effective Vaccines </a:t>
            </a:r>
            <a:endParaRPr sz="3600" b="0" i="0" u="none" strike="noStrike" cap="none" dirty="0">
              <a:solidFill>
                <a:schemeClr val="bg1"/>
              </a:solidFill>
              <a:latin typeface="Calibri" charset="0"/>
              <a:ea typeface="Calibri" charset="0"/>
              <a:cs typeface="Calibri" charset="0"/>
              <a:sym typeface="Calibri"/>
            </a:endParaRPr>
          </a:p>
        </p:txBody>
      </p:sp>
      <p:sp>
        <p:nvSpPr>
          <p:cNvPr id="2" name="TextBox 1">
            <a:extLst>
              <a:ext uri="{FF2B5EF4-FFF2-40B4-BE49-F238E27FC236}">
                <a16:creationId xmlns:a16="http://schemas.microsoft.com/office/drawing/2014/main" id="{26A73EAE-FE2C-4479-98D0-7239DE1BCEA3}"/>
              </a:ext>
            </a:extLst>
          </p:cNvPr>
          <p:cNvSpPr txBox="1"/>
          <p:nvPr/>
        </p:nvSpPr>
        <p:spPr>
          <a:xfrm>
            <a:off x="580000" y="5771259"/>
            <a:ext cx="8085698" cy="830997"/>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Vaccines also protect you against severe disease. Protection against spread of transmission is still not known.</a:t>
            </a:r>
          </a:p>
        </p:txBody>
      </p:sp>
      <p:pic>
        <p:nvPicPr>
          <p:cNvPr id="6" name="Picture 5">
            <a:extLst>
              <a:ext uri="{FF2B5EF4-FFF2-40B4-BE49-F238E27FC236}">
                <a16:creationId xmlns:a16="http://schemas.microsoft.com/office/drawing/2014/main" id="{A342FDF8-70C9-419F-8E81-C18306468C69}"/>
              </a:ext>
            </a:extLst>
          </p:cNvPr>
          <p:cNvPicPr>
            <a:picLocks noChangeAspect="1"/>
          </p:cNvPicPr>
          <p:nvPr/>
        </p:nvPicPr>
        <p:blipFill>
          <a:blip r:embed="rId3"/>
          <a:stretch>
            <a:fillRect/>
          </a:stretch>
        </p:blipFill>
        <p:spPr>
          <a:xfrm>
            <a:off x="712309" y="3287364"/>
            <a:ext cx="3265541" cy="2483895"/>
          </a:xfrm>
          <a:prstGeom prst="rect">
            <a:avLst/>
          </a:prstGeom>
        </p:spPr>
      </p:pic>
      <p:pic>
        <p:nvPicPr>
          <p:cNvPr id="7" name="Picture 6">
            <a:extLst>
              <a:ext uri="{FF2B5EF4-FFF2-40B4-BE49-F238E27FC236}">
                <a16:creationId xmlns:a16="http://schemas.microsoft.com/office/drawing/2014/main" id="{CF8DC752-5C3F-4166-B523-1256B1E5F9BF}"/>
              </a:ext>
            </a:extLst>
          </p:cNvPr>
          <p:cNvPicPr>
            <a:picLocks noChangeAspect="1"/>
          </p:cNvPicPr>
          <p:nvPr/>
        </p:nvPicPr>
        <p:blipFill rotWithShape="1">
          <a:blip r:embed="rId4"/>
          <a:srcRect t="1702"/>
          <a:stretch/>
        </p:blipFill>
        <p:spPr>
          <a:xfrm>
            <a:off x="478302" y="1534994"/>
            <a:ext cx="3499548" cy="184274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15"/>
          <p:cNvPicPr preferRelativeResize="0"/>
          <p:nvPr/>
        </p:nvPicPr>
        <p:blipFill rotWithShape="1">
          <a:blip r:embed="rId3">
            <a:alphaModFix/>
          </a:blip>
          <a:srcRect/>
          <a:stretch/>
        </p:blipFill>
        <p:spPr>
          <a:xfrm>
            <a:off x="369523" y="1805379"/>
            <a:ext cx="993502" cy="1122291"/>
          </a:xfrm>
          <a:prstGeom prst="rect">
            <a:avLst/>
          </a:prstGeom>
          <a:noFill/>
          <a:ln>
            <a:noFill/>
          </a:ln>
        </p:spPr>
      </p:pic>
      <p:sp>
        <p:nvSpPr>
          <p:cNvPr id="136" name="Google Shape;136;p15"/>
          <p:cNvSpPr txBox="1"/>
          <p:nvPr/>
        </p:nvSpPr>
        <p:spPr>
          <a:xfrm>
            <a:off x="503796" y="183291"/>
            <a:ext cx="7886700" cy="6753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3200"/>
              <a:buFont typeface="Arial"/>
              <a:buNone/>
            </a:pPr>
            <a:r>
              <a:rPr lang="en-US" sz="3200" b="1" dirty="0">
                <a:solidFill>
                  <a:srgbClr val="FFFFFF"/>
                </a:solidFill>
                <a:latin typeface="Open Sans"/>
                <a:ea typeface="Open Sans"/>
                <a:cs typeface="Open Sans"/>
                <a:sym typeface="Open Sans"/>
              </a:rPr>
              <a:t>COVID-19 Vaccine Dashboard</a:t>
            </a:r>
          </a:p>
          <a:p>
            <a:pPr marL="0" marR="0" lvl="0" indent="0" algn="l" rtl="0">
              <a:lnSpc>
                <a:spcPct val="90000"/>
              </a:lnSpc>
              <a:spcBef>
                <a:spcPts val="0"/>
              </a:spcBef>
              <a:spcAft>
                <a:spcPts val="0"/>
              </a:spcAft>
              <a:buClr>
                <a:srgbClr val="000000"/>
              </a:buClr>
              <a:buSzPts val="3200"/>
              <a:buFont typeface="Arial"/>
              <a:buNone/>
            </a:pPr>
            <a:r>
              <a:rPr lang="en-US" sz="1600" b="1" dirty="0">
                <a:solidFill>
                  <a:srgbClr val="FFFFFF"/>
                </a:solidFill>
                <a:latin typeface="Open Sans"/>
                <a:ea typeface="Open Sans"/>
                <a:cs typeface="Open Sans"/>
                <a:sym typeface="Open Sans"/>
              </a:rPr>
              <a:t>Updated February 1, 2021</a:t>
            </a:r>
            <a:endParaRPr lang="en-US" sz="1600" dirty="0">
              <a:solidFill>
                <a:srgbClr val="FFFFFF"/>
              </a:solidFill>
              <a:ea typeface="Open Sans"/>
            </a:endParaRPr>
          </a:p>
        </p:txBody>
      </p:sp>
      <p:pic>
        <p:nvPicPr>
          <p:cNvPr id="3" name="Picture 2">
            <a:extLst>
              <a:ext uri="{FF2B5EF4-FFF2-40B4-BE49-F238E27FC236}">
                <a16:creationId xmlns:a16="http://schemas.microsoft.com/office/drawing/2014/main" id="{253A1D46-0DF2-49F5-9CCE-0301FDA4D04F}"/>
              </a:ext>
            </a:extLst>
          </p:cNvPr>
          <p:cNvPicPr>
            <a:picLocks noChangeAspect="1"/>
          </p:cNvPicPr>
          <p:nvPr/>
        </p:nvPicPr>
        <p:blipFill>
          <a:blip r:embed="rId4"/>
          <a:stretch>
            <a:fillRect/>
          </a:stretch>
        </p:blipFill>
        <p:spPr>
          <a:xfrm>
            <a:off x="369523" y="1428812"/>
            <a:ext cx="8390496" cy="4290335"/>
          </a:xfrm>
          <a:prstGeom prst="rect">
            <a:avLst/>
          </a:prstGeom>
        </p:spPr>
      </p:pic>
    </p:spTree>
    <p:extLst>
      <p:ext uri="{BB962C8B-B14F-4D97-AF65-F5344CB8AC3E}">
        <p14:creationId xmlns:p14="http://schemas.microsoft.com/office/powerpoint/2010/main" val="4423394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Google Shape;132;p15"/>
          <p:cNvPicPr preferRelativeResize="0"/>
          <p:nvPr/>
        </p:nvPicPr>
        <p:blipFill rotWithShape="1">
          <a:blip r:embed="rId3">
            <a:alphaModFix/>
          </a:blip>
          <a:srcRect/>
          <a:stretch/>
        </p:blipFill>
        <p:spPr>
          <a:xfrm>
            <a:off x="369523" y="1805379"/>
            <a:ext cx="993502" cy="1122291"/>
          </a:xfrm>
          <a:prstGeom prst="rect">
            <a:avLst/>
          </a:prstGeom>
          <a:noFill/>
          <a:ln>
            <a:noFill/>
          </a:ln>
        </p:spPr>
      </p:pic>
      <p:sp>
        <p:nvSpPr>
          <p:cNvPr id="134" name="Google Shape;134;p15"/>
          <p:cNvSpPr txBox="1"/>
          <p:nvPr/>
        </p:nvSpPr>
        <p:spPr>
          <a:xfrm>
            <a:off x="503796" y="183291"/>
            <a:ext cx="7886700" cy="6753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3200"/>
              <a:buFont typeface="Arial"/>
              <a:buNone/>
            </a:pPr>
            <a:r>
              <a:rPr lang="en-US" sz="2800" b="1" dirty="0">
                <a:solidFill>
                  <a:srgbClr val="FFFFFF"/>
                </a:solidFill>
                <a:latin typeface="Open Sans"/>
                <a:ea typeface="Open Sans"/>
                <a:cs typeface="Open Sans"/>
                <a:sym typeface="Open Sans"/>
              </a:rPr>
              <a:t>Vaccine Eligibility</a:t>
            </a:r>
            <a:endParaRPr sz="2800" b="0" i="0" u="none" strike="noStrike" cap="none" dirty="0">
              <a:solidFill>
                <a:srgbClr val="FFFFFF"/>
              </a:solidFill>
              <a:latin typeface="Arial"/>
              <a:ea typeface="Arial"/>
              <a:cs typeface="Arial"/>
              <a:sym typeface="Arial"/>
            </a:endParaRPr>
          </a:p>
        </p:txBody>
      </p:sp>
      <p:pic>
        <p:nvPicPr>
          <p:cNvPr id="12" name="Picture 11">
            <a:extLst>
              <a:ext uri="{FF2B5EF4-FFF2-40B4-BE49-F238E27FC236}">
                <a16:creationId xmlns:a16="http://schemas.microsoft.com/office/drawing/2014/main" id="{F11FF4E5-7C4A-464B-BB98-0E374302A839}"/>
              </a:ext>
            </a:extLst>
          </p:cNvPr>
          <p:cNvPicPr>
            <a:picLocks noChangeAspect="1"/>
          </p:cNvPicPr>
          <p:nvPr/>
        </p:nvPicPr>
        <p:blipFill>
          <a:blip r:embed="rId4"/>
          <a:stretch>
            <a:fillRect/>
          </a:stretch>
        </p:blipFill>
        <p:spPr>
          <a:xfrm>
            <a:off x="664270" y="1583055"/>
            <a:ext cx="7815459" cy="4409782"/>
          </a:xfrm>
          <a:prstGeom prst="rect">
            <a:avLst/>
          </a:prstGeom>
        </p:spPr>
      </p:pic>
    </p:spTree>
    <p:extLst>
      <p:ext uri="{BB962C8B-B14F-4D97-AF65-F5344CB8AC3E}">
        <p14:creationId xmlns:p14="http://schemas.microsoft.com/office/powerpoint/2010/main" val="16143949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Google Shape;132;p15"/>
          <p:cNvPicPr preferRelativeResize="0"/>
          <p:nvPr/>
        </p:nvPicPr>
        <p:blipFill rotWithShape="1">
          <a:blip r:embed="rId3">
            <a:alphaModFix/>
          </a:blip>
          <a:srcRect/>
          <a:stretch/>
        </p:blipFill>
        <p:spPr>
          <a:xfrm>
            <a:off x="369523" y="1805379"/>
            <a:ext cx="993502" cy="1122291"/>
          </a:xfrm>
          <a:prstGeom prst="rect">
            <a:avLst/>
          </a:prstGeom>
          <a:noFill/>
          <a:ln>
            <a:noFill/>
          </a:ln>
        </p:spPr>
      </p:pic>
      <p:sp>
        <p:nvSpPr>
          <p:cNvPr id="134" name="Google Shape;134;p15"/>
          <p:cNvSpPr txBox="1"/>
          <p:nvPr/>
        </p:nvSpPr>
        <p:spPr>
          <a:xfrm>
            <a:off x="503796" y="183291"/>
            <a:ext cx="7886700" cy="6753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3200"/>
              <a:buFont typeface="Arial"/>
              <a:buNone/>
            </a:pPr>
            <a:r>
              <a:rPr lang="en-US" sz="2800" b="1" dirty="0">
                <a:solidFill>
                  <a:srgbClr val="FFFFFF"/>
                </a:solidFill>
                <a:latin typeface="Open Sans"/>
                <a:ea typeface="Open Sans"/>
                <a:cs typeface="Open Sans"/>
                <a:sym typeface="Open Sans"/>
              </a:rPr>
              <a:t>Vaccine Eligibility</a:t>
            </a:r>
            <a:endParaRPr sz="2800" b="0" i="0" u="none" strike="noStrike" cap="none" dirty="0">
              <a:solidFill>
                <a:srgbClr val="FFFFFF"/>
              </a:solidFill>
              <a:latin typeface="Arial"/>
              <a:ea typeface="Arial"/>
              <a:cs typeface="Arial"/>
              <a:sym typeface="Arial"/>
            </a:endParaRPr>
          </a:p>
        </p:txBody>
      </p:sp>
      <p:pic>
        <p:nvPicPr>
          <p:cNvPr id="10" name="Picture 9">
            <a:extLst>
              <a:ext uri="{FF2B5EF4-FFF2-40B4-BE49-F238E27FC236}">
                <a16:creationId xmlns:a16="http://schemas.microsoft.com/office/drawing/2014/main" id="{6A16A67D-CFE4-441A-B818-52B5CA49F8C5}"/>
              </a:ext>
            </a:extLst>
          </p:cNvPr>
          <p:cNvPicPr>
            <a:picLocks noChangeAspect="1"/>
          </p:cNvPicPr>
          <p:nvPr/>
        </p:nvPicPr>
        <p:blipFill>
          <a:blip r:embed="rId4"/>
          <a:stretch>
            <a:fillRect/>
          </a:stretch>
        </p:blipFill>
        <p:spPr>
          <a:xfrm>
            <a:off x="719188" y="1543709"/>
            <a:ext cx="7739614" cy="3770581"/>
          </a:xfrm>
          <a:prstGeom prst="rect">
            <a:avLst/>
          </a:prstGeom>
        </p:spPr>
      </p:pic>
    </p:spTree>
    <p:extLst>
      <p:ext uri="{BB962C8B-B14F-4D97-AF65-F5344CB8AC3E}">
        <p14:creationId xmlns:p14="http://schemas.microsoft.com/office/powerpoint/2010/main" val="17657914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Google Shape;132;p15"/>
          <p:cNvPicPr preferRelativeResize="0"/>
          <p:nvPr/>
        </p:nvPicPr>
        <p:blipFill rotWithShape="1">
          <a:blip r:embed="rId3">
            <a:alphaModFix/>
          </a:blip>
          <a:srcRect/>
          <a:stretch/>
        </p:blipFill>
        <p:spPr>
          <a:xfrm>
            <a:off x="369523" y="1805379"/>
            <a:ext cx="993502" cy="1122291"/>
          </a:xfrm>
          <a:prstGeom prst="rect">
            <a:avLst/>
          </a:prstGeom>
          <a:noFill/>
          <a:ln>
            <a:noFill/>
          </a:ln>
        </p:spPr>
      </p:pic>
      <p:sp>
        <p:nvSpPr>
          <p:cNvPr id="134" name="Google Shape;134;p15"/>
          <p:cNvSpPr txBox="1"/>
          <p:nvPr/>
        </p:nvSpPr>
        <p:spPr>
          <a:xfrm>
            <a:off x="503796" y="183291"/>
            <a:ext cx="7886700" cy="6753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3200"/>
              <a:buFont typeface="Arial"/>
              <a:buNone/>
            </a:pPr>
            <a:r>
              <a:rPr lang="en-US" sz="2800" b="1" dirty="0">
                <a:solidFill>
                  <a:srgbClr val="FFFFFF"/>
                </a:solidFill>
                <a:latin typeface="Open Sans"/>
                <a:ea typeface="Open Sans"/>
                <a:cs typeface="Open Sans"/>
                <a:sym typeface="Open Sans"/>
              </a:rPr>
              <a:t>Frontline Essential Workers</a:t>
            </a:r>
            <a:endParaRPr sz="2800" b="0" i="0" u="none" strike="noStrike" cap="none" dirty="0">
              <a:solidFill>
                <a:srgbClr val="FFFFFF"/>
              </a:solidFill>
              <a:latin typeface="Arial"/>
              <a:ea typeface="Arial"/>
              <a:cs typeface="Arial"/>
              <a:sym typeface="Arial"/>
            </a:endParaRPr>
          </a:p>
        </p:txBody>
      </p:sp>
      <p:sp>
        <p:nvSpPr>
          <p:cNvPr id="5" name="Text Placeholder 4">
            <a:extLst>
              <a:ext uri="{FF2B5EF4-FFF2-40B4-BE49-F238E27FC236}">
                <a16:creationId xmlns:a16="http://schemas.microsoft.com/office/drawing/2014/main" id="{344C7932-A71D-4382-8A0B-B4F2AB480B6B}"/>
              </a:ext>
            </a:extLst>
          </p:cNvPr>
          <p:cNvSpPr>
            <a:spLocks noGrp="1"/>
          </p:cNvSpPr>
          <p:nvPr>
            <p:ph type="body" idx="1"/>
          </p:nvPr>
        </p:nvSpPr>
        <p:spPr>
          <a:xfrm>
            <a:off x="369523" y="1070451"/>
            <a:ext cx="8404954" cy="4351338"/>
          </a:xfrm>
        </p:spPr>
        <p:txBody>
          <a:bodyPr>
            <a:noAutofit/>
          </a:bodyPr>
          <a:lstStyle/>
          <a:p>
            <a:pPr marL="114300" indent="0" algn="l">
              <a:buNone/>
            </a:pPr>
            <a:r>
              <a:rPr lang="en-US" sz="1600" b="0" i="0" dirty="0">
                <a:solidFill>
                  <a:srgbClr val="333333"/>
                </a:solidFill>
                <a:effectLst/>
                <a:latin typeface="Calibri" panose="020F0502020204030204" pitchFamily="34" charset="0"/>
                <a:cs typeface="Calibri" panose="020F0502020204030204" pitchFamily="34" charset="0"/>
              </a:rPr>
              <a:t>1. Frontline essential workers are defined as people who are working in sectors essential to the functioning of society and are at substantially higher risk of exposure to SARS-CoV-2 because their work-related duties must be performed on-site and involve being in close proximity (&lt;6 feet) to the public or to coworkers.</a:t>
            </a:r>
          </a:p>
          <a:p>
            <a:pPr algn="l">
              <a:buFont typeface="Arial" panose="020B0604020202020204" pitchFamily="34" charset="0"/>
              <a:buChar char="•"/>
            </a:pPr>
            <a:r>
              <a:rPr lang="en-US" sz="1600" b="0" i="0" dirty="0">
                <a:solidFill>
                  <a:srgbClr val="333333"/>
                </a:solidFill>
                <a:effectLst/>
                <a:latin typeface="Calibri" panose="020F0502020204030204" pitchFamily="34" charset="0"/>
                <a:cs typeface="Calibri" panose="020F0502020204030204" pitchFamily="34" charset="0"/>
              </a:rPr>
              <a:t>Education (PreK–12 educators and school staff, childcare workers and support staff, including Indigenous language and culture educators);</a:t>
            </a:r>
          </a:p>
          <a:p>
            <a:pPr algn="l">
              <a:buFont typeface="Arial" panose="020B0604020202020204" pitchFamily="34" charset="0"/>
              <a:buChar char="•"/>
            </a:pPr>
            <a:r>
              <a:rPr lang="en-US" sz="1600" b="0" i="0" dirty="0">
                <a:solidFill>
                  <a:srgbClr val="333333"/>
                </a:solidFill>
                <a:effectLst/>
                <a:latin typeface="Calibri" panose="020F0502020204030204" pitchFamily="34" charset="0"/>
                <a:cs typeface="Calibri" panose="020F0502020204030204" pitchFamily="34" charset="0"/>
              </a:rPr>
              <a:t>First responders and public safety personnel, including state troopers, public safety officers, police, firefighters, and Office of Children’s Services staff and public health workers in direct contact with individuals and families not vaccinated in Phase 1a;</a:t>
            </a:r>
          </a:p>
          <a:p>
            <a:pPr algn="l">
              <a:buFont typeface="Arial" panose="020B0604020202020204" pitchFamily="34" charset="0"/>
              <a:buChar char="•"/>
            </a:pPr>
            <a:r>
              <a:rPr lang="en-US" sz="1600" b="0" i="0" dirty="0">
                <a:solidFill>
                  <a:srgbClr val="333333"/>
                </a:solidFill>
                <a:effectLst/>
                <a:latin typeface="Calibri" panose="020F0502020204030204" pitchFamily="34" charset="0"/>
                <a:cs typeface="Calibri" panose="020F0502020204030204" pitchFamily="34" charset="0"/>
              </a:rPr>
              <a:t>Food and agriculture (e.g., seafood, food distributors);</a:t>
            </a:r>
          </a:p>
          <a:p>
            <a:pPr algn="l">
              <a:buFont typeface="Arial" panose="020B0604020202020204" pitchFamily="34" charset="0"/>
              <a:buChar char="•"/>
            </a:pPr>
            <a:r>
              <a:rPr lang="en-US" sz="1600" b="0" i="0" dirty="0">
                <a:solidFill>
                  <a:srgbClr val="333333"/>
                </a:solidFill>
                <a:effectLst/>
                <a:latin typeface="Calibri" panose="020F0502020204030204" pitchFamily="34" charset="0"/>
                <a:cs typeface="Calibri" panose="020F0502020204030204" pitchFamily="34" charset="0"/>
              </a:rPr>
              <a:t>Grocery store workers;</a:t>
            </a:r>
          </a:p>
          <a:p>
            <a:pPr algn="l">
              <a:buFont typeface="Arial" panose="020B0604020202020204" pitchFamily="34" charset="0"/>
              <a:buChar char="•"/>
            </a:pPr>
            <a:r>
              <a:rPr lang="en-US" sz="1600" b="0" i="0" dirty="0">
                <a:solidFill>
                  <a:srgbClr val="333333"/>
                </a:solidFill>
                <a:effectLst/>
                <a:latin typeface="Calibri" panose="020F0502020204030204" pitchFamily="34" charset="0"/>
                <a:cs typeface="Calibri" panose="020F0502020204030204" pitchFamily="34" charset="0"/>
              </a:rPr>
              <a:t>Public transit workers, including rural aviation workers serving communities defined as essential air services, and rural cab service workers;</a:t>
            </a:r>
          </a:p>
          <a:p>
            <a:pPr algn="l">
              <a:buFont typeface="Arial" panose="020B0604020202020204" pitchFamily="34" charset="0"/>
              <a:buChar char="•"/>
            </a:pPr>
            <a:r>
              <a:rPr lang="en-US" sz="1600" b="0" i="0" dirty="0">
                <a:solidFill>
                  <a:srgbClr val="333333"/>
                </a:solidFill>
                <a:effectLst/>
                <a:latin typeface="Calibri" panose="020F0502020204030204" pitchFamily="34" charset="0"/>
                <a:cs typeface="Calibri" panose="020F0502020204030204" pitchFamily="34" charset="0"/>
              </a:rPr>
              <a:t>U.S. Postal Service workers and contract rural postal workers including mail planes;</a:t>
            </a:r>
          </a:p>
          <a:p>
            <a:pPr algn="l">
              <a:buFont typeface="Arial" panose="020B0604020202020204" pitchFamily="34" charset="0"/>
              <a:buChar char="•"/>
            </a:pPr>
            <a:r>
              <a:rPr lang="en-US" sz="1600" b="0" i="0" dirty="0">
                <a:solidFill>
                  <a:srgbClr val="333333"/>
                </a:solidFill>
                <a:effectLst/>
                <a:latin typeface="Calibri" panose="020F0502020204030204" pitchFamily="34" charset="0"/>
                <a:cs typeface="Calibri" panose="020F0502020204030204" pitchFamily="34" charset="0"/>
              </a:rPr>
              <a:t>Utility and power workers – rural communities; and</a:t>
            </a:r>
          </a:p>
          <a:p>
            <a:pPr algn="l">
              <a:buFont typeface="Arial" panose="020B0604020202020204" pitchFamily="34" charset="0"/>
              <a:buChar char="•"/>
            </a:pPr>
            <a:r>
              <a:rPr lang="en-US" sz="1600" b="1" i="0" dirty="0">
                <a:solidFill>
                  <a:srgbClr val="333333"/>
                </a:solidFill>
                <a:effectLst/>
                <a:highlight>
                  <a:srgbClr val="FFFF00"/>
                </a:highlight>
                <a:latin typeface="Calibri" panose="020F0502020204030204" pitchFamily="34" charset="0"/>
                <a:cs typeface="Calibri" panose="020F0502020204030204" pitchFamily="34" charset="0"/>
              </a:rPr>
              <a:t>Water and wastewater – rural communities</a:t>
            </a:r>
          </a:p>
          <a:p>
            <a:pPr marL="114300" indent="0" algn="l">
              <a:buNone/>
            </a:pPr>
            <a:r>
              <a:rPr lang="en-US" sz="1600" b="1" i="0" dirty="0">
                <a:solidFill>
                  <a:srgbClr val="333333"/>
                </a:solidFill>
                <a:effectLst/>
                <a:latin typeface="Calibri" panose="020F0502020204030204" pitchFamily="34" charset="0"/>
                <a:cs typeface="Calibri" panose="020F0502020204030204" pitchFamily="34" charset="0"/>
              </a:rPr>
              <a:t>Note:</a:t>
            </a:r>
            <a:r>
              <a:rPr lang="en-US" sz="1600" b="0" i="0" dirty="0">
                <a:solidFill>
                  <a:srgbClr val="333333"/>
                </a:solidFill>
                <a:effectLst/>
                <a:latin typeface="Calibri" panose="020F0502020204030204" pitchFamily="34" charset="0"/>
                <a:cs typeface="Calibri" panose="020F0502020204030204" pitchFamily="34" charset="0"/>
              </a:rPr>
              <a:t> Rural is defined as communities with a population less than 10,000 and off the road system. The “road system” is defined as any community connected by a road to the </a:t>
            </a:r>
            <a:r>
              <a:rPr lang="en-US" sz="1600" b="0" i="0" dirty="0" err="1">
                <a:solidFill>
                  <a:srgbClr val="333333"/>
                </a:solidFill>
                <a:effectLst/>
                <a:latin typeface="Calibri" panose="020F0502020204030204" pitchFamily="34" charset="0"/>
                <a:cs typeface="Calibri" panose="020F0502020204030204" pitchFamily="34" charset="0"/>
              </a:rPr>
              <a:t>Steese</a:t>
            </a:r>
            <a:r>
              <a:rPr lang="en-US" sz="1600" b="0" i="0" dirty="0">
                <a:solidFill>
                  <a:srgbClr val="333333"/>
                </a:solidFill>
                <a:effectLst/>
                <a:latin typeface="Calibri" panose="020F0502020204030204" pitchFamily="34" charset="0"/>
                <a:cs typeface="Calibri" panose="020F0502020204030204" pitchFamily="34" charset="0"/>
              </a:rPr>
              <a:t>, Elliot, Dalton, Seward, Parks, Klondike, Richardson, Sterling, Glenn, Haines, or Top of the World Highways.</a:t>
            </a:r>
          </a:p>
          <a:p>
            <a:endParaRPr lang="en-US"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33181006"/>
      </p:ext>
    </p:extLst>
  </p:cSld>
  <p:clrMapOvr>
    <a:masterClrMapping/>
  </p:clrMapOvr>
</p:sld>
</file>

<file path=ppt/theme/theme1.xml><?xml version="1.0" encoding="utf-8"?>
<a:theme xmlns:a="http://schemas.openxmlformats.org/drawingml/2006/main" name="Theme1">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406</TotalTime>
  <Words>681</Words>
  <Application>Microsoft Office PowerPoint</Application>
  <PresentationFormat>On-screen Show (4:3)</PresentationFormat>
  <Paragraphs>96</Paragraphs>
  <Slides>15</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Calibri</vt:lpstr>
      <vt:lpstr>Open Sans</vt:lpstr>
      <vt:lpstr>Poppins</vt:lpstr>
      <vt:lpstr>Arial</vt:lpstr>
      <vt:lpstr>Verdana</vt:lpstr>
      <vt:lpstr>Theme1</vt:lpstr>
      <vt:lpstr>COVID-19 Update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COVID-19 Update</dc:title>
  <dc:creator>Ellen E. Grover</dc:creator>
  <cp:lastModifiedBy>Kuhn, Shannon K (HSS sponsored)</cp:lastModifiedBy>
  <cp:revision>30</cp:revision>
  <dcterms:created xsi:type="dcterms:W3CDTF">2020-10-27T18:57:09Z</dcterms:created>
  <dcterms:modified xsi:type="dcterms:W3CDTF">2021-02-02T06:00:49Z</dcterms:modified>
</cp:coreProperties>
</file>