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91" r:id="rId3"/>
    <p:sldId id="761" r:id="rId4"/>
    <p:sldId id="304" r:id="rId5"/>
    <p:sldId id="296" r:id="rId6"/>
    <p:sldId id="287" r:id="rId7"/>
    <p:sldId id="278" r:id="rId8"/>
    <p:sldId id="285" r:id="rId9"/>
    <p:sldId id="277" r:id="rId10"/>
    <p:sldId id="259" r:id="rId11"/>
    <p:sldId id="762" r:id="rId12"/>
    <p:sldId id="760" r:id="rId13"/>
    <p:sldId id="269" r:id="rId14"/>
    <p:sldId id="300" r:id="rId15"/>
    <p:sldId id="301" r:id="rId16"/>
    <p:sldId id="30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Nemudraya" initials="AN" lastIdx="2" clrIdx="0">
    <p:extLst>
      <p:ext uri="{19B8F6BF-5375-455C-9EA6-DF929625EA0E}">
        <p15:presenceInfo xmlns:p15="http://schemas.microsoft.com/office/powerpoint/2012/main" userId="5cf20f287e829f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1" autoAdjust="0"/>
    <p:restoredTop sz="91949" autoAdjust="0"/>
  </p:normalViewPr>
  <p:slideViewPr>
    <p:cSldViewPr snapToGrid="0">
      <p:cViewPr varScale="1">
        <p:scale>
          <a:sx n="148" d="100"/>
          <a:sy n="148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F3F80-2527-4B19-8D23-2E15F05091F7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62E00-E07B-426F-8204-5DB75EFDF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4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62E00-E07B-426F-8204-5DB75EFDFA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3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62E00-E07B-426F-8204-5DB75EFDFA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27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8AC80-4461-40D2-B235-5098796B2F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7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A98B-B62D-49B1-9B93-BFF5C9A59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212E1-92AE-46A1-8AD7-68575CB2D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FE57D-1B61-4224-B4F5-E474274F2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37C58-2CF0-405E-ACC6-CAFDC486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E0C06-81C4-4037-A1B2-1F8B4D78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E06C-3936-453A-A264-0B7E6A14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8169D-8EC9-41CA-941C-DBE99625F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4B088-68AD-4FE5-8C1E-6E1812C37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C720A-EEA5-47BB-BABF-16679E93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8BC15-8B23-4160-B730-957034AD2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1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03B864-19B9-4B5F-B16C-BF85B6033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6A207-7F1B-4747-94A9-F6B59A5C1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3A605-D566-4157-B720-5C56994D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F0F5D-DDD6-4C3B-8A17-55B0A2BF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757B-30F5-41A7-A30C-DA44376BC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3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478A-014B-0146-BC46-A1ADF19F1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7E863-1D3B-2346-9F86-087B7950D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90452-CF45-254F-99B9-1901CD39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43C9-E928-1749-A654-2289AF23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80A20-DEAA-8349-BA6A-DCA91A39D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77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6476-F641-A144-9FEE-E7FADC6D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7489E-33A6-8342-84A1-E005CADD1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B4E61-5D9F-F549-9BD4-FC9E619EB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7558A-53B3-2F44-9C13-F5E355FD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A548B-2183-E14E-807F-A329EEA3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9DF9-4C47-444D-AAB1-222C5E74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5EA1C-B300-6C4E-9537-E4D277355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2C3D9-B2CC-9742-9A50-2ED651FD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6B5A-3322-7E4A-9494-3FBF05F9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F48C-526C-DB44-B614-67EC8DE6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3D5E-873C-694B-B627-F7B2F1E1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B26B3-D0D9-7F41-BF16-3C6FA8DFF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3345B-6C51-AD43-B8C7-922F47DCF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9C22F-9BB0-4C43-B41C-E289F3EB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BDAD9-CAEC-9846-8CAB-C9EA8035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D793D-9545-9344-A9B5-0D4C0D88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79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7851-3748-084A-98C0-7D36C17F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65F74-3C92-3B4D-A80D-68185DBF2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3870C-A153-C845-9060-3AB8DA314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DD22CA-D642-0A4D-8C2E-0D38A31BA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C7340-95A5-6746-A844-7FB99010A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07629-A541-1A41-A762-398F7B4F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65A55-9FF4-9941-8A99-A50A959A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F716E-8F7E-B740-AE0B-83B93964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40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2B45-AA8F-BF4A-B441-925BC3E6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EAFA6F-7FF3-FD48-A065-90E479B7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C0754-1B65-9C49-B6D2-B73B1CFB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50FA6-F0EB-E74A-A4EC-F52343E3D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54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68531-D6F3-EB43-935E-20FCCB027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4E203-1F6E-A74D-9FCF-12BFA7C0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31869-8EDB-A742-A88A-18DD5CCA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28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A7F3-2171-3E4E-818E-66CF52D4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C3B02-958A-4C40-97C0-6CC39DB18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F3382-FADD-2446-B080-1B5C54C33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8A2C4-248E-9C45-A3D5-91DA0DC5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1AC6B-49CB-564C-B792-91EE3B3D9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9A9FD-EEF7-6D43-82F3-658D45711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6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38E3B-3524-4DAC-958B-38F92507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50AEF-6C8A-41E0-8C4E-2788FA39C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64A64-DE66-47C9-A4A3-AB2441DB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B8062-BF12-42CA-9721-0E8B816C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13315-7893-4730-B576-17CFFEFA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94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F9A8-138E-EC4A-9586-48E6087A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89276-26B1-F943-BB38-23527E3E7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39287-2FAA-6F43-A377-000EADF7C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1C443-BECF-6D4D-AEA4-9E2FB4D5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EF2CD-0FC3-0C46-9A83-596A5D8D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99451-4F06-3841-B648-64833327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9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8ECBE-3131-7340-9E10-DBA6ECCD6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05BC0-AF36-9C40-A525-B97658FB8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B92D4-D09A-A64F-84CC-D257E80A8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6E523-BC41-614F-A0AB-7E6B9EC9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2A186-38C7-FF44-9391-CDC7EDDB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6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420103-B829-DC4A-AF26-B688FBC0F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2174B-79C8-7341-9FDE-15416D6CC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E6CF1-3610-834F-8586-1CB3A846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0F2F1-C50A-6A40-8951-FD3DE7E5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32A7-51F4-9340-86F1-A12F1E81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8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20D6B-B667-4A92-BAA5-405F3B14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FAC64-A94A-4145-800A-A7FE03AD6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D3403-E80B-4931-B89B-C016EC4DF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A5E3D-EA1F-4A67-B4E3-805EB30D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3C772-E54D-4D68-AB37-CFCE8B6DE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7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D512-09AE-4575-B9C9-5DD728BC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556E5-B955-4174-AD6C-5BD2F9D16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BAAF4-EF7C-4321-8ADA-A17479E6F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73AD5-BC87-4CA9-9EC0-9809B19B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489B8-049D-4B27-A010-1D3C24B48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0A6FE-36B8-4BD9-BA2A-9B533DE4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E0FA0-BE30-4546-93F5-BBDED4D04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999FC-63B8-4E24-A8C1-3DA130299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62E91-652B-428D-8874-EB999E918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44315-6024-442C-AF10-EE1FB98D0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28559-8D40-479B-8C04-1C55C4419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857854-37C9-4578-AC0C-EAA55CEC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26998F-E707-4551-AD86-19FC8741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D5322-B343-490C-81B4-E484A34E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9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AE7A-7CE8-4207-A8C8-B636426C2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D55705-8D09-4481-B685-25C54467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078B3-3267-4824-8E26-B43D10BE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0CF08-81D8-46AF-970A-490DA6B0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5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B57B5-0EF7-4561-A21E-E33C936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1F70D-7060-4EBE-B6C8-CBBBFBD3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03175-7667-4B65-A158-54F9EC65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74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9995-4B83-4BF3-BD5E-C5514301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B5263-EDC8-46AC-A895-7FBF35E3F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7D4D9-DC1F-4DB1-B71E-73BE7E3F4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F8099-9AF5-4A4E-81E3-8669663A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CD1BD4-876A-4E56-B5BF-1EBD8C5A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92A3D-C71E-48BA-B688-4DF1BBA0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C26A-7166-49BF-9966-14912C52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1B4DA-B2A8-490A-8DCA-3DB3B12C3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CF014-F8DD-4362-A55F-D720D2E61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E00BD-ABC2-4F5B-B310-ECDABFB3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A397A-DD10-4AF3-A846-C55EFA61F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887DA-78F0-4E84-A945-23B135C6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5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C5950F-577C-4CDE-900F-0BABD9D86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3B75C-88F9-4100-B5BB-CBBC2C886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A143-54DB-4218-93FF-FFE54614D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9271-76D9-4C4F-91F7-D09DB6BC698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3D68-5E04-4655-BBA9-BCE7A1321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C87D4-5E30-4739-8635-4F722A4F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9C31A-E290-45BB-A981-3533E1831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2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9F3D92-E627-B342-9DCC-1AE2297C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97DE9-3545-6242-B7F3-3C697FEC0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4F52-E044-2641-B787-F434366AA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29525-3827-2D41-B698-722231173D93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15682-2C75-FB42-B72B-A2D7F8FCF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8C3B8-5ECB-2945-A8B8-4163087E9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3F948-990A-E949-9386-56463EAB8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6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verview - Division of Epidemiology - Mayo Clinic Research">
            <a:extLst>
              <a:ext uri="{FF2B5EF4-FFF2-40B4-BE49-F238E27FC236}">
                <a16:creationId xmlns:a16="http://schemas.microsoft.com/office/drawing/2014/main" id="{D445DD72-49A3-4127-880D-5DFA369DA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485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1F65E-33D2-40D2-AFEC-3FB02948BD32}"/>
              </a:ext>
            </a:extLst>
          </p:cNvPr>
          <p:cNvSpPr txBox="1"/>
          <p:nvPr/>
        </p:nvSpPr>
        <p:spPr>
          <a:xfrm>
            <a:off x="386644" y="1342781"/>
            <a:ext cx="660878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Temporal Detection and Phylogenetic Assessment of SARS-CoV-2 in Municipal Wastewater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F72E1FA5-38F9-E64E-83F2-54755A112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44" y="4793730"/>
            <a:ext cx="787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+mj-lt"/>
              </a:rPr>
              <a:t>Blake Wiedenheft </a:t>
            </a:r>
          </a:p>
          <a:p>
            <a:r>
              <a:rPr lang="en-US" b="1" dirty="0">
                <a:latin typeface="+mj-lt"/>
              </a:rPr>
              <a:t>Montana State University</a:t>
            </a:r>
          </a:p>
          <a:p>
            <a:r>
              <a:rPr lang="en-US" b="1" dirty="0">
                <a:latin typeface="+mj-lt"/>
              </a:rPr>
              <a:t>Dept. of Microbiology and Immunology</a:t>
            </a:r>
          </a:p>
          <a:p>
            <a:r>
              <a:rPr lang="en-US" b="1" dirty="0" err="1">
                <a:latin typeface="+mj-lt"/>
              </a:rPr>
              <a:t>bwiedenheft@gmail.com</a:t>
            </a:r>
            <a:endParaRPr lang="en-US" b="1" dirty="0">
              <a:latin typeface="+mj-lt"/>
            </a:endParaRPr>
          </a:p>
        </p:txBody>
      </p:sp>
      <p:pic>
        <p:nvPicPr>
          <p:cNvPr id="3" name="Picture 2" descr="Trade Signals – Temperatures Rising – Ramping Up The Risk Barometer - CMG">
            <a:extLst>
              <a:ext uri="{FF2B5EF4-FFF2-40B4-BE49-F238E27FC236}">
                <a16:creationId xmlns:a16="http://schemas.microsoft.com/office/drawing/2014/main" id="{91F619EF-B20A-A542-AA14-0165E59BD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6" b="17087"/>
          <a:stretch/>
        </p:blipFill>
        <p:spPr bwMode="auto">
          <a:xfrm>
            <a:off x="9866492" y="5440061"/>
            <a:ext cx="2325508" cy="116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730D32-FAD8-6544-887A-38F57D94F827}"/>
              </a:ext>
            </a:extLst>
          </p:cNvPr>
          <p:cNvSpPr txBox="1"/>
          <p:nvPr/>
        </p:nvSpPr>
        <p:spPr>
          <a:xfrm>
            <a:off x="333200" y="6208546"/>
            <a:ext cx="798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Nemudryi</a:t>
            </a:r>
            <a:r>
              <a:rPr lang="en-US" dirty="0"/>
              <a:t> A, and </a:t>
            </a:r>
            <a:r>
              <a:rPr lang="en-US" dirty="0" err="1"/>
              <a:t>Nemudraia</a:t>
            </a:r>
            <a:r>
              <a:rPr lang="en-US" dirty="0"/>
              <a:t> A, et al </a:t>
            </a:r>
            <a:r>
              <a:rPr lang="en-US" i="1" u="sng" dirty="0"/>
              <a:t>Cell Reports Medicine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doi.org</a:t>
            </a:r>
            <a:r>
              <a:rPr lang="en-US" dirty="0"/>
              <a:t>/10.1016/j.xcrm.2020.100098 </a:t>
            </a:r>
          </a:p>
        </p:txBody>
      </p:sp>
    </p:spTree>
    <p:extLst>
      <p:ext uri="{BB962C8B-B14F-4D97-AF65-F5344CB8AC3E}">
        <p14:creationId xmlns:p14="http://schemas.microsoft.com/office/powerpoint/2010/main" val="3795915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76B450-6F0E-994E-A6D0-AA9B1CFCD5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28" y="1526286"/>
            <a:ext cx="8182637" cy="5331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6A3E95-A9F4-BC4E-8E90-7488BBA1F12A}"/>
              </a:ext>
            </a:extLst>
          </p:cNvPr>
          <p:cNvSpPr txBox="1"/>
          <p:nvPr/>
        </p:nvSpPr>
        <p:spPr>
          <a:xfrm>
            <a:off x="0" y="5788277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Nemudryi et al., 2021</a:t>
            </a:r>
          </a:p>
          <a:p>
            <a:r>
              <a:rPr lang="en-US" i="1" dirty="0"/>
              <a:t>Unpublished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F0DCEB-5FA3-5549-B1AF-5F32EADCA742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</a:rPr>
              <a:t>Local SARS-CoV-2 surveillance identifies variant that reoccurs around the globe.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3119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7B079-D97F-9F43-B248-E9888CD7D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507" t="28889" r="16493" b="16388"/>
          <a:stretch/>
        </p:blipFill>
        <p:spPr>
          <a:xfrm>
            <a:off x="2720206" y="947056"/>
            <a:ext cx="8680491" cy="3958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C494F5-EF95-D048-B031-813275BAE5A9}"/>
              </a:ext>
            </a:extLst>
          </p:cNvPr>
          <p:cNvSpPr txBox="1"/>
          <p:nvPr/>
        </p:nvSpPr>
        <p:spPr>
          <a:xfrm>
            <a:off x="-82431" y="-11002"/>
            <a:ext cx="1227443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Acknowledgements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4FF1D-765E-F74C-87BB-6642E344C997}"/>
              </a:ext>
            </a:extLst>
          </p:cNvPr>
          <p:cNvSpPr txBox="1"/>
          <p:nvPr/>
        </p:nvSpPr>
        <p:spPr>
          <a:xfrm>
            <a:off x="3727713" y="4869393"/>
            <a:ext cx="379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33E66-9A2F-7B43-A7C0-AAA9C0962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6" t="16112" r="51910" b="71110"/>
          <a:stretch/>
        </p:blipFill>
        <p:spPr>
          <a:xfrm>
            <a:off x="3826576" y="5218879"/>
            <a:ext cx="4099089" cy="862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7BCED0-E4D8-264B-82A4-959C03848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3" t="12222" r="43403" b="74445"/>
          <a:stretch/>
        </p:blipFill>
        <p:spPr>
          <a:xfrm>
            <a:off x="3827476" y="6200103"/>
            <a:ext cx="2806616" cy="484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A89A9-9CD6-E64C-87DA-2253F345A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90" t="65278" r="44965" b="13055"/>
          <a:stretch/>
        </p:blipFill>
        <p:spPr>
          <a:xfrm>
            <a:off x="8529796" y="4218501"/>
            <a:ext cx="3662204" cy="11158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C43F1E-FE87-F04E-A346-946898F54C03}"/>
              </a:ext>
            </a:extLst>
          </p:cNvPr>
          <p:cNvSpPr txBox="1"/>
          <p:nvPr/>
        </p:nvSpPr>
        <p:spPr>
          <a:xfrm>
            <a:off x="149879" y="379127"/>
            <a:ext cx="321698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WIEDENHEFT LAB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sz="2000" b="1" dirty="0">
                <a:solidFill>
                  <a:prstClr val="white">
                    <a:lumMod val="95000"/>
                  </a:prstClr>
                </a:solidFill>
              </a:rPr>
              <a:t>Artem </a:t>
            </a:r>
            <a:r>
              <a:rPr lang="en-US" sz="2000" b="1" dirty="0" err="1">
                <a:solidFill>
                  <a:prstClr val="white">
                    <a:lumMod val="95000"/>
                  </a:prstClr>
                </a:solidFill>
              </a:rPr>
              <a:t>Nemudryi</a:t>
            </a:r>
            <a:endParaRPr lang="en-US" sz="2000" b="1" dirty="0">
              <a:solidFill>
                <a:prstClr val="white">
                  <a:lumMod val="95000"/>
                </a:prstClr>
              </a:solidFill>
            </a:endParaRPr>
          </a:p>
          <a:p>
            <a:pPr lvl="0">
              <a:defRPr/>
            </a:pPr>
            <a:r>
              <a:rPr lang="en-US" sz="2000" b="1" dirty="0">
                <a:solidFill>
                  <a:prstClr val="white">
                    <a:lumMod val="95000"/>
                  </a:prstClr>
                </a:solidFill>
              </a:rPr>
              <a:t>Anna </a:t>
            </a:r>
            <a:r>
              <a:rPr lang="en-US" sz="2000" b="1" dirty="0" err="1">
                <a:solidFill>
                  <a:prstClr val="white">
                    <a:lumMod val="95000"/>
                  </a:prstClr>
                </a:solidFill>
              </a:rPr>
              <a:t>Nemudraia</a:t>
            </a:r>
            <a:endParaRPr lang="en-US" sz="2000" b="1" dirty="0">
              <a:solidFill>
                <a:prstClr val="white">
                  <a:lumMod val="95000"/>
                </a:prstClr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Tanner Wiegand</a:t>
            </a:r>
          </a:p>
          <a:p>
            <a:r>
              <a:rPr lang="en-US" sz="2000" dirty="0">
                <a:solidFill>
                  <a:schemeClr val="bg1"/>
                </a:solidFill>
              </a:rPr>
              <a:t>Kevin Surya, </a:t>
            </a:r>
          </a:p>
          <a:p>
            <a:pPr lvl="0">
              <a:defRPr/>
            </a:pPr>
            <a:r>
              <a:rPr lang="en-US" sz="2000" dirty="0">
                <a:solidFill>
                  <a:schemeClr val="bg1"/>
                </a:solidFill>
              </a:rPr>
              <a:t>Murat </a:t>
            </a:r>
            <a:r>
              <a:rPr lang="en-US" sz="2000" dirty="0" err="1">
                <a:solidFill>
                  <a:schemeClr val="bg1"/>
                </a:solidFill>
              </a:rPr>
              <a:t>Büyükyörük</a:t>
            </a:r>
            <a:endParaRPr lang="en-US" sz="2000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en-US" sz="2000" dirty="0">
                <a:solidFill>
                  <a:schemeClr val="bg1"/>
                </a:solidFill>
              </a:rPr>
              <a:t>Calvin </a:t>
            </a:r>
            <a:r>
              <a:rPr lang="en-US" sz="2000" dirty="0" err="1">
                <a:solidFill>
                  <a:schemeClr val="bg1"/>
                </a:solidFill>
              </a:rPr>
              <a:t>Cicha</a:t>
            </a:r>
            <a:endParaRPr lang="en-US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Royce Wilkinson</a:t>
            </a:r>
          </a:p>
          <a:p>
            <a:pPr>
              <a:defRPr/>
            </a:pPr>
            <a:r>
              <a:rPr lang="en-US" sz="2000" dirty="0">
                <a:solidFill>
                  <a:prstClr val="white">
                    <a:lumMod val="95000"/>
                  </a:prstClr>
                </a:solidFill>
              </a:rPr>
              <a:t>Andrew Santiago-</a:t>
            </a:r>
            <a:r>
              <a:rPr lang="en-US" sz="2000" dirty="0" err="1">
                <a:solidFill>
                  <a:prstClr val="white">
                    <a:lumMod val="95000"/>
                  </a:prstClr>
                </a:solidFill>
              </a:rPr>
              <a:t>Frangos</a:t>
            </a:r>
            <a:endParaRPr lang="en-US" sz="2000" dirty="0">
              <a:solidFill>
                <a:prstClr val="white">
                  <a:lumMod val="95000"/>
                </a:prst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Clay Hunt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Joey Nichols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Laina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Pushya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 Krishna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Reece Erickson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Will Henriques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506D9D-6AF7-AC49-B4BB-B4F3621CB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9511" y="5405769"/>
            <a:ext cx="1442110" cy="662071"/>
          </a:xfrm>
          <a:prstGeom prst="rect">
            <a:avLst/>
          </a:prstGeom>
          <a:ln>
            <a:solidFill>
              <a:srgbClr val="217E42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965820F-07F2-1D4C-8F8D-C4EB7490A83A}"/>
              </a:ext>
            </a:extLst>
          </p:cNvPr>
          <p:cNvGrpSpPr/>
          <p:nvPr/>
        </p:nvGrpSpPr>
        <p:grpSpPr>
          <a:xfrm>
            <a:off x="6768696" y="6200103"/>
            <a:ext cx="1402555" cy="548289"/>
            <a:chOff x="3806754" y="6136409"/>
            <a:chExt cx="1402555" cy="5482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9067C2-D8CE-E84E-A158-1C7216081A89}"/>
                </a:ext>
              </a:extLst>
            </p:cNvPr>
            <p:cNvSpPr/>
            <p:nvPr/>
          </p:nvSpPr>
          <p:spPr>
            <a:xfrm>
              <a:off x="3851288" y="6136409"/>
              <a:ext cx="1358021" cy="5482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1E03B37-145A-2D45-837E-80D3408F5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" r="56770" b="85512"/>
            <a:stretch/>
          </p:blipFill>
          <p:spPr>
            <a:xfrm>
              <a:off x="3806754" y="6136409"/>
              <a:ext cx="1400003" cy="548289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3DF9930-FC8C-2C45-89E9-34BABA8EA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0174" y="6139941"/>
            <a:ext cx="1707194" cy="6620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A83F13-39D8-D847-BCB4-EBB6D48EC3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9795" y="5422808"/>
            <a:ext cx="1321835" cy="130428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C0793D-A67A-1F4D-9AA5-1F0DEC85A1C5}"/>
              </a:ext>
            </a:extLst>
          </p:cNvPr>
          <p:cNvCxnSpPr/>
          <p:nvPr/>
        </p:nvCxnSpPr>
        <p:spPr>
          <a:xfrm>
            <a:off x="3416298" y="1775683"/>
            <a:ext cx="0" cy="1164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2CEF839-6866-C14D-BDAE-EF8F56A81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6866" y="1158909"/>
            <a:ext cx="1080482" cy="1164091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2479BB2-747E-624D-95DB-0338BDF957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359" y="720412"/>
            <a:ext cx="1007507" cy="9370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4FDD7B-01BE-4547-B263-C3241E496162}"/>
              </a:ext>
            </a:extLst>
          </p:cNvPr>
          <p:cNvSpPr/>
          <p:nvPr/>
        </p:nvSpPr>
        <p:spPr>
          <a:xfrm>
            <a:off x="1595120" y="5211912"/>
            <a:ext cx="2139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vPSHN"/>
              </a:rPr>
              <a:t>Karl K. </a:t>
            </a:r>
            <a:r>
              <a:rPr lang="en-US" dirty="0" err="1">
                <a:solidFill>
                  <a:schemeClr val="bg1"/>
                </a:solidFill>
                <a:latin typeface="AdvPSHN"/>
              </a:rPr>
              <a:t>Vanderwood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5D04029-33DD-834E-AA75-0B095C71E8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879" y="5144507"/>
            <a:ext cx="1445241" cy="588328"/>
          </a:xfrm>
          <a:prstGeom prst="rect">
            <a:avLst/>
          </a:prstGeom>
        </p:spPr>
      </p:pic>
      <p:pic>
        <p:nvPicPr>
          <p:cNvPr id="6146" name="Picture 2" descr="City of Bozeman, MT (@CityofBozeman) | Twitter">
            <a:extLst>
              <a:ext uri="{FF2B5EF4-FFF2-40B4-BE49-F238E27FC236}">
                <a16:creationId xmlns:a16="http://schemas.microsoft.com/office/drawing/2014/main" id="{7A0299B1-A55A-1947-B1B7-5A0C2837A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1" b="21654"/>
          <a:stretch/>
        </p:blipFill>
        <p:spPr bwMode="auto">
          <a:xfrm>
            <a:off x="160181" y="5803373"/>
            <a:ext cx="1434939" cy="7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D0D37A3-BE4A-B044-9D47-C2C4EB39FAA4}"/>
              </a:ext>
            </a:extLst>
          </p:cNvPr>
          <p:cNvSpPr/>
          <p:nvPr/>
        </p:nvSpPr>
        <p:spPr>
          <a:xfrm>
            <a:off x="1595120" y="5751786"/>
            <a:ext cx="2139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vPSHN"/>
              </a:rPr>
              <a:t>Mitch </a:t>
            </a:r>
            <a:r>
              <a:rPr lang="en-US" dirty="0" err="1">
                <a:solidFill>
                  <a:schemeClr val="bg1"/>
                </a:solidFill>
                <a:latin typeface="AdvPSHN"/>
              </a:rPr>
              <a:t>Reister</a:t>
            </a:r>
            <a:r>
              <a:rPr lang="en-US" dirty="0">
                <a:solidFill>
                  <a:schemeClr val="bg1"/>
                </a:solidFill>
                <a:latin typeface="AdvPSHN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dvPSHN"/>
              </a:rPr>
              <a:t>Josh French</a:t>
            </a:r>
          </a:p>
          <a:p>
            <a:r>
              <a:rPr lang="en-US">
                <a:solidFill>
                  <a:schemeClr val="bg1"/>
                </a:solidFill>
                <a:latin typeface="AdvPSHN"/>
              </a:rPr>
              <a:t>Justin Roberts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1BF95B2-9255-49C3-9EE0-84861DF7B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22" y="829729"/>
            <a:ext cx="11141952" cy="56589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AB9A17-0676-43AE-96D5-E2BC772A88AF}"/>
              </a:ext>
            </a:extLst>
          </p:cNvPr>
          <p:cNvSpPr txBox="1"/>
          <p:nvPr/>
        </p:nvSpPr>
        <p:spPr>
          <a:xfrm>
            <a:off x="5808521" y="6573145"/>
            <a:ext cx="6383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https://medicalxpress.com/news/2020-08-sars-cov-rna-untreated-wastewater-louisiana.html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0A3C32-A512-4098-BD26-1B28445260E3}"/>
              </a:ext>
            </a:extLst>
          </p:cNvPr>
          <p:cNvSpPr txBox="1"/>
          <p:nvPr/>
        </p:nvSpPr>
        <p:spPr>
          <a:xfrm>
            <a:off x="476191" y="94468"/>
            <a:ext cx="112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is no standard method for concentrating SARS-CoV-2 from the wastewater!</a:t>
            </a:r>
          </a:p>
        </p:txBody>
      </p:sp>
    </p:spTree>
    <p:extLst>
      <p:ext uri="{BB962C8B-B14F-4D97-AF65-F5344CB8AC3E}">
        <p14:creationId xmlns:p14="http://schemas.microsoft.com/office/powerpoint/2010/main" val="2067193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949B-9F64-443D-A5D0-0E616E733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Methods to concentrate SARS-CoV-2 from wastewater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ADF430-B7CF-48E8-B7A0-CA6FFB230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488" y="1543975"/>
            <a:ext cx="11605024" cy="226975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67AE5-0BBF-40F5-8D6C-5196890B8F46}"/>
              </a:ext>
            </a:extLst>
          </p:cNvPr>
          <p:cNvSpPr txBox="1"/>
          <p:nvPr/>
        </p:nvSpPr>
        <p:spPr>
          <a:xfrm>
            <a:off x="8107677" y="6581001"/>
            <a:ext cx="4084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Rusinol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al., 2020 and Ahmed et al.,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754B96-DA68-4C60-8AD6-F9C2D4F9BECC}"/>
              </a:ext>
            </a:extLst>
          </p:cNvPr>
          <p:cNvSpPr txBox="1"/>
          <p:nvPr/>
        </p:nvSpPr>
        <p:spPr>
          <a:xfrm>
            <a:off x="2130886" y="3992078"/>
            <a:ext cx="13710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Membrane filtration is used to retain viral particles while solvent passes through.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E6C5BC-8366-4EC3-84FC-C254CA35C570}"/>
              </a:ext>
            </a:extLst>
          </p:cNvPr>
          <p:cNvSpPr txBox="1"/>
          <p:nvPr/>
        </p:nvSpPr>
        <p:spPr>
          <a:xfrm>
            <a:off x="3431536" y="3992079"/>
            <a:ext cx="15966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Virus adsorbs to flocs of Al(OH)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precipitate that are pelleted with centrifugation.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2C62DA-722C-4749-839C-A435D19676DE}"/>
              </a:ext>
            </a:extLst>
          </p:cNvPr>
          <p:cNvSpPr txBox="1"/>
          <p:nvPr/>
        </p:nvSpPr>
        <p:spPr>
          <a:xfrm>
            <a:off x="4953647" y="3992080"/>
            <a:ext cx="16842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Virus adsorbs to the filter membrane at low pH and elutes at neutral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pH.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03AC6F-C4FA-4A39-BF09-2DA1E88AB20F}"/>
              </a:ext>
            </a:extLst>
          </p:cNvPr>
          <p:cNvSpPr txBox="1"/>
          <p:nvPr/>
        </p:nvSpPr>
        <p:spPr>
          <a:xfrm>
            <a:off x="6675866" y="3992080"/>
            <a:ext cx="1627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Centrifugation at &gt;100k x g pellets viral particles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253D48-E843-4394-969A-2E70A3C10344}"/>
              </a:ext>
            </a:extLst>
          </p:cNvPr>
          <p:cNvSpPr txBox="1"/>
          <p:nvPr/>
        </p:nvSpPr>
        <p:spPr>
          <a:xfrm>
            <a:off x="8498278" y="3992080"/>
            <a:ext cx="16278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Virus particles precipitate in high salt in the presence of polyethylene glycol (PEG) polymers.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FAAFB1-6961-4546-B2D7-5CCD5DE31871}"/>
              </a:ext>
            </a:extLst>
          </p:cNvPr>
          <p:cNvGrpSpPr/>
          <p:nvPr/>
        </p:nvGrpSpPr>
        <p:grpSpPr>
          <a:xfrm>
            <a:off x="2194560" y="2184399"/>
            <a:ext cx="7689601" cy="1629328"/>
            <a:chOff x="2194560" y="2184399"/>
            <a:chExt cx="7689601" cy="162932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54D7E7-4D65-4C66-A119-C6D274B9E612}"/>
                </a:ext>
              </a:extLst>
            </p:cNvPr>
            <p:cNvSpPr/>
            <p:nvPr/>
          </p:nvSpPr>
          <p:spPr>
            <a:xfrm>
              <a:off x="2194560" y="2184400"/>
              <a:ext cx="1258322" cy="162932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E46211-8881-47E7-AFAE-CA91E6CC576F}"/>
                </a:ext>
              </a:extLst>
            </p:cNvPr>
            <p:cNvSpPr/>
            <p:nvPr/>
          </p:nvSpPr>
          <p:spPr>
            <a:xfrm>
              <a:off x="3576319" y="2184400"/>
              <a:ext cx="1258322" cy="162932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8207C4-5EAC-4821-B929-C0F1EF281B08}"/>
                </a:ext>
              </a:extLst>
            </p:cNvPr>
            <p:cNvSpPr/>
            <p:nvPr/>
          </p:nvSpPr>
          <p:spPr>
            <a:xfrm>
              <a:off x="8625839" y="2184399"/>
              <a:ext cx="1258322" cy="162932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CB80306-1269-4076-AB14-E0B7F3B034BC}"/>
              </a:ext>
            </a:extLst>
          </p:cNvPr>
          <p:cNvSpPr/>
          <p:nvPr/>
        </p:nvSpPr>
        <p:spPr>
          <a:xfrm>
            <a:off x="2124635" y="2072640"/>
            <a:ext cx="1382358" cy="419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8F95D8C-2A7D-462C-8D80-F4F408FE5F40}"/>
              </a:ext>
            </a:extLst>
          </p:cNvPr>
          <p:cNvSpPr/>
          <p:nvPr/>
        </p:nvSpPr>
        <p:spPr>
          <a:xfrm>
            <a:off x="3501132" y="2072639"/>
            <a:ext cx="1424950" cy="419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519F4A-34C3-444D-9DDF-C18D5E6D746F}"/>
              </a:ext>
            </a:extLst>
          </p:cNvPr>
          <p:cNvSpPr/>
          <p:nvPr/>
        </p:nvSpPr>
        <p:spPr>
          <a:xfrm>
            <a:off x="4952815" y="2072639"/>
            <a:ext cx="1609771" cy="419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88FC4C-D493-4FE5-9940-69DA8D01AAEF}"/>
              </a:ext>
            </a:extLst>
          </p:cNvPr>
          <p:cNvSpPr/>
          <p:nvPr/>
        </p:nvSpPr>
        <p:spPr>
          <a:xfrm>
            <a:off x="6518719" y="2072638"/>
            <a:ext cx="1942170" cy="419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83C40D-509C-4D80-8455-C5524EEEDE52}"/>
              </a:ext>
            </a:extLst>
          </p:cNvPr>
          <p:cNvSpPr/>
          <p:nvPr/>
        </p:nvSpPr>
        <p:spPr>
          <a:xfrm>
            <a:off x="8485118" y="2072637"/>
            <a:ext cx="1512322" cy="419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6F0E-BF8A-4023-9933-17765705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600" cy="71183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PEG precipitation and ultrafiltration performed better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A34118-DAFC-49C1-B915-9E1383B1A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1074" y="2149681"/>
            <a:ext cx="5906838" cy="4115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1B4249-193C-4CEB-874C-1F3FE02C81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88" y="1371600"/>
            <a:ext cx="4339633" cy="48520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04B749-49F4-46EC-AD39-F076E96A0FF4}"/>
              </a:ext>
            </a:extLst>
          </p:cNvPr>
          <p:cNvSpPr txBox="1"/>
          <p:nvPr/>
        </p:nvSpPr>
        <p:spPr>
          <a:xfrm>
            <a:off x="10420361" y="6572273"/>
            <a:ext cx="17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Nemudryi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53723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1B4249-193C-4CEB-874C-1F3FE02C8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00" y="1371600"/>
            <a:ext cx="4744061" cy="46383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1E660D-3BDD-41C7-9647-9D1D646A5D8F}"/>
              </a:ext>
            </a:extLst>
          </p:cNvPr>
          <p:cNvSpPr txBox="1">
            <a:spLocks/>
          </p:cNvSpPr>
          <p:nvPr/>
        </p:nvSpPr>
        <p:spPr>
          <a:xfrm>
            <a:off x="838200" y="196128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Pasteurization does not significantly reduce detected viral titers.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456F03EC-40BC-4037-BE82-11D39582B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947" y="1246388"/>
            <a:ext cx="5957033" cy="54154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570BF5-0195-48E0-828E-F5C4BB6E5D9D}"/>
              </a:ext>
            </a:extLst>
          </p:cNvPr>
          <p:cNvSpPr/>
          <p:nvPr/>
        </p:nvSpPr>
        <p:spPr>
          <a:xfrm>
            <a:off x="6309360" y="1584960"/>
            <a:ext cx="4663440" cy="227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0E985E-7278-4BDA-885B-C921D93164B7}"/>
              </a:ext>
            </a:extLst>
          </p:cNvPr>
          <p:cNvSpPr txBox="1"/>
          <p:nvPr/>
        </p:nvSpPr>
        <p:spPr>
          <a:xfrm>
            <a:off x="10420361" y="6572273"/>
            <a:ext cx="17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Nemudryi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85733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6F0E-BF8A-4023-9933-17765705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227"/>
            <a:ext cx="10515600" cy="71183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PEG precipitation and ultrafiltration show moderate to high 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B4249-193C-4CEB-874C-1F3FE02C8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560" y="1371600"/>
            <a:ext cx="3123947" cy="4852004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2156C24-47C8-4EB5-8D20-EC0F30D5FB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78634"/>
            <a:ext cx="4917930" cy="577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87029-72A7-4F53-A514-4A8B02C5CA95}"/>
              </a:ext>
            </a:extLst>
          </p:cNvPr>
          <p:cNvSpPr txBox="1"/>
          <p:nvPr/>
        </p:nvSpPr>
        <p:spPr>
          <a:xfrm>
            <a:off x="478333" y="6366810"/>
            <a:ext cx="542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compared two methods over the course of 20 days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C64C90-ED90-4110-970C-C1ED1DE46969}"/>
              </a:ext>
            </a:extLst>
          </p:cNvPr>
          <p:cNvSpPr/>
          <p:nvPr/>
        </p:nvSpPr>
        <p:spPr>
          <a:xfrm>
            <a:off x="5811521" y="4226560"/>
            <a:ext cx="5202410" cy="26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CC62B-9717-40CD-9A80-82EDDA972F71}"/>
              </a:ext>
            </a:extLst>
          </p:cNvPr>
          <p:cNvSpPr txBox="1"/>
          <p:nvPr/>
        </p:nvSpPr>
        <p:spPr>
          <a:xfrm>
            <a:off x="10420361" y="6572273"/>
            <a:ext cx="17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Nemudryi et al., in prep</a:t>
            </a:r>
          </a:p>
        </p:txBody>
      </p:sp>
    </p:spTree>
    <p:extLst>
      <p:ext uri="{BB962C8B-B14F-4D97-AF65-F5344CB8AC3E}">
        <p14:creationId xmlns:p14="http://schemas.microsoft.com/office/powerpoint/2010/main" val="26043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27D15F9-FBA9-45B6-A1EE-7E2610907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9D845D-9A57-49AC-9523-BB0D6DA6F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3" name="Freeform 44">
              <a:extLst>
                <a:ext uri="{FF2B5EF4-FFF2-40B4-BE49-F238E27FC236}">
                  <a16:creationId xmlns:a16="http://schemas.microsoft.com/office/drawing/2014/main" id="{3348EFE1-9D21-4DC0-8EC9-C88767061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5">
              <a:extLst>
                <a:ext uri="{FF2B5EF4-FFF2-40B4-BE49-F238E27FC236}">
                  <a16:creationId xmlns:a16="http://schemas.microsoft.com/office/drawing/2014/main" id="{D9CD0CF4-76F6-470E-A8EF-DD74FC196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6">
              <a:extLst>
                <a:ext uri="{FF2B5EF4-FFF2-40B4-BE49-F238E27FC236}">
                  <a16:creationId xmlns:a16="http://schemas.microsoft.com/office/drawing/2014/main" id="{71645EB6-7E0C-491E-9A5B-C25E80A64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7">
              <a:extLst>
                <a:ext uri="{FF2B5EF4-FFF2-40B4-BE49-F238E27FC236}">
                  <a16:creationId xmlns:a16="http://schemas.microsoft.com/office/drawing/2014/main" id="{D20E5CAC-62A4-48E1-9F9F-1F817668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53A11D2-F06B-447E-96A7-27A21A8FA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490188-AAEA-D64E-9587-251049C9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punchline</a:t>
            </a:r>
          </a:p>
        </p:txBody>
      </p:sp>
      <p:pic>
        <p:nvPicPr>
          <p:cNvPr id="8" name="Graphic 7" descr="Sink">
            <a:extLst>
              <a:ext uri="{FF2B5EF4-FFF2-40B4-BE49-F238E27FC236}">
                <a16:creationId xmlns:a16="http://schemas.microsoft.com/office/drawing/2014/main" id="{6F50E1DC-0A0F-4880-BE6F-BE4CEB3C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797" y="2305331"/>
            <a:ext cx="2273215" cy="2273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691E7-B733-9B4D-B64F-416AF6E5CFEA}"/>
              </a:ext>
            </a:extLst>
          </p:cNvPr>
          <p:cNvSpPr txBox="1"/>
          <p:nvPr/>
        </p:nvSpPr>
        <p:spPr>
          <a:xfrm>
            <a:off x="3413816" y="2952443"/>
            <a:ext cx="8137999" cy="35631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349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Wastewater provides real-time information on SARS-CoV-2 prevalence in the community </a:t>
            </a:r>
          </a:p>
          <a:p>
            <a:pPr marL="7937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marL="347663" indent="-33972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Sequencing wastewater can be used to identify SARS-CoV-2 strains that are circulating in a community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6DC8C-3F0C-B344-B271-4806EFCDA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29" y="4734023"/>
            <a:ext cx="186055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15F3F8-FF5B-4547-B185-731DD8A1B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338" y="1649365"/>
            <a:ext cx="5319958" cy="1378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CB9ADD-1BF9-4D35-BE11-5AAAE3DEF28A}"/>
              </a:ext>
            </a:extLst>
          </p:cNvPr>
          <p:cNvSpPr txBox="1"/>
          <p:nvPr/>
        </p:nvSpPr>
        <p:spPr>
          <a:xfrm>
            <a:off x="6631447" y="3077047"/>
            <a:ext cx="53199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Bozeman Water Reclamation Facility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Population served: 49,831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flow: ~ 6 million gallons per day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9A1FA-5705-4FCB-847C-62DE08585A92}"/>
              </a:ext>
            </a:extLst>
          </p:cNvPr>
          <p:cNvSpPr txBox="1"/>
          <p:nvPr/>
        </p:nvSpPr>
        <p:spPr>
          <a:xfrm>
            <a:off x="211552" y="5235"/>
            <a:ext cx="11084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we detect SARS-CoV-2 in municipal wastewater?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0F269-0A56-48B9-B620-B255B723747A}"/>
              </a:ext>
            </a:extLst>
          </p:cNvPr>
          <p:cNvSpPr txBox="1"/>
          <p:nvPr/>
        </p:nvSpPr>
        <p:spPr>
          <a:xfrm>
            <a:off x="6631447" y="5040864"/>
            <a:ext cx="5299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Sample is positive!</a:t>
            </a:r>
          </a:p>
        </p:txBody>
      </p:sp>
      <p:pic>
        <p:nvPicPr>
          <p:cNvPr id="2050" name="Picture 2" descr="freehand textured cartoon march calendar Stock Vector Image &amp; Art - Alamy">
            <a:extLst>
              <a:ext uri="{FF2B5EF4-FFF2-40B4-BE49-F238E27FC236}">
                <a16:creationId xmlns:a16="http://schemas.microsoft.com/office/drawing/2014/main" id="{FED2E820-2E86-4349-B127-752EAD31C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5716" r="11490" b="13770"/>
          <a:stretch/>
        </p:blipFill>
        <p:spPr bwMode="auto">
          <a:xfrm>
            <a:off x="83927" y="128345"/>
            <a:ext cx="1170605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ne chart&#10;&#10;Description automatically generated">
            <a:extLst>
              <a:ext uri="{FF2B5EF4-FFF2-40B4-BE49-F238E27FC236}">
                <a16:creationId xmlns:a16="http://schemas.microsoft.com/office/drawing/2014/main" id="{0B528221-9AE7-B84C-B756-7B2087AA6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" y="1627969"/>
            <a:ext cx="6431086" cy="516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47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3DCF31EA-4E63-46E0-A227-DAD1A713EA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416" y="2407592"/>
            <a:ext cx="2706885" cy="4376571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F786C82-CA58-4877-9AAF-B9F9CF4538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7" y="1475651"/>
            <a:ext cx="4607407" cy="39203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80746FF-3628-4752-9C07-CAE9FFCA3BC5}"/>
              </a:ext>
            </a:extLst>
          </p:cNvPr>
          <p:cNvGrpSpPr/>
          <p:nvPr/>
        </p:nvGrpSpPr>
        <p:grpSpPr>
          <a:xfrm>
            <a:off x="1483126" y="1475651"/>
            <a:ext cx="10131774" cy="3723848"/>
            <a:chOff x="1698787" y="995855"/>
            <a:chExt cx="10131774" cy="3723848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B2A9ED24-8984-4DBE-98A1-991B5D69B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787" y="1102787"/>
              <a:ext cx="4966928" cy="36169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5D32E6-498E-4506-B934-96B5BCBB21EB}"/>
                </a:ext>
              </a:extLst>
            </p:cNvPr>
            <p:cNvSpPr txBox="1"/>
            <p:nvPr/>
          </p:nvSpPr>
          <p:spPr>
            <a:xfrm>
              <a:off x="6665715" y="995855"/>
              <a:ext cx="5164846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We hypothesized that wastewater can be used to monitor viral prevalence in the community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B0014A-08A0-446C-AF87-4F646290346B}"/>
              </a:ext>
            </a:extLst>
          </p:cNvPr>
          <p:cNvSpPr txBox="1"/>
          <p:nvPr/>
        </p:nvSpPr>
        <p:spPr>
          <a:xfrm>
            <a:off x="103517" y="-109013"/>
            <a:ext cx="120884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 captures a snapshot of community spread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DEE023-2C5C-A24B-82C0-517F390C5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109" y="4544329"/>
            <a:ext cx="3142891" cy="231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0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B02D0B6-1EFD-4C59-9D56-2EA32D5A9A87}"/>
              </a:ext>
            </a:extLst>
          </p:cNvPr>
          <p:cNvSpPr txBox="1"/>
          <p:nvPr/>
        </p:nvSpPr>
        <p:spPr>
          <a:xfrm>
            <a:off x="1189296" y="4749552"/>
            <a:ext cx="8984719" cy="9668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hypothesized that wastewater levels of SARS-CoV-2 RNA correlate with COVID-19 incidence rates and that this data could be used as an epidemiological indicator to track the outbreak in real-time.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04F8F26-281C-4B4F-9EAC-A72486B58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296" y="4696581"/>
            <a:ext cx="8984718" cy="1469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694D1B-2366-4BD1-BC6F-63C930CE7378}"/>
              </a:ext>
            </a:extLst>
          </p:cNvPr>
          <p:cNvSpPr txBox="1"/>
          <p:nvPr/>
        </p:nvSpPr>
        <p:spPr>
          <a:xfrm>
            <a:off x="2328750" y="653111"/>
            <a:ext cx="4630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E307B3-92FC-478B-A9FB-B7D97F4D8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46" y="402155"/>
            <a:ext cx="10820631" cy="42476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59F66EF-9DBB-4DB5-858A-579E9DEF9CAF}"/>
              </a:ext>
            </a:extLst>
          </p:cNvPr>
          <p:cNvGrpSpPr/>
          <p:nvPr/>
        </p:nvGrpSpPr>
        <p:grpSpPr>
          <a:xfrm>
            <a:off x="-126876" y="397216"/>
            <a:ext cx="11968395" cy="4271796"/>
            <a:chOff x="916085" y="2276930"/>
            <a:chExt cx="9082924" cy="3241905"/>
          </a:xfrm>
        </p:grpSpPr>
        <p:pic>
          <p:nvPicPr>
            <p:cNvPr id="7" name="Picture 6" descr="A screenshot of a map&#10;&#10;Description automatically generated">
              <a:extLst>
                <a:ext uri="{FF2B5EF4-FFF2-40B4-BE49-F238E27FC236}">
                  <a16:creationId xmlns:a16="http://schemas.microsoft.com/office/drawing/2014/main" id="{B4C9244D-FBAD-4042-A7FA-3C20C26AC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085" y="2276930"/>
              <a:ext cx="9082924" cy="3241905"/>
            </a:xfrm>
            <a:prstGeom prst="rect">
              <a:avLst/>
            </a:prstGeom>
            <a:effectLst>
              <a:glow>
                <a:schemeClr val="accent1"/>
              </a:glow>
              <a:reflection endPos="0" dist="50800" dir="5400000" sy="-100000" algn="bl" rotWithShape="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D998E9-CCD7-480B-9360-BDCEC1495F24}"/>
                </a:ext>
              </a:extLst>
            </p:cNvPr>
            <p:cNvSpPr/>
            <p:nvPr/>
          </p:nvSpPr>
          <p:spPr>
            <a:xfrm>
              <a:off x="1173480" y="2530925"/>
              <a:ext cx="351378" cy="224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78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3BEF68-98D5-452F-9A2B-A60C5C82D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325" y="1609936"/>
            <a:ext cx="6250092" cy="4371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97983-8C37-4AFA-9834-E5F47E9D591E}"/>
              </a:ext>
            </a:extLst>
          </p:cNvPr>
          <p:cNvSpPr txBox="1"/>
          <p:nvPr/>
        </p:nvSpPr>
        <p:spPr>
          <a:xfrm>
            <a:off x="4359" y="318658"/>
            <a:ext cx="11648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Cross-correlation analysis</a:t>
            </a:r>
          </a:p>
        </p:txBody>
      </p:sp>
    </p:spTree>
    <p:extLst>
      <p:ext uri="{BB962C8B-B14F-4D97-AF65-F5344CB8AC3E}">
        <p14:creationId xmlns:p14="http://schemas.microsoft.com/office/powerpoint/2010/main" val="297853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B4C9244D-FBAD-4042-A7FA-3C20C26AC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990" y="466805"/>
            <a:ext cx="8597462" cy="3068633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E87681-19CA-48E1-9005-20E6727DEFA4}"/>
              </a:ext>
            </a:extLst>
          </p:cNvPr>
          <p:cNvSpPr txBox="1"/>
          <p:nvPr/>
        </p:nvSpPr>
        <p:spPr>
          <a:xfrm>
            <a:off x="0" y="4876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Wastewater surveillance is the earliest real-time measure of SARS-CoV-2 prevalence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3E15F6C-6390-42D1-92F1-6278D6552A53}"/>
              </a:ext>
            </a:extLst>
          </p:cNvPr>
          <p:cNvGrpSpPr/>
          <p:nvPr/>
        </p:nvGrpSpPr>
        <p:grpSpPr>
          <a:xfrm>
            <a:off x="836197" y="2249770"/>
            <a:ext cx="10233555" cy="4019505"/>
            <a:chOff x="836197" y="2310730"/>
            <a:chExt cx="10233555" cy="4019505"/>
          </a:xfrm>
        </p:grpSpPr>
        <p:pic>
          <p:nvPicPr>
            <p:cNvPr id="2" name="Picture 1" descr="A screenshot of a map&#10;&#10;Description automatically generated">
              <a:extLst>
                <a:ext uri="{FF2B5EF4-FFF2-40B4-BE49-F238E27FC236}">
                  <a16:creationId xmlns:a16="http://schemas.microsoft.com/office/drawing/2014/main" id="{BE3DDCC8-4CBD-4D56-A2C9-F35D8186D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197" y="3719111"/>
              <a:ext cx="10233555" cy="261112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04B1F9F-06AD-4E9F-B33E-D535DA609A5C}"/>
                </a:ext>
              </a:extLst>
            </p:cNvPr>
            <p:cNvGrpSpPr/>
            <p:nvPr/>
          </p:nvGrpSpPr>
          <p:grpSpPr>
            <a:xfrm>
              <a:off x="1618992" y="2310730"/>
              <a:ext cx="3593354" cy="2002520"/>
              <a:chOff x="1618992" y="2310730"/>
              <a:chExt cx="3593354" cy="200252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8F28E4-7EB4-4875-8F24-73AB6F38E14E}"/>
                  </a:ext>
                </a:extLst>
              </p:cNvPr>
              <p:cNvSpPr/>
              <p:nvPr/>
            </p:nvSpPr>
            <p:spPr>
              <a:xfrm>
                <a:off x="4100400" y="2310730"/>
                <a:ext cx="1000150" cy="5375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2D92462-F720-4121-B7C5-1CD2F0EF71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18992" y="2848310"/>
                <a:ext cx="2481408" cy="140243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E019D0D-876E-4599-89D9-A0A6F3C1C246}"/>
                  </a:ext>
                </a:extLst>
              </p:cNvPr>
              <p:cNvCxnSpPr/>
              <p:nvPr/>
            </p:nvCxnSpPr>
            <p:spPr>
              <a:xfrm>
                <a:off x="5100550" y="2827504"/>
                <a:ext cx="111796" cy="148574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D9631D3-85DD-4D03-911B-3EF64F0B1BF6}"/>
                </a:ext>
              </a:extLst>
            </p:cNvPr>
            <p:cNvGrpSpPr/>
            <p:nvPr/>
          </p:nvGrpSpPr>
          <p:grpSpPr>
            <a:xfrm>
              <a:off x="6694752" y="2310730"/>
              <a:ext cx="3592206" cy="1940010"/>
              <a:chOff x="6694752" y="2310730"/>
              <a:chExt cx="3592206" cy="194001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973EC51-B45B-4F5A-9C7C-8BD4F1BF8661}"/>
                  </a:ext>
                </a:extLst>
              </p:cNvPr>
              <p:cNvSpPr/>
              <p:nvPr/>
            </p:nvSpPr>
            <p:spPr>
              <a:xfrm>
                <a:off x="7431474" y="2310730"/>
                <a:ext cx="1000150" cy="5375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2B6B0BB-10A8-4E7E-AE0A-363709D1F2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94752" y="2827504"/>
                <a:ext cx="736722" cy="142323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C0BDE91-3E6E-4C35-B7A5-90DCAA946B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1624" y="2827504"/>
                <a:ext cx="1855334" cy="142323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007B410B-D7E1-AD49-B9D2-D1A6B06D6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91" y="5087980"/>
            <a:ext cx="8667967" cy="17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0ED513-8EB6-4B4C-9B3C-5C5D2E92F95F}"/>
              </a:ext>
            </a:extLst>
          </p:cNvPr>
          <p:cNvSpPr txBox="1"/>
          <p:nvPr/>
        </p:nvSpPr>
        <p:spPr>
          <a:xfrm>
            <a:off x="1" y="13364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Wastewater surveillance is a real-time measure of SARS-CoV-2 prevalence in the community 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BBB281-BC81-45DA-8046-DE481D9C78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7" y="1918130"/>
            <a:ext cx="5845575" cy="37750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DB9117-86C7-4EE2-82C4-CD3C26495E87}"/>
              </a:ext>
            </a:extLst>
          </p:cNvPr>
          <p:cNvSpPr txBox="1"/>
          <p:nvPr/>
        </p:nvSpPr>
        <p:spPr>
          <a:xfrm flipH="1">
            <a:off x="6258560" y="2022813"/>
            <a:ext cx="57391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WW surveillance provides advanced warning of SARS-CoV-2 surge </a:t>
            </a:r>
          </a:p>
          <a:p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WW surveillance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independent of healthcare-seeking behaviors and access to clinical testing</a:t>
            </a:r>
          </a:p>
          <a:p>
            <a:pPr marL="285750" indent="-285750">
              <a:buFontTx/>
              <a:buChar char="-"/>
            </a:pPr>
            <a:endParaRPr lang="en-US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</a:rPr>
              <a:t>WW surveillance </a:t>
            </a:r>
            <a:r>
              <a:rPr lang="en-U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offers quick and cost-effective method for tracking the outbreak</a:t>
            </a:r>
          </a:p>
          <a:p>
            <a:pPr marL="285750" indent="-285750">
              <a:buFontTx/>
              <a:buChar char="-"/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87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4BA0-5751-4763-ADE3-2A451D02B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48277"/>
            <a:ext cx="10515600" cy="88392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Phylogenetic analysis of SARS-CoV-2 sequence isolated from wastewater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F7133-E61A-4907-BFC2-BBE7ED96E26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257" y="1331396"/>
            <a:ext cx="10065481" cy="4195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C3E49A-BB25-4A69-8133-7625FA1D843E}"/>
              </a:ext>
            </a:extLst>
          </p:cNvPr>
          <p:cNvSpPr txBox="1"/>
          <p:nvPr/>
        </p:nvSpPr>
        <p:spPr>
          <a:xfrm>
            <a:off x="9697684" y="6488668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Nemudryi et al., 2020</a:t>
            </a:r>
          </a:p>
        </p:txBody>
      </p:sp>
      <p:pic>
        <p:nvPicPr>
          <p:cNvPr id="8" name="Picture 12" descr="Kevin Surya">
            <a:extLst>
              <a:ext uri="{FF2B5EF4-FFF2-40B4-BE49-F238E27FC236}">
                <a16:creationId xmlns:a16="http://schemas.microsoft.com/office/drawing/2014/main" id="{ABAA7CA7-6122-4418-95D6-E6CADEFC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958" y="4811509"/>
            <a:ext cx="1396726" cy="1396726"/>
          </a:xfrm>
          <a:prstGeom prst="rect">
            <a:avLst/>
          </a:prstGeom>
          <a:noFill/>
          <a:effectLst>
            <a:outerShdw blurRad="63500" sx="107000" sy="107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Murat BUYUKYORUK | Bachelor of Science | Montana State University ...">
            <a:extLst>
              <a:ext uri="{FF2B5EF4-FFF2-40B4-BE49-F238E27FC236}">
                <a16:creationId xmlns:a16="http://schemas.microsoft.com/office/drawing/2014/main" id="{1E964A83-BCA1-4B67-A42E-F34D922F1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3554" y="4827185"/>
            <a:ext cx="1396726" cy="1396726"/>
          </a:xfrm>
          <a:prstGeom prst="rect">
            <a:avLst/>
          </a:prstGeom>
          <a:noFill/>
          <a:effectLst>
            <a:outerShdw blurRad="63500" sx="107000" sy="107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3F66EE-284C-49A6-A3FF-C0F93CD5E6C5}"/>
              </a:ext>
            </a:extLst>
          </p:cNvPr>
          <p:cNvSpPr/>
          <p:nvPr/>
        </p:nvSpPr>
        <p:spPr>
          <a:xfrm>
            <a:off x="9819404" y="6208235"/>
            <a:ext cx="1534394" cy="276999"/>
          </a:xfrm>
          <a:prstGeom prst="rect">
            <a:avLst/>
          </a:prstGeom>
          <a:effectLst>
            <a:outerShdw blurRad="63500" sx="107000" sy="107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Murat Buyukyoruk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01CE19-DCC9-46DD-9DBF-991C24EAA0EC}"/>
              </a:ext>
            </a:extLst>
          </p:cNvPr>
          <p:cNvGrpSpPr/>
          <p:nvPr/>
        </p:nvGrpSpPr>
        <p:grpSpPr>
          <a:xfrm>
            <a:off x="6807636" y="4825753"/>
            <a:ext cx="1387014" cy="1659481"/>
            <a:chOff x="6807636" y="4825753"/>
            <a:chExt cx="1387014" cy="1659481"/>
          </a:xfrm>
        </p:grpSpPr>
        <p:pic>
          <p:nvPicPr>
            <p:cNvPr id="7" name="Picture 8" descr="TannerWiegand">
              <a:extLst>
                <a:ext uri="{FF2B5EF4-FFF2-40B4-BE49-F238E27FC236}">
                  <a16:creationId xmlns:a16="http://schemas.microsoft.com/office/drawing/2014/main" id="{6276A2BB-94C6-4A2C-87E7-43CE01F94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636" y="4825753"/>
              <a:ext cx="1382482" cy="1382482"/>
            </a:xfrm>
            <a:prstGeom prst="rect">
              <a:avLst/>
            </a:prstGeom>
            <a:noFill/>
            <a:effectLst>
              <a:outerShdw blurRad="63500" sx="107000" sy="107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3176D9-2BAB-4EE0-A81C-2232961BEB24}"/>
                </a:ext>
              </a:extLst>
            </p:cNvPr>
            <p:cNvSpPr/>
            <p:nvPr/>
          </p:nvSpPr>
          <p:spPr>
            <a:xfrm>
              <a:off x="6823697" y="6208235"/>
              <a:ext cx="1370953" cy="276999"/>
            </a:xfrm>
            <a:prstGeom prst="rect">
              <a:avLst/>
            </a:prstGeom>
            <a:effectLst>
              <a:outerShdw blurRad="63500" sx="107000" sy="107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Tanner Wiegand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1F3302C-415E-46D4-93E2-5F0F692636B0}"/>
              </a:ext>
            </a:extLst>
          </p:cNvPr>
          <p:cNvSpPr/>
          <p:nvPr/>
        </p:nvSpPr>
        <p:spPr>
          <a:xfrm>
            <a:off x="8496743" y="6211669"/>
            <a:ext cx="1072730" cy="276999"/>
          </a:xfrm>
          <a:prstGeom prst="rect">
            <a:avLst/>
          </a:prstGeom>
          <a:effectLst>
            <a:outerShdw blurRad="63500" sx="107000" sy="107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Surya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01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463</Words>
  <Application>Microsoft Macintosh PowerPoint</Application>
  <PresentationFormat>Widescreen</PresentationFormat>
  <Paragraphs>77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AdvPSHN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The punchline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Phylogenetic analysis of SARS-CoV-2 sequence isolated from wastewater</vt:lpstr>
      <vt:lpstr>PowerPoint Presentation</vt:lpstr>
      <vt:lpstr>PowerPoint Presentation</vt:lpstr>
      <vt:lpstr>PowerPoint Presentation</vt:lpstr>
      <vt:lpstr>Methods to concentrate SARS-CoV-2 from wastewater</vt:lpstr>
      <vt:lpstr>PEG precipitation and ultrafiltration performed better </vt:lpstr>
      <vt:lpstr>PowerPoint Presentation</vt:lpstr>
      <vt:lpstr>PEG precipitation and ultrafiltration show moderate to high correlation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Wiedenheft, Blake</dc:creator>
  <cp:lastModifiedBy>Wiedenheft, Blake</cp:lastModifiedBy>
  <cp:revision>6</cp:revision>
  <dcterms:created xsi:type="dcterms:W3CDTF">2021-01-29T16:28:36Z</dcterms:created>
  <dcterms:modified xsi:type="dcterms:W3CDTF">2021-01-30T00:19:41Z</dcterms:modified>
</cp:coreProperties>
</file>