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64" r:id="rId4"/>
    <p:sldId id="279" r:id="rId5"/>
    <p:sldId id="278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025"/>
  </p:normalViewPr>
  <p:slideViewPr>
    <p:cSldViewPr snapToGrid="0" snapToObjects="1">
      <p:cViewPr varScale="1">
        <p:scale>
          <a:sx n="90" d="100"/>
          <a:sy n="90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E5ACB-6048-4F14-B716-07126B82C2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01F906-91A2-4965-B22E-AD51479187C0}">
      <dgm:prSet/>
      <dgm:spPr/>
      <dgm:t>
        <a:bodyPr/>
        <a:lstStyle/>
        <a:p>
          <a:r>
            <a:rPr lang="en-US" dirty="0"/>
            <a:t>Provide an overview of the current state of the science of Wastewater Epidemiology, both globally and nationally</a:t>
          </a:r>
        </a:p>
      </dgm:t>
    </dgm:pt>
    <dgm:pt modelId="{30DB2632-BBF4-4806-9433-25C83EA603C3}" type="parTrans" cxnId="{13A75C30-8A15-4078-B072-D2DCDC501BFD}">
      <dgm:prSet/>
      <dgm:spPr/>
      <dgm:t>
        <a:bodyPr/>
        <a:lstStyle/>
        <a:p>
          <a:endParaRPr lang="en-US"/>
        </a:p>
      </dgm:t>
    </dgm:pt>
    <dgm:pt modelId="{1352E964-87A0-4AFF-AE2D-60C3F24C7F5E}" type="sibTrans" cxnId="{13A75C30-8A15-4078-B072-D2DCDC501BFD}">
      <dgm:prSet/>
      <dgm:spPr/>
      <dgm:t>
        <a:bodyPr/>
        <a:lstStyle/>
        <a:p>
          <a:endParaRPr lang="en-US"/>
        </a:p>
      </dgm:t>
    </dgm:pt>
    <dgm:pt modelId="{FBE9EC7A-35C0-408B-8BB8-D4B7F26096F5}">
      <dgm:prSet/>
      <dgm:spPr/>
      <dgm:t>
        <a:bodyPr/>
        <a:lstStyle/>
        <a:p>
          <a:r>
            <a:rPr lang="en-US" dirty="0"/>
            <a:t>Determine the need for and current/potential uses of Wastewater Epidemiology in Alaska, with special focus on rural, cold climate communities</a:t>
          </a:r>
        </a:p>
      </dgm:t>
    </dgm:pt>
    <dgm:pt modelId="{FF8145DA-306B-4B39-B375-4D1A489AADEE}" type="parTrans" cxnId="{793FBFAF-EA58-4F57-A12C-9D7D7E770890}">
      <dgm:prSet/>
      <dgm:spPr/>
      <dgm:t>
        <a:bodyPr/>
        <a:lstStyle/>
        <a:p>
          <a:endParaRPr lang="en-US"/>
        </a:p>
      </dgm:t>
    </dgm:pt>
    <dgm:pt modelId="{F419BD08-C96E-4CCA-B13C-E82946F22D4D}" type="sibTrans" cxnId="{793FBFAF-EA58-4F57-A12C-9D7D7E770890}">
      <dgm:prSet/>
      <dgm:spPr/>
      <dgm:t>
        <a:bodyPr/>
        <a:lstStyle/>
        <a:p>
          <a:endParaRPr lang="en-US"/>
        </a:p>
      </dgm:t>
    </dgm:pt>
    <dgm:pt modelId="{44CB6214-675B-4EF4-9EB6-95C58133688F}">
      <dgm:prSet/>
      <dgm:spPr/>
      <dgm:t>
        <a:bodyPr/>
        <a:lstStyle/>
        <a:p>
          <a:r>
            <a:rPr lang="en-US" dirty="0"/>
            <a:t>Discuss testing goals and potential sampling approaches for Alaska’s unique and varied remote communities</a:t>
          </a:r>
        </a:p>
      </dgm:t>
    </dgm:pt>
    <dgm:pt modelId="{ECE628DB-94ED-468B-8C7D-2A24D2838ADD}" type="parTrans" cxnId="{9066DE96-0C02-4EAC-B57D-5EA5D424CA75}">
      <dgm:prSet/>
      <dgm:spPr/>
      <dgm:t>
        <a:bodyPr/>
        <a:lstStyle/>
        <a:p>
          <a:endParaRPr lang="en-US"/>
        </a:p>
      </dgm:t>
    </dgm:pt>
    <dgm:pt modelId="{60D13689-C9D4-4127-BB92-056F27B34CB1}" type="sibTrans" cxnId="{9066DE96-0C02-4EAC-B57D-5EA5D424CA75}">
      <dgm:prSet/>
      <dgm:spPr/>
      <dgm:t>
        <a:bodyPr/>
        <a:lstStyle/>
        <a:p>
          <a:endParaRPr lang="en-US"/>
        </a:p>
      </dgm:t>
    </dgm:pt>
    <dgm:pt modelId="{B3237DB3-8965-4B01-A675-BE1D893F2934}">
      <dgm:prSet/>
      <dgm:spPr/>
      <dgm:t>
        <a:bodyPr/>
        <a:lstStyle/>
        <a:p>
          <a:r>
            <a:rPr lang="en-US" dirty="0"/>
            <a:t>Examine the ethics and public engagement sensitivities related to these activities</a:t>
          </a:r>
        </a:p>
      </dgm:t>
    </dgm:pt>
    <dgm:pt modelId="{86E27362-976A-4360-9783-657F77C7F148}" type="parTrans" cxnId="{7102D037-FA78-4B6F-985F-2D04D9DE918A}">
      <dgm:prSet/>
      <dgm:spPr/>
      <dgm:t>
        <a:bodyPr/>
        <a:lstStyle/>
        <a:p>
          <a:endParaRPr lang="en-US"/>
        </a:p>
      </dgm:t>
    </dgm:pt>
    <dgm:pt modelId="{BB65CCE1-CFA6-4E35-833E-9DFAD80791C2}" type="sibTrans" cxnId="{7102D037-FA78-4B6F-985F-2D04D9DE918A}">
      <dgm:prSet/>
      <dgm:spPr/>
      <dgm:t>
        <a:bodyPr/>
        <a:lstStyle/>
        <a:p>
          <a:endParaRPr lang="en-US"/>
        </a:p>
      </dgm:t>
    </dgm:pt>
    <dgm:pt modelId="{15D8240A-A732-4E00-8AAA-5EF6711A65EB}" type="pres">
      <dgm:prSet presAssocID="{AC5E5ACB-6048-4F14-B716-07126B82C2A1}" presName="root" presStyleCnt="0">
        <dgm:presLayoutVars>
          <dgm:dir/>
          <dgm:resizeHandles val="exact"/>
        </dgm:presLayoutVars>
      </dgm:prSet>
      <dgm:spPr/>
    </dgm:pt>
    <dgm:pt modelId="{696935BD-523C-4886-AA60-CBCDD2101389}" type="pres">
      <dgm:prSet presAssocID="{BB01F906-91A2-4965-B22E-AD51479187C0}" presName="compNode" presStyleCnt="0"/>
      <dgm:spPr/>
    </dgm:pt>
    <dgm:pt modelId="{E318CE8D-BFF9-45F4-B523-F17922EB6757}" type="pres">
      <dgm:prSet presAssocID="{BB01F906-91A2-4965-B22E-AD51479187C0}" presName="bgRect" presStyleLbl="bgShp" presStyleIdx="0" presStyleCnt="4"/>
      <dgm:spPr/>
    </dgm:pt>
    <dgm:pt modelId="{FBCD7144-5B60-43A0-9226-7A3D8AE7E51F}" type="pres">
      <dgm:prSet presAssocID="{BB01F906-91A2-4965-B22E-AD51479187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08DF762-B534-4F0A-9A41-37C841757BF8}" type="pres">
      <dgm:prSet presAssocID="{BB01F906-91A2-4965-B22E-AD51479187C0}" presName="spaceRect" presStyleCnt="0"/>
      <dgm:spPr/>
    </dgm:pt>
    <dgm:pt modelId="{DE4F4AA9-A0AB-4572-ABED-40716E0D8B8F}" type="pres">
      <dgm:prSet presAssocID="{BB01F906-91A2-4965-B22E-AD51479187C0}" presName="parTx" presStyleLbl="revTx" presStyleIdx="0" presStyleCnt="4">
        <dgm:presLayoutVars>
          <dgm:chMax val="0"/>
          <dgm:chPref val="0"/>
        </dgm:presLayoutVars>
      </dgm:prSet>
      <dgm:spPr/>
    </dgm:pt>
    <dgm:pt modelId="{0A81F46F-211D-4862-8C31-A655F630BBBB}" type="pres">
      <dgm:prSet presAssocID="{1352E964-87A0-4AFF-AE2D-60C3F24C7F5E}" presName="sibTrans" presStyleCnt="0"/>
      <dgm:spPr/>
    </dgm:pt>
    <dgm:pt modelId="{1EBA3253-DF2D-48D1-95E8-C2AC73E8796D}" type="pres">
      <dgm:prSet presAssocID="{FBE9EC7A-35C0-408B-8BB8-D4B7F26096F5}" presName="compNode" presStyleCnt="0"/>
      <dgm:spPr/>
    </dgm:pt>
    <dgm:pt modelId="{1C02E46E-9E80-4CCB-9ED0-EE1095467AC6}" type="pres">
      <dgm:prSet presAssocID="{FBE9EC7A-35C0-408B-8BB8-D4B7F26096F5}" presName="bgRect" presStyleLbl="bgShp" presStyleIdx="1" presStyleCnt="4"/>
      <dgm:spPr/>
    </dgm:pt>
    <dgm:pt modelId="{17B3B812-A8D5-41C7-80EB-D6690B50EFEF}" type="pres">
      <dgm:prSet presAssocID="{FBE9EC7A-35C0-408B-8BB8-D4B7F26096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3B38015D-F06F-45D0-A605-FDA3485ABAB2}" type="pres">
      <dgm:prSet presAssocID="{FBE9EC7A-35C0-408B-8BB8-D4B7F26096F5}" presName="spaceRect" presStyleCnt="0"/>
      <dgm:spPr/>
    </dgm:pt>
    <dgm:pt modelId="{DF193E79-426E-47F9-AA73-AA4DBD6AC157}" type="pres">
      <dgm:prSet presAssocID="{FBE9EC7A-35C0-408B-8BB8-D4B7F26096F5}" presName="parTx" presStyleLbl="revTx" presStyleIdx="1" presStyleCnt="4">
        <dgm:presLayoutVars>
          <dgm:chMax val="0"/>
          <dgm:chPref val="0"/>
        </dgm:presLayoutVars>
      </dgm:prSet>
      <dgm:spPr/>
    </dgm:pt>
    <dgm:pt modelId="{F81A24AC-6F1B-4ED1-82D4-48BDF35FF5CB}" type="pres">
      <dgm:prSet presAssocID="{F419BD08-C96E-4CCA-B13C-E82946F22D4D}" presName="sibTrans" presStyleCnt="0"/>
      <dgm:spPr/>
    </dgm:pt>
    <dgm:pt modelId="{0EC0BF5A-CBCD-4584-9A40-A833D75C3D68}" type="pres">
      <dgm:prSet presAssocID="{44CB6214-675B-4EF4-9EB6-95C58133688F}" presName="compNode" presStyleCnt="0"/>
      <dgm:spPr/>
    </dgm:pt>
    <dgm:pt modelId="{D62E7D26-56CA-42EC-B4AC-837A3B509910}" type="pres">
      <dgm:prSet presAssocID="{44CB6214-675B-4EF4-9EB6-95C58133688F}" presName="bgRect" presStyleLbl="bgShp" presStyleIdx="2" presStyleCnt="4"/>
      <dgm:spPr/>
    </dgm:pt>
    <dgm:pt modelId="{4970392E-9267-45AE-B210-74D403DAA162}" type="pres">
      <dgm:prSet presAssocID="{44CB6214-675B-4EF4-9EB6-95C5813368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465FA7C-F568-43AF-B4A3-E074DE877357}" type="pres">
      <dgm:prSet presAssocID="{44CB6214-675B-4EF4-9EB6-95C58133688F}" presName="spaceRect" presStyleCnt="0"/>
      <dgm:spPr/>
    </dgm:pt>
    <dgm:pt modelId="{19C2D489-D782-44AA-8C93-52C186A8002B}" type="pres">
      <dgm:prSet presAssocID="{44CB6214-675B-4EF4-9EB6-95C58133688F}" presName="parTx" presStyleLbl="revTx" presStyleIdx="2" presStyleCnt="4">
        <dgm:presLayoutVars>
          <dgm:chMax val="0"/>
          <dgm:chPref val="0"/>
        </dgm:presLayoutVars>
      </dgm:prSet>
      <dgm:spPr/>
    </dgm:pt>
    <dgm:pt modelId="{60B5D275-1F97-4C04-881A-653AA997A9B8}" type="pres">
      <dgm:prSet presAssocID="{60D13689-C9D4-4127-BB92-056F27B34CB1}" presName="sibTrans" presStyleCnt="0"/>
      <dgm:spPr/>
    </dgm:pt>
    <dgm:pt modelId="{D3FF1BED-B924-44FD-BFC3-E86D4B52224B}" type="pres">
      <dgm:prSet presAssocID="{B3237DB3-8965-4B01-A675-BE1D893F2934}" presName="compNode" presStyleCnt="0"/>
      <dgm:spPr/>
    </dgm:pt>
    <dgm:pt modelId="{3D01AAC2-B5E4-4E4E-B785-149FC43936CB}" type="pres">
      <dgm:prSet presAssocID="{B3237DB3-8965-4B01-A675-BE1D893F2934}" presName="bgRect" presStyleLbl="bgShp" presStyleIdx="3" presStyleCnt="4"/>
      <dgm:spPr/>
    </dgm:pt>
    <dgm:pt modelId="{58D9143D-EEDD-4E43-B621-43C4A89B94BC}" type="pres">
      <dgm:prSet presAssocID="{B3237DB3-8965-4B01-A675-BE1D893F29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89DD03F-B445-46E8-AB2D-3494FE75937F}" type="pres">
      <dgm:prSet presAssocID="{B3237DB3-8965-4B01-A675-BE1D893F2934}" presName="spaceRect" presStyleCnt="0"/>
      <dgm:spPr/>
    </dgm:pt>
    <dgm:pt modelId="{9305D06D-1F4A-4365-A871-DEEC533CFE11}" type="pres">
      <dgm:prSet presAssocID="{B3237DB3-8965-4B01-A675-BE1D893F293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19DA214-5FC7-4682-AE4C-CD6EB6FBA525}" type="presOf" srcId="{44CB6214-675B-4EF4-9EB6-95C58133688F}" destId="{19C2D489-D782-44AA-8C93-52C186A8002B}" srcOrd="0" destOrd="0" presId="urn:microsoft.com/office/officeart/2018/2/layout/IconVerticalSolidList"/>
    <dgm:cxn modelId="{13A75C30-8A15-4078-B072-D2DCDC501BFD}" srcId="{AC5E5ACB-6048-4F14-B716-07126B82C2A1}" destId="{BB01F906-91A2-4965-B22E-AD51479187C0}" srcOrd="0" destOrd="0" parTransId="{30DB2632-BBF4-4806-9433-25C83EA603C3}" sibTransId="{1352E964-87A0-4AFF-AE2D-60C3F24C7F5E}"/>
    <dgm:cxn modelId="{7102D037-FA78-4B6F-985F-2D04D9DE918A}" srcId="{AC5E5ACB-6048-4F14-B716-07126B82C2A1}" destId="{B3237DB3-8965-4B01-A675-BE1D893F2934}" srcOrd="3" destOrd="0" parTransId="{86E27362-976A-4360-9783-657F77C7F148}" sibTransId="{BB65CCE1-CFA6-4E35-833E-9DFAD80791C2}"/>
    <dgm:cxn modelId="{3C1E1839-8F16-4600-93C0-79B888AC40D2}" type="presOf" srcId="{FBE9EC7A-35C0-408B-8BB8-D4B7F26096F5}" destId="{DF193E79-426E-47F9-AA73-AA4DBD6AC157}" srcOrd="0" destOrd="0" presId="urn:microsoft.com/office/officeart/2018/2/layout/IconVerticalSolidList"/>
    <dgm:cxn modelId="{9066DE96-0C02-4EAC-B57D-5EA5D424CA75}" srcId="{AC5E5ACB-6048-4F14-B716-07126B82C2A1}" destId="{44CB6214-675B-4EF4-9EB6-95C58133688F}" srcOrd="2" destOrd="0" parTransId="{ECE628DB-94ED-468B-8C7D-2A24D2838ADD}" sibTransId="{60D13689-C9D4-4127-BB92-056F27B34CB1}"/>
    <dgm:cxn modelId="{793FBFAF-EA58-4F57-A12C-9D7D7E770890}" srcId="{AC5E5ACB-6048-4F14-B716-07126B82C2A1}" destId="{FBE9EC7A-35C0-408B-8BB8-D4B7F26096F5}" srcOrd="1" destOrd="0" parTransId="{FF8145DA-306B-4B39-B375-4D1A489AADEE}" sibTransId="{F419BD08-C96E-4CCA-B13C-E82946F22D4D}"/>
    <dgm:cxn modelId="{6D1E5FB1-2082-4370-9856-A8FAC20DC84D}" type="presOf" srcId="{AC5E5ACB-6048-4F14-B716-07126B82C2A1}" destId="{15D8240A-A732-4E00-8AAA-5EF6711A65EB}" srcOrd="0" destOrd="0" presId="urn:microsoft.com/office/officeart/2018/2/layout/IconVerticalSolidList"/>
    <dgm:cxn modelId="{315DECD9-4C0D-4C35-A8FE-BF4D68E7B00B}" type="presOf" srcId="{B3237DB3-8965-4B01-A675-BE1D893F2934}" destId="{9305D06D-1F4A-4365-A871-DEEC533CFE11}" srcOrd="0" destOrd="0" presId="urn:microsoft.com/office/officeart/2018/2/layout/IconVerticalSolidList"/>
    <dgm:cxn modelId="{2BC34BEB-B875-4F27-BC36-426A1D54480F}" type="presOf" srcId="{BB01F906-91A2-4965-B22E-AD51479187C0}" destId="{DE4F4AA9-A0AB-4572-ABED-40716E0D8B8F}" srcOrd="0" destOrd="0" presId="urn:microsoft.com/office/officeart/2018/2/layout/IconVerticalSolidList"/>
    <dgm:cxn modelId="{E0B02152-BEC5-49B7-9AAF-DDE6009B20DB}" type="presParOf" srcId="{15D8240A-A732-4E00-8AAA-5EF6711A65EB}" destId="{696935BD-523C-4886-AA60-CBCDD2101389}" srcOrd="0" destOrd="0" presId="urn:microsoft.com/office/officeart/2018/2/layout/IconVerticalSolidList"/>
    <dgm:cxn modelId="{5DD2874A-E058-44FD-B354-906BEEC705CA}" type="presParOf" srcId="{696935BD-523C-4886-AA60-CBCDD2101389}" destId="{E318CE8D-BFF9-45F4-B523-F17922EB6757}" srcOrd="0" destOrd="0" presId="urn:microsoft.com/office/officeart/2018/2/layout/IconVerticalSolidList"/>
    <dgm:cxn modelId="{2B85EC4F-0863-48BD-89F1-416FE57B9D0B}" type="presParOf" srcId="{696935BD-523C-4886-AA60-CBCDD2101389}" destId="{FBCD7144-5B60-43A0-9226-7A3D8AE7E51F}" srcOrd="1" destOrd="0" presId="urn:microsoft.com/office/officeart/2018/2/layout/IconVerticalSolidList"/>
    <dgm:cxn modelId="{F1BB394F-0998-4C7A-867C-9B81711A29DB}" type="presParOf" srcId="{696935BD-523C-4886-AA60-CBCDD2101389}" destId="{408DF762-B534-4F0A-9A41-37C841757BF8}" srcOrd="2" destOrd="0" presId="urn:microsoft.com/office/officeart/2018/2/layout/IconVerticalSolidList"/>
    <dgm:cxn modelId="{BADB79F0-F394-4587-962B-1D913652D45D}" type="presParOf" srcId="{696935BD-523C-4886-AA60-CBCDD2101389}" destId="{DE4F4AA9-A0AB-4572-ABED-40716E0D8B8F}" srcOrd="3" destOrd="0" presId="urn:microsoft.com/office/officeart/2018/2/layout/IconVerticalSolidList"/>
    <dgm:cxn modelId="{7861269B-0D76-47A8-92C6-FF5834E93461}" type="presParOf" srcId="{15D8240A-A732-4E00-8AAA-5EF6711A65EB}" destId="{0A81F46F-211D-4862-8C31-A655F630BBBB}" srcOrd="1" destOrd="0" presId="urn:microsoft.com/office/officeart/2018/2/layout/IconVerticalSolidList"/>
    <dgm:cxn modelId="{06522519-6FD0-4067-BCB3-BB156E5925BF}" type="presParOf" srcId="{15D8240A-A732-4E00-8AAA-5EF6711A65EB}" destId="{1EBA3253-DF2D-48D1-95E8-C2AC73E8796D}" srcOrd="2" destOrd="0" presId="urn:microsoft.com/office/officeart/2018/2/layout/IconVerticalSolidList"/>
    <dgm:cxn modelId="{94F4C273-501A-40D0-946D-0F63B907AFB8}" type="presParOf" srcId="{1EBA3253-DF2D-48D1-95E8-C2AC73E8796D}" destId="{1C02E46E-9E80-4CCB-9ED0-EE1095467AC6}" srcOrd="0" destOrd="0" presId="urn:microsoft.com/office/officeart/2018/2/layout/IconVerticalSolidList"/>
    <dgm:cxn modelId="{E437F6D6-D051-4B8B-85C8-1A059ADDEFE2}" type="presParOf" srcId="{1EBA3253-DF2D-48D1-95E8-C2AC73E8796D}" destId="{17B3B812-A8D5-41C7-80EB-D6690B50EFEF}" srcOrd="1" destOrd="0" presId="urn:microsoft.com/office/officeart/2018/2/layout/IconVerticalSolidList"/>
    <dgm:cxn modelId="{27514B3A-290D-4EA3-B550-4126C411E8DC}" type="presParOf" srcId="{1EBA3253-DF2D-48D1-95E8-C2AC73E8796D}" destId="{3B38015D-F06F-45D0-A605-FDA3485ABAB2}" srcOrd="2" destOrd="0" presId="urn:microsoft.com/office/officeart/2018/2/layout/IconVerticalSolidList"/>
    <dgm:cxn modelId="{3BADDE6B-E59D-47C6-85FB-B624F5D3290B}" type="presParOf" srcId="{1EBA3253-DF2D-48D1-95E8-C2AC73E8796D}" destId="{DF193E79-426E-47F9-AA73-AA4DBD6AC157}" srcOrd="3" destOrd="0" presId="urn:microsoft.com/office/officeart/2018/2/layout/IconVerticalSolidList"/>
    <dgm:cxn modelId="{49503485-9B58-44F8-909F-F2EBFF0E8630}" type="presParOf" srcId="{15D8240A-A732-4E00-8AAA-5EF6711A65EB}" destId="{F81A24AC-6F1B-4ED1-82D4-48BDF35FF5CB}" srcOrd="3" destOrd="0" presId="urn:microsoft.com/office/officeart/2018/2/layout/IconVerticalSolidList"/>
    <dgm:cxn modelId="{96221397-3FE5-4817-B721-CD84DA5E54B1}" type="presParOf" srcId="{15D8240A-A732-4E00-8AAA-5EF6711A65EB}" destId="{0EC0BF5A-CBCD-4584-9A40-A833D75C3D68}" srcOrd="4" destOrd="0" presId="urn:microsoft.com/office/officeart/2018/2/layout/IconVerticalSolidList"/>
    <dgm:cxn modelId="{5F1E3C32-357F-43D2-A55C-C7527230F847}" type="presParOf" srcId="{0EC0BF5A-CBCD-4584-9A40-A833D75C3D68}" destId="{D62E7D26-56CA-42EC-B4AC-837A3B509910}" srcOrd="0" destOrd="0" presId="urn:microsoft.com/office/officeart/2018/2/layout/IconVerticalSolidList"/>
    <dgm:cxn modelId="{96C10BE3-D7DB-401E-8A5F-7719747CACE9}" type="presParOf" srcId="{0EC0BF5A-CBCD-4584-9A40-A833D75C3D68}" destId="{4970392E-9267-45AE-B210-74D403DAA162}" srcOrd="1" destOrd="0" presId="urn:microsoft.com/office/officeart/2018/2/layout/IconVerticalSolidList"/>
    <dgm:cxn modelId="{2743C704-D7A9-4722-A3EF-5617079750A0}" type="presParOf" srcId="{0EC0BF5A-CBCD-4584-9A40-A833D75C3D68}" destId="{8465FA7C-F568-43AF-B4A3-E074DE877357}" srcOrd="2" destOrd="0" presId="urn:microsoft.com/office/officeart/2018/2/layout/IconVerticalSolidList"/>
    <dgm:cxn modelId="{6EB24F99-1F25-4D0E-AABF-53018A0EE3A5}" type="presParOf" srcId="{0EC0BF5A-CBCD-4584-9A40-A833D75C3D68}" destId="{19C2D489-D782-44AA-8C93-52C186A8002B}" srcOrd="3" destOrd="0" presId="urn:microsoft.com/office/officeart/2018/2/layout/IconVerticalSolidList"/>
    <dgm:cxn modelId="{9D71AD84-A32A-410C-B99D-BFCB01A308D8}" type="presParOf" srcId="{15D8240A-A732-4E00-8AAA-5EF6711A65EB}" destId="{60B5D275-1F97-4C04-881A-653AA997A9B8}" srcOrd="5" destOrd="0" presId="urn:microsoft.com/office/officeart/2018/2/layout/IconVerticalSolidList"/>
    <dgm:cxn modelId="{A0778BBE-AE23-4235-B21B-F446AA121AE8}" type="presParOf" srcId="{15D8240A-A732-4E00-8AAA-5EF6711A65EB}" destId="{D3FF1BED-B924-44FD-BFC3-E86D4B52224B}" srcOrd="6" destOrd="0" presId="urn:microsoft.com/office/officeart/2018/2/layout/IconVerticalSolidList"/>
    <dgm:cxn modelId="{39E9FBB3-5262-4BC1-9DA4-8079DAD30AB2}" type="presParOf" srcId="{D3FF1BED-B924-44FD-BFC3-E86D4B52224B}" destId="{3D01AAC2-B5E4-4E4E-B785-149FC43936CB}" srcOrd="0" destOrd="0" presId="urn:microsoft.com/office/officeart/2018/2/layout/IconVerticalSolidList"/>
    <dgm:cxn modelId="{2B13B5D7-D89F-49B3-A18A-E317507EB52C}" type="presParOf" srcId="{D3FF1BED-B924-44FD-BFC3-E86D4B52224B}" destId="{58D9143D-EEDD-4E43-B621-43C4A89B94BC}" srcOrd="1" destOrd="0" presId="urn:microsoft.com/office/officeart/2018/2/layout/IconVerticalSolidList"/>
    <dgm:cxn modelId="{F620DCD9-368D-40E0-8643-96A52388BC66}" type="presParOf" srcId="{D3FF1BED-B924-44FD-BFC3-E86D4B52224B}" destId="{F89DD03F-B445-46E8-AB2D-3494FE75937F}" srcOrd="2" destOrd="0" presId="urn:microsoft.com/office/officeart/2018/2/layout/IconVerticalSolidList"/>
    <dgm:cxn modelId="{C7B1775E-F635-4254-ACA1-72FBB4CB80F5}" type="presParOf" srcId="{D3FF1BED-B924-44FD-BFC3-E86D4B52224B}" destId="{9305D06D-1F4A-4365-A871-DEEC533CFE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8CE8D-BFF9-45F4-B523-F17922EB6757}">
      <dsp:nvSpPr>
        <dsp:cNvPr id="0" name=""/>
        <dsp:cNvSpPr/>
      </dsp:nvSpPr>
      <dsp:spPr>
        <a:xfrm>
          <a:off x="0" y="2207"/>
          <a:ext cx="5889686" cy="1118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D7144-5B60-43A0-9226-7A3D8AE7E51F}">
      <dsp:nvSpPr>
        <dsp:cNvPr id="0" name=""/>
        <dsp:cNvSpPr/>
      </dsp:nvSpPr>
      <dsp:spPr>
        <a:xfrm>
          <a:off x="338470" y="253962"/>
          <a:ext cx="615400" cy="615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F4AA9-A0AB-4572-ABED-40716E0D8B8F}">
      <dsp:nvSpPr>
        <dsp:cNvPr id="0" name=""/>
        <dsp:cNvSpPr/>
      </dsp:nvSpPr>
      <dsp:spPr>
        <a:xfrm>
          <a:off x="1292341" y="2207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an overview of the current state of the science of Wastewater Epidemiology, both globally and nationally</a:t>
          </a:r>
        </a:p>
      </dsp:txBody>
      <dsp:txXfrm>
        <a:off x="1292341" y="2207"/>
        <a:ext cx="4597344" cy="1118910"/>
      </dsp:txXfrm>
    </dsp:sp>
    <dsp:sp modelId="{1C02E46E-9E80-4CCB-9ED0-EE1095467AC6}">
      <dsp:nvSpPr>
        <dsp:cNvPr id="0" name=""/>
        <dsp:cNvSpPr/>
      </dsp:nvSpPr>
      <dsp:spPr>
        <a:xfrm>
          <a:off x="0" y="1400846"/>
          <a:ext cx="5889686" cy="1118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3B812-A8D5-41C7-80EB-D6690B50EFEF}">
      <dsp:nvSpPr>
        <dsp:cNvPr id="0" name=""/>
        <dsp:cNvSpPr/>
      </dsp:nvSpPr>
      <dsp:spPr>
        <a:xfrm>
          <a:off x="338470" y="1652600"/>
          <a:ext cx="615400" cy="615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93E79-426E-47F9-AA73-AA4DBD6AC157}">
      <dsp:nvSpPr>
        <dsp:cNvPr id="0" name=""/>
        <dsp:cNvSpPr/>
      </dsp:nvSpPr>
      <dsp:spPr>
        <a:xfrm>
          <a:off x="1292341" y="1400846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Determine the need for and current/potential uses of Wastewater Epidemiology in Alaska, with special focus on rural, cold climate communities</a:t>
          </a:r>
        </a:p>
      </dsp:txBody>
      <dsp:txXfrm>
        <a:off x="1292341" y="1400846"/>
        <a:ext cx="4597344" cy="1118910"/>
      </dsp:txXfrm>
    </dsp:sp>
    <dsp:sp modelId="{D62E7D26-56CA-42EC-B4AC-837A3B509910}">
      <dsp:nvSpPr>
        <dsp:cNvPr id="0" name=""/>
        <dsp:cNvSpPr/>
      </dsp:nvSpPr>
      <dsp:spPr>
        <a:xfrm>
          <a:off x="0" y="2799484"/>
          <a:ext cx="5889686" cy="11189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0392E-9267-45AE-B210-74D403DAA162}">
      <dsp:nvSpPr>
        <dsp:cNvPr id="0" name=""/>
        <dsp:cNvSpPr/>
      </dsp:nvSpPr>
      <dsp:spPr>
        <a:xfrm>
          <a:off x="338470" y="3051239"/>
          <a:ext cx="615400" cy="615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2D489-D782-44AA-8C93-52C186A8002B}">
      <dsp:nvSpPr>
        <dsp:cNvPr id="0" name=""/>
        <dsp:cNvSpPr/>
      </dsp:nvSpPr>
      <dsp:spPr>
        <a:xfrm>
          <a:off x="1292341" y="2799484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Discuss testing goals and potential sampling approaches for Alaska’s unique and varied remote communities</a:t>
          </a:r>
        </a:p>
      </dsp:txBody>
      <dsp:txXfrm>
        <a:off x="1292341" y="2799484"/>
        <a:ext cx="4597344" cy="1118910"/>
      </dsp:txXfrm>
    </dsp:sp>
    <dsp:sp modelId="{3D01AAC2-B5E4-4E4E-B785-149FC43936CB}">
      <dsp:nvSpPr>
        <dsp:cNvPr id="0" name=""/>
        <dsp:cNvSpPr/>
      </dsp:nvSpPr>
      <dsp:spPr>
        <a:xfrm>
          <a:off x="0" y="4198122"/>
          <a:ext cx="5889686" cy="11189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9143D-EEDD-4E43-B621-43C4A89B94BC}">
      <dsp:nvSpPr>
        <dsp:cNvPr id="0" name=""/>
        <dsp:cNvSpPr/>
      </dsp:nvSpPr>
      <dsp:spPr>
        <a:xfrm>
          <a:off x="338470" y="4449877"/>
          <a:ext cx="615400" cy="6154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5D06D-1F4A-4365-A871-DEEC533CFE11}">
      <dsp:nvSpPr>
        <dsp:cNvPr id="0" name=""/>
        <dsp:cNvSpPr/>
      </dsp:nvSpPr>
      <dsp:spPr>
        <a:xfrm>
          <a:off x="1292341" y="4198122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Examine the ethics and public engagement sensitivities related to these activities</a:t>
          </a:r>
        </a:p>
      </dsp:txBody>
      <dsp:txXfrm>
        <a:off x="1292341" y="4198122"/>
        <a:ext cx="4597344" cy="1118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10B7-702B-7F47-9899-EBE574AF3870}" type="datetimeFigureOut">
              <a:rPr lang="en-US" smtClean="0"/>
              <a:t>2/2/21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6841F-A759-2844-A41B-DE4F1AD8F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/>
              <a:t>2/2/21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/>
              <a:t>2/2/21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/>
              <a:t>2/2/21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E1CE4C-DB94-42E8-8F6D-AE33C2CD8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BE3B2D-2B92-435F-8948-6438C2105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049BCD-3191-4593-B3CE-EED725ED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9B8EAB-BD61-4FB8-A767-94A7D350A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18D03E-D48F-47F8-98CE-45E8FC23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4BA038-0D4D-487E-917A-A5281F20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99B24-201F-104B-906D-12B5F26D0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3" y="3428998"/>
            <a:ext cx="4126195" cy="2268559"/>
          </a:xfrm>
        </p:spPr>
        <p:txBody>
          <a:bodyPr>
            <a:normAutofit/>
          </a:bodyPr>
          <a:lstStyle/>
          <a:p>
            <a:r>
              <a:rPr lang="x-none" sz="2400" b="1" i="1"/>
              <a:t>Tracing the Pandemic Through Wastewater: </a:t>
            </a:r>
            <a:br>
              <a:rPr lang="en-US" sz="2400" dirty="0"/>
            </a:br>
            <a:r>
              <a:rPr lang="x-none" sz="2400" b="1" i="1"/>
              <a:t>Using </a:t>
            </a:r>
            <a:r>
              <a:rPr lang="en-US" sz="2400" b="1" i="1" dirty="0"/>
              <a:t>S</a:t>
            </a:r>
            <a:r>
              <a:rPr lang="x-none" sz="2400" b="1" i="1"/>
              <a:t>ewage </a:t>
            </a:r>
            <a:r>
              <a:rPr lang="en-US" sz="2400" b="1" i="1" dirty="0"/>
              <a:t>M</a:t>
            </a:r>
            <a:r>
              <a:rPr lang="x-none" sz="2400" b="1" i="1"/>
              <a:t>onitoring to </a:t>
            </a:r>
            <a:r>
              <a:rPr lang="en-US" sz="2400" b="1" i="1" dirty="0"/>
              <a:t>I</a:t>
            </a:r>
            <a:r>
              <a:rPr lang="x-none" sz="2400" b="1" i="1"/>
              <a:t>nvestigate </a:t>
            </a:r>
            <a:r>
              <a:rPr lang="en-US" sz="2400" b="1" i="1" dirty="0"/>
              <a:t>I</a:t>
            </a:r>
            <a:r>
              <a:rPr lang="x-none" sz="2400" b="1" i="1"/>
              <a:t>nfectious </a:t>
            </a:r>
            <a:r>
              <a:rPr lang="en-US" sz="2400" b="1" i="1" dirty="0"/>
              <a:t>D</a:t>
            </a:r>
            <a:r>
              <a:rPr lang="x-none" sz="2400" b="1" i="1"/>
              <a:t>isease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75DDD-42D2-4A4B-B76C-1665B983C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902" y="2268786"/>
            <a:ext cx="5313129" cy="1160213"/>
          </a:xfrm>
        </p:spPr>
        <p:txBody>
          <a:bodyPr>
            <a:normAutofit/>
          </a:bodyPr>
          <a:lstStyle/>
          <a:p>
            <a:r>
              <a:rPr lang="en-US" dirty="0"/>
              <a:t>Day 1 RECAP: Dr. Cheryl Rosa, USARC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981335C-29EC-2341-9D52-59ADE50F9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633" y="4757738"/>
            <a:ext cx="1881858" cy="145373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CA9DBD8-37A1-4147-878D-D41D6FE4B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048834E-116D-1D4B-ACB3-FC4EA5C56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804" y="521803"/>
            <a:ext cx="2094637" cy="2094637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AAE12A-4037-C546-9195-50CB6CFA4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012" y="2598997"/>
            <a:ext cx="2094637" cy="209463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A2A9AEE-8392-664B-B47B-D6CFA8987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042" y="696223"/>
            <a:ext cx="4970664" cy="7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91116-9E32-3140-AEB7-54081CB7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Welcome!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124ED19C-290B-9543-AB38-BDBD1C314C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87" r="-1" b="14690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4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0B620B-3E81-4075-BC12-D4FB3E2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77B2A-94C4-D040-89CC-73F116B9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21" y="751085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rgbClr val="1F2D29"/>
                </a:solidFill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8454-02DD-3942-9AEF-1EAC1789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51" y="2046609"/>
            <a:ext cx="9235777" cy="3443107"/>
          </a:xfrm>
        </p:spPr>
        <p:txBody>
          <a:bodyPr anchor="t">
            <a:noAutofit/>
          </a:bodyPr>
          <a:lstStyle/>
          <a:p>
            <a:r>
              <a:rPr lang="en-US" sz="1800" dirty="0">
                <a:solidFill>
                  <a:srgbClr val="1F2D29"/>
                </a:solidFill>
              </a:rPr>
              <a:t>The conference is being recorded and will be accessible via the workshop website ~1-2 days after we adjourn on today.</a:t>
            </a:r>
          </a:p>
          <a:p>
            <a:r>
              <a:rPr lang="en-US" sz="1800" dirty="0">
                <a:solidFill>
                  <a:srgbClr val="1F2D29"/>
                </a:solidFill>
              </a:rPr>
              <a:t>This workshop consists of two days of content, each from 8:30am-noon AK time. The first day will focus broadly, with the second more Alaska/Arctic-specific.</a:t>
            </a:r>
          </a:p>
          <a:p>
            <a:pPr lvl="1"/>
            <a:r>
              <a:rPr lang="en-US" dirty="0">
                <a:solidFill>
                  <a:srgbClr val="1F2D29"/>
                </a:solidFill>
              </a:rPr>
              <a:t>Today’s speakers have been asked to leave time for 1-2 questions at the end of their presentations.</a:t>
            </a:r>
          </a:p>
          <a:p>
            <a:r>
              <a:rPr lang="en-US" sz="1800" dirty="0">
                <a:solidFill>
                  <a:srgbClr val="1F2D29"/>
                </a:solidFill>
              </a:rPr>
              <a:t>Please use the Q&amp;A box whenever you like. We will be moderating questions so they can be asked during the Q&amp;A.</a:t>
            </a:r>
          </a:p>
          <a:p>
            <a:r>
              <a:rPr lang="en-US" sz="1800" dirty="0">
                <a:solidFill>
                  <a:srgbClr val="1F2D29"/>
                </a:solidFill>
              </a:rPr>
              <a:t>When you log off of the webinar, a short survey will automatically open in your browser. Please answer these questions, as they assist us with future planning! </a:t>
            </a:r>
            <a:r>
              <a:rPr lang="en-US" sz="1800" dirty="0">
                <a:solidFill>
                  <a:srgbClr val="1F2D29"/>
                </a:solidFill>
                <a:sym typeface="Wingdings" pitchFamily="2" charset="2"/>
              </a:rPr>
              <a:t> </a:t>
            </a:r>
            <a:endParaRPr lang="en-US" sz="1800" dirty="0">
              <a:solidFill>
                <a:srgbClr val="1F2D29"/>
              </a:solidFill>
            </a:endParaRPr>
          </a:p>
          <a:p>
            <a:r>
              <a:rPr lang="en-US" sz="1800" dirty="0">
                <a:solidFill>
                  <a:srgbClr val="1F2D29"/>
                </a:solidFill>
              </a:rPr>
              <a:t>Any issues? Please contact rescoord@arctic.gov and we will get them taken care of!</a:t>
            </a:r>
          </a:p>
          <a:p>
            <a:endParaRPr lang="en-US" sz="1800" dirty="0">
              <a:solidFill>
                <a:srgbClr val="1F2D29"/>
              </a:solidFill>
            </a:endParaRPr>
          </a:p>
          <a:p>
            <a:endParaRPr lang="en-US" sz="1800" dirty="0">
              <a:solidFill>
                <a:srgbClr val="1F2D29"/>
              </a:solidFill>
            </a:endParaRPr>
          </a:p>
          <a:p>
            <a:endParaRPr lang="en-US" sz="1800" dirty="0">
              <a:solidFill>
                <a:srgbClr val="1F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19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CB279-C778-0B42-A11F-DFDA4F57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Day One, Session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5646-87DB-0D4D-88F3-12EFB583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r>
              <a:rPr lang="en-US" sz="1800"/>
              <a:t>We heard an overview of rural wastewater systems and treatment modalities, as well as the challenges that may be encountered when trying to run a sampling program.</a:t>
            </a:r>
          </a:p>
          <a:p>
            <a:r>
              <a:rPr lang="en-US" sz="1800"/>
              <a:t>We learned about the historical toll of epidemics on AN communities and discussed the importance of this context  to public health endeavors conducted in rural Alaska.</a:t>
            </a:r>
          </a:p>
          <a:p>
            <a:r>
              <a:rPr lang="en-US" sz="1800"/>
              <a:t>An update on Alaska’s COVID status was provided, with an emphasis on rural community information.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0016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313AA-6C55-F445-A0F0-48826DB5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Day One, Session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05BA-B04E-EA42-9185-EA5AACE7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We learned about the usefulness of wastewater monitoring and about specific examples at the University of Arizona and Tucson.</a:t>
            </a:r>
          </a:p>
          <a:p>
            <a:pPr>
              <a:lnSpc>
                <a:spcPct val="110000"/>
              </a:lnSpc>
            </a:pPr>
            <a:r>
              <a:rPr lang="en-US" sz="1500"/>
              <a:t>We heard about how wastewater epidemiology had been used historically and internationally for uses beyond pathogen detection</a:t>
            </a:r>
          </a:p>
          <a:p>
            <a:pPr>
              <a:lnSpc>
                <a:spcPct val="110000"/>
              </a:lnSpc>
            </a:pPr>
            <a:r>
              <a:rPr lang="en-US" sz="1500"/>
              <a:t>Dr. Daniel Gerrity presented on his work in Southern Nevada: specifically, potential applications of SARS-CoV-2 wastewater surveillance.</a:t>
            </a:r>
          </a:p>
          <a:p>
            <a:pPr>
              <a:lnSpc>
                <a:spcPct val="110000"/>
              </a:lnSpc>
            </a:pPr>
            <a:r>
              <a:rPr lang="en-US" sz="1500"/>
              <a:t>Dr. Blake Wiedenheft  presented on his work in Montana on how wastewater analysis and sequencing can be used to identify the prevalence and types SARS-CoV-2 strains that are circulating in a community, as well as methods for concentrating SARS-CoV-2 from wastewater</a:t>
            </a:r>
          </a:p>
          <a:p>
            <a:pPr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71902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34583-5E26-CA47-8B10-F983AD25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Workshop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AF369C-2407-4E46-8A28-CFA288226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465705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12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435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MS Shell Dlg 2</vt:lpstr>
      <vt:lpstr>Wingdings</vt:lpstr>
      <vt:lpstr>Wingdings 3</vt:lpstr>
      <vt:lpstr>Madison</vt:lpstr>
      <vt:lpstr>Tracing the Pandemic Through Wastewater:  Using Sewage Monitoring to Investigate Infectious Disease </vt:lpstr>
      <vt:lpstr>Welcome!</vt:lpstr>
      <vt:lpstr>Housekeeping</vt:lpstr>
      <vt:lpstr>Day One, Session One</vt:lpstr>
      <vt:lpstr>Day One, Session Two</vt:lpstr>
      <vt:lpstr>Workshop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Tracing the Pandemic Through Wastewater:  Using Sewage Monitoring to Investigate Infectious Disease </dc:title>
  <dc:creator>Cheryl R</dc:creator>
  <cp:lastModifiedBy>Cheryl R</cp:lastModifiedBy>
  <cp:revision>24</cp:revision>
  <dcterms:created xsi:type="dcterms:W3CDTF">2021-02-01T23:58:42Z</dcterms:created>
  <dcterms:modified xsi:type="dcterms:W3CDTF">2021-02-03T05:22:09Z</dcterms:modified>
</cp:coreProperties>
</file>