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70" r:id="rId3"/>
    <p:sldId id="264" r:id="rId4"/>
    <p:sldId id="257" r:id="rId5"/>
    <p:sldId id="272" r:id="rId6"/>
    <p:sldId id="266" r:id="rId7"/>
    <p:sldId id="276" r:id="rId8"/>
    <p:sldId id="267" r:id="rId9"/>
    <p:sldId id="268" r:id="rId10"/>
    <p:sldId id="273" r:id="rId11"/>
    <p:sldId id="274"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025"/>
  </p:normalViewPr>
  <p:slideViewPr>
    <p:cSldViewPr snapToGrid="0" snapToObjects="1">
      <p:cViewPr varScale="1">
        <p:scale>
          <a:sx n="90" d="100"/>
          <a:sy n="90" d="100"/>
        </p:scale>
        <p:origin x="23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C5E5ACB-6048-4F14-B716-07126B82C2A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B01F906-91A2-4965-B22E-AD51479187C0}">
      <dgm:prSet/>
      <dgm:spPr/>
      <dgm:t>
        <a:bodyPr/>
        <a:lstStyle/>
        <a:p>
          <a:r>
            <a:rPr lang="en-US" dirty="0"/>
            <a:t>Provide an overview of the current state of the science of Wastewater Epidemiology, both globally and nationally</a:t>
          </a:r>
        </a:p>
      </dgm:t>
    </dgm:pt>
    <dgm:pt modelId="{30DB2632-BBF4-4806-9433-25C83EA603C3}" type="parTrans" cxnId="{13A75C30-8A15-4078-B072-D2DCDC501BFD}">
      <dgm:prSet/>
      <dgm:spPr/>
      <dgm:t>
        <a:bodyPr/>
        <a:lstStyle/>
        <a:p>
          <a:endParaRPr lang="en-US"/>
        </a:p>
      </dgm:t>
    </dgm:pt>
    <dgm:pt modelId="{1352E964-87A0-4AFF-AE2D-60C3F24C7F5E}" type="sibTrans" cxnId="{13A75C30-8A15-4078-B072-D2DCDC501BFD}">
      <dgm:prSet/>
      <dgm:spPr/>
      <dgm:t>
        <a:bodyPr/>
        <a:lstStyle/>
        <a:p>
          <a:endParaRPr lang="en-US"/>
        </a:p>
      </dgm:t>
    </dgm:pt>
    <dgm:pt modelId="{FBE9EC7A-35C0-408B-8BB8-D4B7F26096F5}">
      <dgm:prSet/>
      <dgm:spPr/>
      <dgm:t>
        <a:bodyPr/>
        <a:lstStyle/>
        <a:p>
          <a:r>
            <a:rPr lang="en-US" dirty="0"/>
            <a:t>Determine the need for and current/potential uses of Wastewater Epidemiology in Alaska, with special focus on rural, cold climate communities</a:t>
          </a:r>
        </a:p>
      </dgm:t>
    </dgm:pt>
    <dgm:pt modelId="{FF8145DA-306B-4B39-B375-4D1A489AADEE}" type="parTrans" cxnId="{793FBFAF-EA58-4F57-A12C-9D7D7E770890}">
      <dgm:prSet/>
      <dgm:spPr/>
      <dgm:t>
        <a:bodyPr/>
        <a:lstStyle/>
        <a:p>
          <a:endParaRPr lang="en-US"/>
        </a:p>
      </dgm:t>
    </dgm:pt>
    <dgm:pt modelId="{F419BD08-C96E-4CCA-B13C-E82946F22D4D}" type="sibTrans" cxnId="{793FBFAF-EA58-4F57-A12C-9D7D7E770890}">
      <dgm:prSet/>
      <dgm:spPr/>
      <dgm:t>
        <a:bodyPr/>
        <a:lstStyle/>
        <a:p>
          <a:endParaRPr lang="en-US"/>
        </a:p>
      </dgm:t>
    </dgm:pt>
    <dgm:pt modelId="{44CB6214-675B-4EF4-9EB6-95C58133688F}">
      <dgm:prSet/>
      <dgm:spPr/>
      <dgm:t>
        <a:bodyPr/>
        <a:lstStyle/>
        <a:p>
          <a:r>
            <a:rPr lang="en-US" dirty="0"/>
            <a:t>Discuss testing goals and potential sampling approaches for Alaska’s unique and varied remote communities</a:t>
          </a:r>
        </a:p>
      </dgm:t>
    </dgm:pt>
    <dgm:pt modelId="{ECE628DB-94ED-468B-8C7D-2A24D2838ADD}" type="parTrans" cxnId="{9066DE96-0C02-4EAC-B57D-5EA5D424CA75}">
      <dgm:prSet/>
      <dgm:spPr/>
      <dgm:t>
        <a:bodyPr/>
        <a:lstStyle/>
        <a:p>
          <a:endParaRPr lang="en-US"/>
        </a:p>
      </dgm:t>
    </dgm:pt>
    <dgm:pt modelId="{60D13689-C9D4-4127-BB92-056F27B34CB1}" type="sibTrans" cxnId="{9066DE96-0C02-4EAC-B57D-5EA5D424CA75}">
      <dgm:prSet/>
      <dgm:spPr/>
      <dgm:t>
        <a:bodyPr/>
        <a:lstStyle/>
        <a:p>
          <a:endParaRPr lang="en-US"/>
        </a:p>
      </dgm:t>
    </dgm:pt>
    <dgm:pt modelId="{B3237DB3-8965-4B01-A675-BE1D893F2934}">
      <dgm:prSet/>
      <dgm:spPr/>
      <dgm:t>
        <a:bodyPr/>
        <a:lstStyle/>
        <a:p>
          <a:r>
            <a:rPr lang="en-US" dirty="0"/>
            <a:t>Examine the ethics and public engagement sensitivities related to these activities</a:t>
          </a:r>
        </a:p>
      </dgm:t>
    </dgm:pt>
    <dgm:pt modelId="{86E27362-976A-4360-9783-657F77C7F148}" type="parTrans" cxnId="{7102D037-FA78-4B6F-985F-2D04D9DE918A}">
      <dgm:prSet/>
      <dgm:spPr/>
      <dgm:t>
        <a:bodyPr/>
        <a:lstStyle/>
        <a:p>
          <a:endParaRPr lang="en-US"/>
        </a:p>
      </dgm:t>
    </dgm:pt>
    <dgm:pt modelId="{BB65CCE1-CFA6-4E35-833E-9DFAD80791C2}" type="sibTrans" cxnId="{7102D037-FA78-4B6F-985F-2D04D9DE918A}">
      <dgm:prSet/>
      <dgm:spPr/>
      <dgm:t>
        <a:bodyPr/>
        <a:lstStyle/>
        <a:p>
          <a:endParaRPr lang="en-US"/>
        </a:p>
      </dgm:t>
    </dgm:pt>
    <dgm:pt modelId="{15D8240A-A732-4E00-8AAA-5EF6711A65EB}" type="pres">
      <dgm:prSet presAssocID="{AC5E5ACB-6048-4F14-B716-07126B82C2A1}" presName="root" presStyleCnt="0">
        <dgm:presLayoutVars>
          <dgm:dir/>
          <dgm:resizeHandles val="exact"/>
        </dgm:presLayoutVars>
      </dgm:prSet>
      <dgm:spPr/>
    </dgm:pt>
    <dgm:pt modelId="{696935BD-523C-4886-AA60-CBCDD2101389}" type="pres">
      <dgm:prSet presAssocID="{BB01F906-91A2-4965-B22E-AD51479187C0}" presName="compNode" presStyleCnt="0"/>
      <dgm:spPr/>
    </dgm:pt>
    <dgm:pt modelId="{E318CE8D-BFF9-45F4-B523-F17922EB6757}" type="pres">
      <dgm:prSet presAssocID="{BB01F906-91A2-4965-B22E-AD51479187C0}" presName="bgRect" presStyleLbl="bgShp" presStyleIdx="0" presStyleCnt="4"/>
      <dgm:spPr/>
    </dgm:pt>
    <dgm:pt modelId="{FBCD7144-5B60-43A0-9226-7A3D8AE7E51F}" type="pres">
      <dgm:prSet presAssocID="{BB01F906-91A2-4965-B22E-AD51479187C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408DF762-B534-4F0A-9A41-37C841757BF8}" type="pres">
      <dgm:prSet presAssocID="{BB01F906-91A2-4965-B22E-AD51479187C0}" presName="spaceRect" presStyleCnt="0"/>
      <dgm:spPr/>
    </dgm:pt>
    <dgm:pt modelId="{DE4F4AA9-A0AB-4572-ABED-40716E0D8B8F}" type="pres">
      <dgm:prSet presAssocID="{BB01F906-91A2-4965-B22E-AD51479187C0}" presName="parTx" presStyleLbl="revTx" presStyleIdx="0" presStyleCnt="4">
        <dgm:presLayoutVars>
          <dgm:chMax val="0"/>
          <dgm:chPref val="0"/>
        </dgm:presLayoutVars>
      </dgm:prSet>
      <dgm:spPr/>
    </dgm:pt>
    <dgm:pt modelId="{0A81F46F-211D-4862-8C31-A655F630BBBB}" type="pres">
      <dgm:prSet presAssocID="{1352E964-87A0-4AFF-AE2D-60C3F24C7F5E}" presName="sibTrans" presStyleCnt="0"/>
      <dgm:spPr/>
    </dgm:pt>
    <dgm:pt modelId="{1EBA3253-DF2D-48D1-95E8-C2AC73E8796D}" type="pres">
      <dgm:prSet presAssocID="{FBE9EC7A-35C0-408B-8BB8-D4B7F26096F5}" presName="compNode" presStyleCnt="0"/>
      <dgm:spPr/>
    </dgm:pt>
    <dgm:pt modelId="{1C02E46E-9E80-4CCB-9ED0-EE1095467AC6}" type="pres">
      <dgm:prSet presAssocID="{FBE9EC7A-35C0-408B-8BB8-D4B7F26096F5}" presName="bgRect" presStyleLbl="bgShp" presStyleIdx="1" presStyleCnt="4"/>
      <dgm:spPr/>
    </dgm:pt>
    <dgm:pt modelId="{17B3B812-A8D5-41C7-80EB-D6690B50EFEF}" type="pres">
      <dgm:prSet presAssocID="{FBE9EC7A-35C0-408B-8BB8-D4B7F26096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w Temperature"/>
        </a:ext>
      </dgm:extLst>
    </dgm:pt>
    <dgm:pt modelId="{3B38015D-F06F-45D0-A605-FDA3485ABAB2}" type="pres">
      <dgm:prSet presAssocID="{FBE9EC7A-35C0-408B-8BB8-D4B7F26096F5}" presName="spaceRect" presStyleCnt="0"/>
      <dgm:spPr/>
    </dgm:pt>
    <dgm:pt modelId="{DF193E79-426E-47F9-AA73-AA4DBD6AC157}" type="pres">
      <dgm:prSet presAssocID="{FBE9EC7A-35C0-408B-8BB8-D4B7F26096F5}" presName="parTx" presStyleLbl="revTx" presStyleIdx="1" presStyleCnt="4">
        <dgm:presLayoutVars>
          <dgm:chMax val="0"/>
          <dgm:chPref val="0"/>
        </dgm:presLayoutVars>
      </dgm:prSet>
      <dgm:spPr/>
    </dgm:pt>
    <dgm:pt modelId="{F81A24AC-6F1B-4ED1-82D4-48BDF35FF5CB}" type="pres">
      <dgm:prSet presAssocID="{F419BD08-C96E-4CCA-B13C-E82946F22D4D}" presName="sibTrans" presStyleCnt="0"/>
      <dgm:spPr/>
    </dgm:pt>
    <dgm:pt modelId="{0EC0BF5A-CBCD-4584-9A40-A833D75C3D68}" type="pres">
      <dgm:prSet presAssocID="{44CB6214-675B-4EF4-9EB6-95C58133688F}" presName="compNode" presStyleCnt="0"/>
      <dgm:spPr/>
    </dgm:pt>
    <dgm:pt modelId="{D62E7D26-56CA-42EC-B4AC-837A3B509910}" type="pres">
      <dgm:prSet presAssocID="{44CB6214-675B-4EF4-9EB6-95C58133688F}" presName="bgRect" presStyleLbl="bgShp" presStyleIdx="2" presStyleCnt="4"/>
      <dgm:spPr/>
    </dgm:pt>
    <dgm:pt modelId="{4970392E-9267-45AE-B210-74D403DAA162}" type="pres">
      <dgm:prSet presAssocID="{44CB6214-675B-4EF4-9EB6-95C5813368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8465FA7C-F568-43AF-B4A3-E074DE877357}" type="pres">
      <dgm:prSet presAssocID="{44CB6214-675B-4EF4-9EB6-95C58133688F}" presName="spaceRect" presStyleCnt="0"/>
      <dgm:spPr/>
    </dgm:pt>
    <dgm:pt modelId="{19C2D489-D782-44AA-8C93-52C186A8002B}" type="pres">
      <dgm:prSet presAssocID="{44CB6214-675B-4EF4-9EB6-95C58133688F}" presName="parTx" presStyleLbl="revTx" presStyleIdx="2" presStyleCnt="4">
        <dgm:presLayoutVars>
          <dgm:chMax val="0"/>
          <dgm:chPref val="0"/>
        </dgm:presLayoutVars>
      </dgm:prSet>
      <dgm:spPr/>
    </dgm:pt>
    <dgm:pt modelId="{60B5D275-1F97-4C04-881A-653AA997A9B8}" type="pres">
      <dgm:prSet presAssocID="{60D13689-C9D4-4127-BB92-056F27B34CB1}" presName="sibTrans" presStyleCnt="0"/>
      <dgm:spPr/>
    </dgm:pt>
    <dgm:pt modelId="{D3FF1BED-B924-44FD-BFC3-E86D4B52224B}" type="pres">
      <dgm:prSet presAssocID="{B3237DB3-8965-4B01-A675-BE1D893F2934}" presName="compNode" presStyleCnt="0"/>
      <dgm:spPr/>
    </dgm:pt>
    <dgm:pt modelId="{3D01AAC2-B5E4-4E4E-B785-149FC43936CB}" type="pres">
      <dgm:prSet presAssocID="{B3237DB3-8965-4B01-A675-BE1D893F2934}" presName="bgRect" presStyleLbl="bgShp" presStyleIdx="3" presStyleCnt="4"/>
      <dgm:spPr/>
    </dgm:pt>
    <dgm:pt modelId="{58D9143D-EEDD-4E43-B621-43C4A89B94BC}" type="pres">
      <dgm:prSet presAssocID="{B3237DB3-8965-4B01-A675-BE1D893F29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F89DD03F-B445-46E8-AB2D-3494FE75937F}" type="pres">
      <dgm:prSet presAssocID="{B3237DB3-8965-4B01-A675-BE1D893F2934}" presName="spaceRect" presStyleCnt="0"/>
      <dgm:spPr/>
    </dgm:pt>
    <dgm:pt modelId="{9305D06D-1F4A-4365-A871-DEEC533CFE11}" type="pres">
      <dgm:prSet presAssocID="{B3237DB3-8965-4B01-A675-BE1D893F2934}" presName="parTx" presStyleLbl="revTx" presStyleIdx="3" presStyleCnt="4">
        <dgm:presLayoutVars>
          <dgm:chMax val="0"/>
          <dgm:chPref val="0"/>
        </dgm:presLayoutVars>
      </dgm:prSet>
      <dgm:spPr/>
    </dgm:pt>
  </dgm:ptLst>
  <dgm:cxnLst>
    <dgm:cxn modelId="{519DA214-5FC7-4682-AE4C-CD6EB6FBA525}" type="presOf" srcId="{44CB6214-675B-4EF4-9EB6-95C58133688F}" destId="{19C2D489-D782-44AA-8C93-52C186A8002B}" srcOrd="0" destOrd="0" presId="urn:microsoft.com/office/officeart/2018/2/layout/IconVerticalSolidList"/>
    <dgm:cxn modelId="{13A75C30-8A15-4078-B072-D2DCDC501BFD}" srcId="{AC5E5ACB-6048-4F14-B716-07126B82C2A1}" destId="{BB01F906-91A2-4965-B22E-AD51479187C0}" srcOrd="0" destOrd="0" parTransId="{30DB2632-BBF4-4806-9433-25C83EA603C3}" sibTransId="{1352E964-87A0-4AFF-AE2D-60C3F24C7F5E}"/>
    <dgm:cxn modelId="{7102D037-FA78-4B6F-985F-2D04D9DE918A}" srcId="{AC5E5ACB-6048-4F14-B716-07126B82C2A1}" destId="{B3237DB3-8965-4B01-A675-BE1D893F2934}" srcOrd="3" destOrd="0" parTransId="{86E27362-976A-4360-9783-657F77C7F148}" sibTransId="{BB65CCE1-CFA6-4E35-833E-9DFAD80791C2}"/>
    <dgm:cxn modelId="{3C1E1839-8F16-4600-93C0-79B888AC40D2}" type="presOf" srcId="{FBE9EC7A-35C0-408B-8BB8-D4B7F26096F5}" destId="{DF193E79-426E-47F9-AA73-AA4DBD6AC157}" srcOrd="0" destOrd="0" presId="urn:microsoft.com/office/officeart/2018/2/layout/IconVerticalSolidList"/>
    <dgm:cxn modelId="{9066DE96-0C02-4EAC-B57D-5EA5D424CA75}" srcId="{AC5E5ACB-6048-4F14-B716-07126B82C2A1}" destId="{44CB6214-675B-4EF4-9EB6-95C58133688F}" srcOrd="2" destOrd="0" parTransId="{ECE628DB-94ED-468B-8C7D-2A24D2838ADD}" sibTransId="{60D13689-C9D4-4127-BB92-056F27B34CB1}"/>
    <dgm:cxn modelId="{793FBFAF-EA58-4F57-A12C-9D7D7E770890}" srcId="{AC5E5ACB-6048-4F14-B716-07126B82C2A1}" destId="{FBE9EC7A-35C0-408B-8BB8-D4B7F26096F5}" srcOrd="1" destOrd="0" parTransId="{FF8145DA-306B-4B39-B375-4D1A489AADEE}" sibTransId="{F419BD08-C96E-4CCA-B13C-E82946F22D4D}"/>
    <dgm:cxn modelId="{6D1E5FB1-2082-4370-9856-A8FAC20DC84D}" type="presOf" srcId="{AC5E5ACB-6048-4F14-B716-07126B82C2A1}" destId="{15D8240A-A732-4E00-8AAA-5EF6711A65EB}" srcOrd="0" destOrd="0" presId="urn:microsoft.com/office/officeart/2018/2/layout/IconVerticalSolidList"/>
    <dgm:cxn modelId="{315DECD9-4C0D-4C35-A8FE-BF4D68E7B00B}" type="presOf" srcId="{B3237DB3-8965-4B01-A675-BE1D893F2934}" destId="{9305D06D-1F4A-4365-A871-DEEC533CFE11}" srcOrd="0" destOrd="0" presId="urn:microsoft.com/office/officeart/2018/2/layout/IconVerticalSolidList"/>
    <dgm:cxn modelId="{2BC34BEB-B875-4F27-BC36-426A1D54480F}" type="presOf" srcId="{BB01F906-91A2-4965-B22E-AD51479187C0}" destId="{DE4F4AA9-A0AB-4572-ABED-40716E0D8B8F}" srcOrd="0" destOrd="0" presId="urn:microsoft.com/office/officeart/2018/2/layout/IconVerticalSolidList"/>
    <dgm:cxn modelId="{E0B02152-BEC5-49B7-9AAF-DDE6009B20DB}" type="presParOf" srcId="{15D8240A-A732-4E00-8AAA-5EF6711A65EB}" destId="{696935BD-523C-4886-AA60-CBCDD2101389}" srcOrd="0" destOrd="0" presId="urn:microsoft.com/office/officeart/2018/2/layout/IconVerticalSolidList"/>
    <dgm:cxn modelId="{5DD2874A-E058-44FD-B354-906BEEC705CA}" type="presParOf" srcId="{696935BD-523C-4886-AA60-CBCDD2101389}" destId="{E318CE8D-BFF9-45F4-B523-F17922EB6757}" srcOrd="0" destOrd="0" presId="urn:microsoft.com/office/officeart/2018/2/layout/IconVerticalSolidList"/>
    <dgm:cxn modelId="{2B85EC4F-0863-48BD-89F1-416FE57B9D0B}" type="presParOf" srcId="{696935BD-523C-4886-AA60-CBCDD2101389}" destId="{FBCD7144-5B60-43A0-9226-7A3D8AE7E51F}" srcOrd="1" destOrd="0" presId="urn:microsoft.com/office/officeart/2018/2/layout/IconVerticalSolidList"/>
    <dgm:cxn modelId="{F1BB394F-0998-4C7A-867C-9B81711A29DB}" type="presParOf" srcId="{696935BD-523C-4886-AA60-CBCDD2101389}" destId="{408DF762-B534-4F0A-9A41-37C841757BF8}" srcOrd="2" destOrd="0" presId="urn:microsoft.com/office/officeart/2018/2/layout/IconVerticalSolidList"/>
    <dgm:cxn modelId="{BADB79F0-F394-4587-962B-1D913652D45D}" type="presParOf" srcId="{696935BD-523C-4886-AA60-CBCDD2101389}" destId="{DE4F4AA9-A0AB-4572-ABED-40716E0D8B8F}" srcOrd="3" destOrd="0" presId="urn:microsoft.com/office/officeart/2018/2/layout/IconVerticalSolidList"/>
    <dgm:cxn modelId="{7861269B-0D76-47A8-92C6-FF5834E93461}" type="presParOf" srcId="{15D8240A-A732-4E00-8AAA-5EF6711A65EB}" destId="{0A81F46F-211D-4862-8C31-A655F630BBBB}" srcOrd="1" destOrd="0" presId="urn:microsoft.com/office/officeart/2018/2/layout/IconVerticalSolidList"/>
    <dgm:cxn modelId="{06522519-6FD0-4067-BCB3-BB156E5925BF}" type="presParOf" srcId="{15D8240A-A732-4E00-8AAA-5EF6711A65EB}" destId="{1EBA3253-DF2D-48D1-95E8-C2AC73E8796D}" srcOrd="2" destOrd="0" presId="urn:microsoft.com/office/officeart/2018/2/layout/IconVerticalSolidList"/>
    <dgm:cxn modelId="{94F4C273-501A-40D0-946D-0F63B907AFB8}" type="presParOf" srcId="{1EBA3253-DF2D-48D1-95E8-C2AC73E8796D}" destId="{1C02E46E-9E80-4CCB-9ED0-EE1095467AC6}" srcOrd="0" destOrd="0" presId="urn:microsoft.com/office/officeart/2018/2/layout/IconVerticalSolidList"/>
    <dgm:cxn modelId="{E437F6D6-D051-4B8B-85C8-1A059ADDEFE2}" type="presParOf" srcId="{1EBA3253-DF2D-48D1-95E8-C2AC73E8796D}" destId="{17B3B812-A8D5-41C7-80EB-D6690B50EFEF}" srcOrd="1" destOrd="0" presId="urn:microsoft.com/office/officeart/2018/2/layout/IconVerticalSolidList"/>
    <dgm:cxn modelId="{27514B3A-290D-4EA3-B550-4126C411E8DC}" type="presParOf" srcId="{1EBA3253-DF2D-48D1-95E8-C2AC73E8796D}" destId="{3B38015D-F06F-45D0-A605-FDA3485ABAB2}" srcOrd="2" destOrd="0" presId="urn:microsoft.com/office/officeart/2018/2/layout/IconVerticalSolidList"/>
    <dgm:cxn modelId="{3BADDE6B-E59D-47C6-85FB-B624F5D3290B}" type="presParOf" srcId="{1EBA3253-DF2D-48D1-95E8-C2AC73E8796D}" destId="{DF193E79-426E-47F9-AA73-AA4DBD6AC157}" srcOrd="3" destOrd="0" presId="urn:microsoft.com/office/officeart/2018/2/layout/IconVerticalSolidList"/>
    <dgm:cxn modelId="{49503485-9B58-44F8-909F-F2EBFF0E8630}" type="presParOf" srcId="{15D8240A-A732-4E00-8AAA-5EF6711A65EB}" destId="{F81A24AC-6F1B-4ED1-82D4-48BDF35FF5CB}" srcOrd="3" destOrd="0" presId="urn:microsoft.com/office/officeart/2018/2/layout/IconVerticalSolidList"/>
    <dgm:cxn modelId="{96221397-3FE5-4817-B721-CD84DA5E54B1}" type="presParOf" srcId="{15D8240A-A732-4E00-8AAA-5EF6711A65EB}" destId="{0EC0BF5A-CBCD-4584-9A40-A833D75C3D68}" srcOrd="4" destOrd="0" presId="urn:microsoft.com/office/officeart/2018/2/layout/IconVerticalSolidList"/>
    <dgm:cxn modelId="{5F1E3C32-357F-43D2-A55C-C7527230F847}" type="presParOf" srcId="{0EC0BF5A-CBCD-4584-9A40-A833D75C3D68}" destId="{D62E7D26-56CA-42EC-B4AC-837A3B509910}" srcOrd="0" destOrd="0" presId="urn:microsoft.com/office/officeart/2018/2/layout/IconVerticalSolidList"/>
    <dgm:cxn modelId="{96C10BE3-D7DB-401E-8A5F-7719747CACE9}" type="presParOf" srcId="{0EC0BF5A-CBCD-4584-9A40-A833D75C3D68}" destId="{4970392E-9267-45AE-B210-74D403DAA162}" srcOrd="1" destOrd="0" presId="urn:microsoft.com/office/officeart/2018/2/layout/IconVerticalSolidList"/>
    <dgm:cxn modelId="{2743C704-D7A9-4722-A3EF-5617079750A0}" type="presParOf" srcId="{0EC0BF5A-CBCD-4584-9A40-A833D75C3D68}" destId="{8465FA7C-F568-43AF-B4A3-E074DE877357}" srcOrd="2" destOrd="0" presId="urn:microsoft.com/office/officeart/2018/2/layout/IconVerticalSolidList"/>
    <dgm:cxn modelId="{6EB24F99-1F25-4D0E-AABF-53018A0EE3A5}" type="presParOf" srcId="{0EC0BF5A-CBCD-4584-9A40-A833D75C3D68}" destId="{19C2D489-D782-44AA-8C93-52C186A8002B}" srcOrd="3" destOrd="0" presId="urn:microsoft.com/office/officeart/2018/2/layout/IconVerticalSolidList"/>
    <dgm:cxn modelId="{9D71AD84-A32A-410C-B99D-BFCB01A308D8}" type="presParOf" srcId="{15D8240A-A732-4E00-8AAA-5EF6711A65EB}" destId="{60B5D275-1F97-4C04-881A-653AA997A9B8}" srcOrd="5" destOrd="0" presId="urn:microsoft.com/office/officeart/2018/2/layout/IconVerticalSolidList"/>
    <dgm:cxn modelId="{A0778BBE-AE23-4235-B21B-F446AA121AE8}" type="presParOf" srcId="{15D8240A-A732-4E00-8AAA-5EF6711A65EB}" destId="{D3FF1BED-B924-44FD-BFC3-E86D4B52224B}" srcOrd="6" destOrd="0" presId="urn:microsoft.com/office/officeart/2018/2/layout/IconVerticalSolidList"/>
    <dgm:cxn modelId="{39E9FBB3-5262-4BC1-9DA4-8079DAD30AB2}" type="presParOf" srcId="{D3FF1BED-B924-44FD-BFC3-E86D4B52224B}" destId="{3D01AAC2-B5E4-4E4E-B785-149FC43936CB}" srcOrd="0" destOrd="0" presId="urn:microsoft.com/office/officeart/2018/2/layout/IconVerticalSolidList"/>
    <dgm:cxn modelId="{2B13B5D7-D89F-49B3-A18A-E317507EB52C}" type="presParOf" srcId="{D3FF1BED-B924-44FD-BFC3-E86D4B52224B}" destId="{58D9143D-EEDD-4E43-B621-43C4A89B94BC}" srcOrd="1" destOrd="0" presId="urn:microsoft.com/office/officeart/2018/2/layout/IconVerticalSolidList"/>
    <dgm:cxn modelId="{F620DCD9-368D-40E0-8643-96A52388BC66}" type="presParOf" srcId="{D3FF1BED-B924-44FD-BFC3-E86D4B52224B}" destId="{F89DD03F-B445-46E8-AB2D-3494FE75937F}" srcOrd="2" destOrd="0" presId="urn:microsoft.com/office/officeart/2018/2/layout/IconVerticalSolidList"/>
    <dgm:cxn modelId="{C7B1775E-F635-4254-ACA1-72FBB4CB80F5}" type="presParOf" srcId="{D3FF1BED-B924-44FD-BFC3-E86D4B52224B}" destId="{9305D06D-1F4A-4365-A871-DEEC533CFE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8CE8D-BFF9-45F4-B523-F17922EB6757}">
      <dsp:nvSpPr>
        <dsp:cNvPr id="0" name=""/>
        <dsp:cNvSpPr/>
      </dsp:nvSpPr>
      <dsp:spPr>
        <a:xfrm>
          <a:off x="0" y="2207"/>
          <a:ext cx="5889686" cy="11189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D7144-5B60-43A0-9226-7A3D8AE7E51F}">
      <dsp:nvSpPr>
        <dsp:cNvPr id="0" name=""/>
        <dsp:cNvSpPr/>
      </dsp:nvSpPr>
      <dsp:spPr>
        <a:xfrm>
          <a:off x="338470" y="253962"/>
          <a:ext cx="615400" cy="615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4F4AA9-A0AB-4572-ABED-40716E0D8B8F}">
      <dsp:nvSpPr>
        <dsp:cNvPr id="0" name=""/>
        <dsp:cNvSpPr/>
      </dsp:nvSpPr>
      <dsp:spPr>
        <a:xfrm>
          <a:off x="1292341" y="2207"/>
          <a:ext cx="4597344"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711200">
            <a:lnSpc>
              <a:spcPct val="90000"/>
            </a:lnSpc>
            <a:spcBef>
              <a:spcPct val="0"/>
            </a:spcBef>
            <a:spcAft>
              <a:spcPct val="35000"/>
            </a:spcAft>
            <a:buNone/>
          </a:pPr>
          <a:r>
            <a:rPr lang="en-US" sz="1600" kern="1200" dirty="0"/>
            <a:t>Provide an overview of the current state of the science of Wastewater Epidemiology, both globally and nationally</a:t>
          </a:r>
        </a:p>
      </dsp:txBody>
      <dsp:txXfrm>
        <a:off x="1292341" y="2207"/>
        <a:ext cx="4597344" cy="1118910"/>
      </dsp:txXfrm>
    </dsp:sp>
    <dsp:sp modelId="{1C02E46E-9E80-4CCB-9ED0-EE1095467AC6}">
      <dsp:nvSpPr>
        <dsp:cNvPr id="0" name=""/>
        <dsp:cNvSpPr/>
      </dsp:nvSpPr>
      <dsp:spPr>
        <a:xfrm>
          <a:off x="0" y="1400846"/>
          <a:ext cx="5889686" cy="11189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3B812-A8D5-41C7-80EB-D6690B50EFEF}">
      <dsp:nvSpPr>
        <dsp:cNvPr id="0" name=""/>
        <dsp:cNvSpPr/>
      </dsp:nvSpPr>
      <dsp:spPr>
        <a:xfrm>
          <a:off x="338470" y="1652600"/>
          <a:ext cx="615400" cy="615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193E79-426E-47F9-AA73-AA4DBD6AC157}">
      <dsp:nvSpPr>
        <dsp:cNvPr id="0" name=""/>
        <dsp:cNvSpPr/>
      </dsp:nvSpPr>
      <dsp:spPr>
        <a:xfrm>
          <a:off x="1292341" y="1400846"/>
          <a:ext cx="4597344"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711200">
            <a:lnSpc>
              <a:spcPct val="90000"/>
            </a:lnSpc>
            <a:spcBef>
              <a:spcPct val="0"/>
            </a:spcBef>
            <a:spcAft>
              <a:spcPct val="35000"/>
            </a:spcAft>
            <a:buNone/>
          </a:pPr>
          <a:r>
            <a:rPr lang="en-US" sz="1600" kern="1200" dirty="0"/>
            <a:t>Determine the need for and current/potential uses of Wastewater Epidemiology in Alaska, with special focus on rural, cold climate communities</a:t>
          </a:r>
        </a:p>
      </dsp:txBody>
      <dsp:txXfrm>
        <a:off x="1292341" y="1400846"/>
        <a:ext cx="4597344" cy="1118910"/>
      </dsp:txXfrm>
    </dsp:sp>
    <dsp:sp modelId="{D62E7D26-56CA-42EC-B4AC-837A3B509910}">
      <dsp:nvSpPr>
        <dsp:cNvPr id="0" name=""/>
        <dsp:cNvSpPr/>
      </dsp:nvSpPr>
      <dsp:spPr>
        <a:xfrm>
          <a:off x="0" y="2799484"/>
          <a:ext cx="5889686" cy="11189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0392E-9267-45AE-B210-74D403DAA162}">
      <dsp:nvSpPr>
        <dsp:cNvPr id="0" name=""/>
        <dsp:cNvSpPr/>
      </dsp:nvSpPr>
      <dsp:spPr>
        <a:xfrm>
          <a:off x="338470" y="3051239"/>
          <a:ext cx="615400" cy="6154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C2D489-D782-44AA-8C93-52C186A8002B}">
      <dsp:nvSpPr>
        <dsp:cNvPr id="0" name=""/>
        <dsp:cNvSpPr/>
      </dsp:nvSpPr>
      <dsp:spPr>
        <a:xfrm>
          <a:off x="1292341" y="2799484"/>
          <a:ext cx="4597344"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711200">
            <a:lnSpc>
              <a:spcPct val="90000"/>
            </a:lnSpc>
            <a:spcBef>
              <a:spcPct val="0"/>
            </a:spcBef>
            <a:spcAft>
              <a:spcPct val="35000"/>
            </a:spcAft>
            <a:buNone/>
          </a:pPr>
          <a:r>
            <a:rPr lang="en-US" sz="1600" kern="1200" dirty="0"/>
            <a:t>Discuss testing goals and potential sampling approaches for Alaska’s unique and varied remote communities</a:t>
          </a:r>
        </a:p>
      </dsp:txBody>
      <dsp:txXfrm>
        <a:off x="1292341" y="2799484"/>
        <a:ext cx="4597344" cy="1118910"/>
      </dsp:txXfrm>
    </dsp:sp>
    <dsp:sp modelId="{3D01AAC2-B5E4-4E4E-B785-149FC43936CB}">
      <dsp:nvSpPr>
        <dsp:cNvPr id="0" name=""/>
        <dsp:cNvSpPr/>
      </dsp:nvSpPr>
      <dsp:spPr>
        <a:xfrm>
          <a:off x="0" y="4198122"/>
          <a:ext cx="5889686" cy="11189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9143D-EEDD-4E43-B621-43C4A89B94BC}">
      <dsp:nvSpPr>
        <dsp:cNvPr id="0" name=""/>
        <dsp:cNvSpPr/>
      </dsp:nvSpPr>
      <dsp:spPr>
        <a:xfrm>
          <a:off x="338470" y="4449877"/>
          <a:ext cx="615400" cy="6154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05D06D-1F4A-4365-A871-DEEC533CFE11}">
      <dsp:nvSpPr>
        <dsp:cNvPr id="0" name=""/>
        <dsp:cNvSpPr/>
      </dsp:nvSpPr>
      <dsp:spPr>
        <a:xfrm>
          <a:off x="1292341" y="4198122"/>
          <a:ext cx="4597344"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711200">
            <a:lnSpc>
              <a:spcPct val="90000"/>
            </a:lnSpc>
            <a:spcBef>
              <a:spcPct val="0"/>
            </a:spcBef>
            <a:spcAft>
              <a:spcPct val="35000"/>
            </a:spcAft>
            <a:buNone/>
          </a:pPr>
          <a:r>
            <a:rPr lang="en-US" sz="1600" kern="1200" dirty="0"/>
            <a:t>Examine the ethics and public engagement sensitivities related to these activities</a:t>
          </a:r>
        </a:p>
      </dsp:txBody>
      <dsp:txXfrm>
        <a:off x="1292341" y="4198122"/>
        <a:ext cx="4597344" cy="11189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A10B7-702B-7F47-9899-EBE574AF3870}" type="datetimeFigureOut">
              <a:rPr lang="en-US" smtClean="0"/>
              <a:t>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6841F-A759-2844-A41B-DE4F1AD8F82E}" type="slidenum">
              <a:rPr lang="en-US" smtClean="0"/>
              <a:t>‹#›</a:t>
            </a:fld>
            <a:endParaRPr lang="en-US" dirty="0"/>
          </a:p>
        </p:txBody>
      </p:sp>
    </p:spTree>
    <p:extLst>
      <p:ext uri="{BB962C8B-B14F-4D97-AF65-F5344CB8AC3E}">
        <p14:creationId xmlns:p14="http://schemas.microsoft.com/office/powerpoint/2010/main" val="136198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coronavirus/2019-ncov/community/health-equity/race-ethnicity.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 Arctic Research Commission coordinates the Alaska Rural Water and Sanitation Working Group, comprised of representatives from State, Federal, Local and Tribal entities. The working group is focused on water and sanitation in rural Alaska, its connection with health, and also the impact that climate change is having on water/sanitation infrastructure presently and in the future. The Working Group’s mission is </a:t>
            </a:r>
            <a:r>
              <a:rPr lang="en-US" sz="1200" b="1" i="1" kern="1200" dirty="0">
                <a:solidFill>
                  <a:schemeClr val="tx1"/>
                </a:solidFill>
                <a:effectLst/>
                <a:latin typeface="+mn-lt"/>
                <a:ea typeface="+mn-ea"/>
                <a:cs typeface="+mn-cs"/>
              </a:rPr>
              <a:t>to maximize the health benefits of in-home water and sanitation services in rural Alaska.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496841F-A759-2844-A41B-DE4F1AD8F82E}" type="slidenum">
              <a:rPr lang="en-US" smtClean="0"/>
              <a:t>4</a:t>
            </a:fld>
            <a:endParaRPr lang="en-US" dirty="0"/>
          </a:p>
        </p:txBody>
      </p:sp>
    </p:spTree>
    <p:extLst>
      <p:ext uri="{BB962C8B-B14F-4D97-AF65-F5344CB8AC3E}">
        <p14:creationId xmlns:p14="http://schemas.microsoft.com/office/powerpoint/2010/main" val="294525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6841F-A759-2844-A41B-DE4F1AD8F82E}" type="slidenum">
              <a:rPr lang="en-US" smtClean="0"/>
              <a:t>5</a:t>
            </a:fld>
            <a:endParaRPr lang="en-US" dirty="0"/>
          </a:p>
        </p:txBody>
      </p:sp>
    </p:spTree>
    <p:extLst>
      <p:ext uri="{BB962C8B-B14F-4D97-AF65-F5344CB8AC3E}">
        <p14:creationId xmlns:p14="http://schemas.microsoft.com/office/powerpoint/2010/main" val="177278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On its </a:t>
            </a:r>
            <a:r>
              <a:rPr lang="en-US" sz="1200" b="0" i="0" u="none" strike="noStrike" kern="1200" dirty="0">
                <a:solidFill>
                  <a:schemeClr val="tx1"/>
                </a:solidFill>
                <a:effectLst/>
                <a:latin typeface="+mn-lt"/>
                <a:ea typeface="+mn-ea"/>
                <a:cs typeface="+mn-cs"/>
                <a:hlinkClick r:id="rId3"/>
              </a:rPr>
              <a:t>website</a:t>
            </a:r>
            <a:r>
              <a:rPr lang="en-US" sz="1200" b="0" i="0" u="none" strike="noStrike" kern="1200" dirty="0">
                <a:solidFill>
                  <a:schemeClr val="tx1"/>
                </a:solidFill>
                <a:effectLst/>
                <a:latin typeface="+mn-lt"/>
                <a:ea typeface="+mn-ea"/>
                <a:cs typeface="+mn-cs"/>
              </a:rPr>
              <a:t>, the CDC cites “long-standing systemic health and social inequities” as a major contributing factor to why people from racial and ethnic minority groups are overall at an increased risk of getting sick and dying from COVID-19. Discrimination, lack of health care access, and poverty are all “inequities in social determinants of health that put racial and ethnic minority groups at increased risk,”</a:t>
            </a:r>
            <a:endParaRPr lang="en-US" dirty="0"/>
          </a:p>
        </p:txBody>
      </p:sp>
      <p:sp>
        <p:nvSpPr>
          <p:cNvPr id="4" name="Slide Number Placeholder 3"/>
          <p:cNvSpPr>
            <a:spLocks noGrp="1"/>
          </p:cNvSpPr>
          <p:nvPr>
            <p:ph type="sldNum" sz="quarter" idx="5"/>
          </p:nvPr>
        </p:nvSpPr>
        <p:spPr/>
        <p:txBody>
          <a:bodyPr/>
          <a:lstStyle/>
          <a:p>
            <a:fld id="{D496841F-A759-2844-A41B-DE4F1AD8F82E}" type="slidenum">
              <a:rPr lang="en-US" smtClean="0"/>
              <a:t>9</a:t>
            </a:fld>
            <a:endParaRPr lang="en-US" dirty="0"/>
          </a:p>
        </p:txBody>
      </p:sp>
    </p:spTree>
    <p:extLst>
      <p:ext uri="{BB962C8B-B14F-4D97-AF65-F5344CB8AC3E}">
        <p14:creationId xmlns:p14="http://schemas.microsoft.com/office/powerpoint/2010/main" val="330762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6841F-A759-2844-A41B-DE4F1AD8F82E}" type="slidenum">
              <a:rPr lang="en-US" smtClean="0"/>
              <a:t>10</a:t>
            </a:fld>
            <a:endParaRPr lang="en-US" dirty="0"/>
          </a:p>
        </p:txBody>
      </p:sp>
    </p:spTree>
    <p:extLst>
      <p:ext uri="{BB962C8B-B14F-4D97-AF65-F5344CB8AC3E}">
        <p14:creationId xmlns:p14="http://schemas.microsoft.com/office/powerpoint/2010/main" val="28297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focus is on </a:t>
            </a:r>
            <a:r>
              <a:rPr lang="en-US" sz="1200" b="1" dirty="0"/>
              <a:t>trends or significant changes </a:t>
            </a:r>
            <a:r>
              <a:rPr lang="en-US" sz="1200" dirty="0"/>
              <a:t>in the number of viral gene copies detected. </a:t>
            </a:r>
          </a:p>
          <a:p>
            <a:r>
              <a:rPr lang="en-US" sz="1200" dirty="0"/>
              <a:t>• To serve as an early warning of infection in communities and possibly more targeted areas within communities. </a:t>
            </a:r>
          </a:p>
          <a:p>
            <a:r>
              <a:rPr lang="en-US" sz="1200" dirty="0"/>
              <a:t> Mobilize additional testing or PPE  and alert hospitals, physicians, other health care providers </a:t>
            </a:r>
          </a:p>
          <a:p>
            <a:r>
              <a:rPr lang="en-US" sz="1200" dirty="0"/>
              <a:t>Closely monitor &amp; evaluate data, (hot spots, contact tracing) </a:t>
            </a:r>
          </a:p>
          <a:p>
            <a:r>
              <a:rPr lang="en-US" sz="1200" dirty="0"/>
              <a:t>Develop methodologies/predictive models to translate viral loads detected for comparison to health surveillance data or percentage of infection in communities.</a:t>
            </a:r>
          </a:p>
          <a:p>
            <a:r>
              <a:rPr lang="en-US" sz="1200" dirty="0"/>
              <a:t>Predict or compare results to the prevalence data study for specific communities to better understand factors affecting disease spread.</a:t>
            </a:r>
          </a:p>
          <a:p>
            <a:r>
              <a:rPr lang="en-US" sz="1200" dirty="0"/>
              <a:t>Determine impacts on disproportionately affected communities (blue-collar, ethnic, race) where risk of infection is greater. </a:t>
            </a:r>
          </a:p>
          <a:p>
            <a:endParaRPr lang="en-US" dirty="0"/>
          </a:p>
        </p:txBody>
      </p:sp>
      <p:sp>
        <p:nvSpPr>
          <p:cNvPr id="4" name="Slide Number Placeholder 3"/>
          <p:cNvSpPr>
            <a:spLocks noGrp="1"/>
          </p:cNvSpPr>
          <p:nvPr>
            <p:ph type="sldNum" sz="quarter" idx="5"/>
          </p:nvPr>
        </p:nvSpPr>
        <p:spPr/>
        <p:txBody>
          <a:bodyPr/>
          <a:lstStyle/>
          <a:p>
            <a:fld id="{D496841F-A759-2844-A41B-DE4F1AD8F82E}" type="slidenum">
              <a:rPr lang="en-US" smtClean="0"/>
              <a:t>11</a:t>
            </a:fld>
            <a:endParaRPr lang="en-US" dirty="0"/>
          </a:p>
        </p:txBody>
      </p:sp>
    </p:spTree>
    <p:extLst>
      <p:ext uri="{BB962C8B-B14F-4D97-AF65-F5344CB8AC3E}">
        <p14:creationId xmlns:p14="http://schemas.microsoft.com/office/powerpoint/2010/main" val="428299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a:t>2/2/21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a:t>2/2/21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a:t>2/2/21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a:t>2/2/21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a:t>2/2/21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a:t>2/2/21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a:t>2/2/21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unwater.org/publications/wastewater-management-un-water-analytical-brief/"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8E1CE4C-DB94-42E8-8F6D-AE33C2CD8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BBE3B2D-2B92-435F-8948-6438C2105D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8" name="Picture 17">
            <a:extLst>
              <a:ext uri="{FF2B5EF4-FFF2-40B4-BE49-F238E27FC236}">
                <a16:creationId xmlns:a16="http://schemas.microsoft.com/office/drawing/2014/main" id="{B1049BCD-3191-4593-B3CE-EED725ED1A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0" name="Rectangle 19">
            <a:extLst>
              <a:ext uri="{FF2B5EF4-FFF2-40B4-BE49-F238E27FC236}">
                <a16:creationId xmlns:a16="http://schemas.microsoft.com/office/drawing/2014/main" id="{9A9B8EAB-BD61-4FB8-A767-94A7D350A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F18D03E-D48F-47F8-98CE-45E8FC23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D4BA038-0D4D-487E-917A-A5281F20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399B24-201F-104B-906D-12B5F26D03C5}"/>
              </a:ext>
            </a:extLst>
          </p:cNvPr>
          <p:cNvSpPr>
            <a:spLocks noGrp="1"/>
          </p:cNvSpPr>
          <p:nvPr>
            <p:ph type="ctrTitle"/>
          </p:nvPr>
        </p:nvSpPr>
        <p:spPr>
          <a:xfrm>
            <a:off x="1969803" y="3428998"/>
            <a:ext cx="4126195" cy="2268559"/>
          </a:xfrm>
        </p:spPr>
        <p:txBody>
          <a:bodyPr>
            <a:normAutofit/>
          </a:bodyPr>
          <a:lstStyle/>
          <a:p>
            <a:r>
              <a:rPr lang="x-none" sz="2400" b="1" i="1"/>
              <a:t>Tracing the Pandemic Through Wastewater: </a:t>
            </a:r>
            <a:br>
              <a:rPr lang="en-US" sz="2400" dirty="0"/>
            </a:br>
            <a:r>
              <a:rPr lang="x-none" sz="2400" b="1" i="1"/>
              <a:t>Using </a:t>
            </a:r>
            <a:r>
              <a:rPr lang="en-US" sz="2400" b="1" i="1" dirty="0"/>
              <a:t>S</a:t>
            </a:r>
            <a:r>
              <a:rPr lang="x-none" sz="2400" b="1" i="1"/>
              <a:t>ewage </a:t>
            </a:r>
            <a:r>
              <a:rPr lang="en-US" sz="2400" b="1" i="1" dirty="0"/>
              <a:t>M</a:t>
            </a:r>
            <a:r>
              <a:rPr lang="x-none" sz="2400" b="1" i="1"/>
              <a:t>onitoring to </a:t>
            </a:r>
            <a:r>
              <a:rPr lang="en-US" sz="2400" b="1" i="1" dirty="0"/>
              <a:t>I</a:t>
            </a:r>
            <a:r>
              <a:rPr lang="x-none" sz="2400" b="1" i="1"/>
              <a:t>nvestigate </a:t>
            </a:r>
            <a:r>
              <a:rPr lang="en-US" sz="2400" b="1" i="1" dirty="0"/>
              <a:t>I</a:t>
            </a:r>
            <a:r>
              <a:rPr lang="x-none" sz="2400" b="1" i="1"/>
              <a:t>nfectious </a:t>
            </a:r>
            <a:r>
              <a:rPr lang="en-US" sz="2400" b="1" i="1" dirty="0"/>
              <a:t>D</a:t>
            </a:r>
            <a:r>
              <a:rPr lang="x-none" sz="2400" b="1" i="1"/>
              <a:t>isease</a:t>
            </a:r>
            <a:br>
              <a:rPr lang="en-US" sz="2400" dirty="0"/>
            </a:br>
            <a:endParaRPr lang="en-US" sz="2400" dirty="0"/>
          </a:p>
        </p:txBody>
      </p:sp>
      <p:sp>
        <p:nvSpPr>
          <p:cNvPr id="3" name="Subtitle 2">
            <a:extLst>
              <a:ext uri="{FF2B5EF4-FFF2-40B4-BE49-F238E27FC236}">
                <a16:creationId xmlns:a16="http://schemas.microsoft.com/office/drawing/2014/main" id="{CC975DDD-42D2-4A4B-B76C-1665B983CF3D}"/>
              </a:ext>
            </a:extLst>
          </p:cNvPr>
          <p:cNvSpPr>
            <a:spLocks noGrp="1"/>
          </p:cNvSpPr>
          <p:nvPr>
            <p:ph type="subTitle" idx="1"/>
          </p:nvPr>
        </p:nvSpPr>
        <p:spPr>
          <a:xfrm>
            <a:off x="776902" y="2268786"/>
            <a:ext cx="5313129" cy="1160213"/>
          </a:xfrm>
        </p:spPr>
        <p:txBody>
          <a:bodyPr>
            <a:normAutofit/>
          </a:bodyPr>
          <a:lstStyle/>
          <a:p>
            <a:r>
              <a:rPr lang="en-US" dirty="0"/>
              <a:t>Introductory Remarks: Dr. Cheryl Rosa, USARC</a:t>
            </a:r>
          </a:p>
        </p:txBody>
      </p:sp>
      <p:pic>
        <p:nvPicPr>
          <p:cNvPr id="7" name="Picture 6" descr="Logo&#10;&#10;Description automatically generated">
            <a:extLst>
              <a:ext uri="{FF2B5EF4-FFF2-40B4-BE49-F238E27FC236}">
                <a16:creationId xmlns:a16="http://schemas.microsoft.com/office/drawing/2014/main" id="{3981335C-29EC-2341-9D52-59ADE50F9A3A}"/>
              </a:ext>
            </a:extLst>
          </p:cNvPr>
          <p:cNvPicPr>
            <a:picLocks noChangeAspect="1"/>
          </p:cNvPicPr>
          <p:nvPr/>
        </p:nvPicPr>
        <p:blipFill>
          <a:blip r:embed="rId5"/>
          <a:stretch>
            <a:fillRect/>
          </a:stretch>
        </p:blipFill>
        <p:spPr>
          <a:xfrm>
            <a:off x="8554633" y="4757738"/>
            <a:ext cx="1881858" cy="145373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6" name="Rectangle 25">
            <a:extLst>
              <a:ext uri="{FF2B5EF4-FFF2-40B4-BE49-F238E27FC236}">
                <a16:creationId xmlns:a16="http://schemas.microsoft.com/office/drawing/2014/main" id="{ECA9DBD8-37A1-4147-878D-D41D6FE4B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sign&#10;&#10;Description automatically generated">
            <a:extLst>
              <a:ext uri="{FF2B5EF4-FFF2-40B4-BE49-F238E27FC236}">
                <a16:creationId xmlns:a16="http://schemas.microsoft.com/office/drawing/2014/main" id="{5048834E-116D-1D4B-ACB3-FC4EA5C56156}"/>
              </a:ext>
            </a:extLst>
          </p:cNvPr>
          <p:cNvPicPr>
            <a:picLocks noChangeAspect="1"/>
          </p:cNvPicPr>
          <p:nvPr/>
        </p:nvPicPr>
        <p:blipFill>
          <a:blip r:embed="rId6"/>
          <a:stretch>
            <a:fillRect/>
          </a:stretch>
        </p:blipFill>
        <p:spPr>
          <a:xfrm>
            <a:off x="8413804" y="521803"/>
            <a:ext cx="2094637" cy="2094637"/>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29AAE12A-4037-C546-9195-50CB6CFA43A2}"/>
              </a:ext>
            </a:extLst>
          </p:cNvPr>
          <p:cNvPicPr>
            <a:picLocks noChangeAspect="1"/>
          </p:cNvPicPr>
          <p:nvPr/>
        </p:nvPicPr>
        <p:blipFill>
          <a:blip r:embed="rId7"/>
          <a:stretch>
            <a:fillRect/>
          </a:stretch>
        </p:blipFill>
        <p:spPr>
          <a:xfrm>
            <a:off x="8381012" y="2598997"/>
            <a:ext cx="2094637" cy="2094637"/>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9A2A9AEE-8392-664B-B47B-D6CFA898763E}"/>
              </a:ext>
            </a:extLst>
          </p:cNvPr>
          <p:cNvPicPr>
            <a:picLocks noChangeAspect="1"/>
          </p:cNvPicPr>
          <p:nvPr/>
        </p:nvPicPr>
        <p:blipFill>
          <a:blip r:embed="rId8"/>
          <a:stretch>
            <a:fillRect/>
          </a:stretch>
        </p:blipFill>
        <p:spPr>
          <a:xfrm>
            <a:off x="962042" y="696223"/>
            <a:ext cx="4970664" cy="712757"/>
          </a:xfrm>
          <a:prstGeom prst="rect">
            <a:avLst/>
          </a:prstGeom>
        </p:spPr>
      </p:pic>
    </p:spTree>
    <p:extLst>
      <p:ext uri="{BB962C8B-B14F-4D97-AF65-F5344CB8AC3E}">
        <p14:creationId xmlns:p14="http://schemas.microsoft.com/office/powerpoint/2010/main" val="12263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748FE5-971C-4D3D-9E82-844F9896D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65180ED-82FA-4DB9-977A-EF01472A5B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1770DC71-8434-464C-A23E-E7BC9BC893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357561C8-C082-42A2-8092-4FB6D770A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C43BFC-462D-410C-B3EE-F37EF751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86C837-2361-AC40-B052-A61DD07A4E46}"/>
              </a:ext>
            </a:extLst>
          </p:cNvPr>
          <p:cNvSpPr>
            <a:spLocks noGrp="1"/>
          </p:cNvSpPr>
          <p:nvPr>
            <p:ph type="title"/>
          </p:nvPr>
        </p:nvSpPr>
        <p:spPr>
          <a:xfrm>
            <a:off x="5891586" y="528667"/>
            <a:ext cx="5338372" cy="1077229"/>
          </a:xfrm>
        </p:spPr>
        <p:txBody>
          <a:bodyPr>
            <a:normAutofit/>
          </a:bodyPr>
          <a:lstStyle/>
          <a:p>
            <a:pPr algn="l"/>
            <a:r>
              <a:rPr lang="en-US" dirty="0"/>
              <a:t>A multi-stage effort	</a:t>
            </a:r>
          </a:p>
        </p:txBody>
      </p:sp>
      <p:pic>
        <p:nvPicPr>
          <p:cNvPr id="5" name="Picture 4" descr="Puzzle pieces">
            <a:extLst>
              <a:ext uri="{FF2B5EF4-FFF2-40B4-BE49-F238E27FC236}">
                <a16:creationId xmlns:a16="http://schemas.microsoft.com/office/drawing/2014/main" id="{04997AC6-4782-4071-98EB-0EA3A5C70022}"/>
              </a:ext>
            </a:extLst>
          </p:cNvPr>
          <p:cNvPicPr>
            <a:picLocks noChangeAspect="1"/>
          </p:cNvPicPr>
          <p:nvPr/>
        </p:nvPicPr>
        <p:blipFill rotWithShape="1">
          <a:blip r:embed="rId6"/>
          <a:srcRect l="39014" r="31397"/>
          <a:stretch/>
        </p:blipFill>
        <p:spPr>
          <a:xfrm>
            <a:off x="1011880" y="227"/>
            <a:ext cx="3051461" cy="6858000"/>
          </a:xfrm>
          <a:prstGeom prst="rect">
            <a:avLst/>
          </a:prstGeom>
          <a:ln w="12700">
            <a:solidFill>
              <a:schemeClr val="tx1"/>
            </a:solidFill>
          </a:ln>
        </p:spPr>
      </p:pic>
      <p:sp>
        <p:nvSpPr>
          <p:cNvPr id="19" name="Rectangle 18">
            <a:extLst>
              <a:ext uri="{FF2B5EF4-FFF2-40B4-BE49-F238E27FC236}">
                <a16:creationId xmlns:a16="http://schemas.microsoft.com/office/drawing/2014/main" id="{DDB9C59E-E311-421C-83D7-D60C5EBE7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713A89-5E6B-364A-B324-5F4AAF514B3A}"/>
              </a:ext>
            </a:extLst>
          </p:cNvPr>
          <p:cNvSpPr>
            <a:spLocks noGrp="1"/>
          </p:cNvSpPr>
          <p:nvPr>
            <p:ph idx="1"/>
          </p:nvPr>
        </p:nvSpPr>
        <p:spPr>
          <a:xfrm>
            <a:off x="5269071" y="2052116"/>
            <a:ext cx="5343826" cy="3997828"/>
          </a:xfrm>
        </p:spPr>
        <p:txBody>
          <a:bodyPr>
            <a:normAutofit fontScale="92500" lnSpcReduction="10000"/>
          </a:bodyPr>
          <a:lstStyle/>
          <a:p>
            <a:r>
              <a:rPr lang="en-US" dirty="0"/>
              <a:t>Characterize and sample a given place/community (Alaska has many dissimilar options!)</a:t>
            </a:r>
          </a:p>
          <a:p>
            <a:r>
              <a:rPr lang="en-US" dirty="0"/>
              <a:t>Develop and apply an analytical approach</a:t>
            </a:r>
          </a:p>
          <a:p>
            <a:r>
              <a:rPr lang="en-US" dirty="0"/>
              <a:t>Connect the dots: determine what data is possible to interpret for each given community/wastewater system</a:t>
            </a:r>
          </a:p>
          <a:p>
            <a:r>
              <a:rPr lang="en-US" dirty="0"/>
              <a:t>Translate this information into public health information and decisions that help people live healthier lives</a:t>
            </a:r>
          </a:p>
        </p:txBody>
      </p:sp>
      <p:sp>
        <p:nvSpPr>
          <p:cNvPr id="21" name="Rectangle 20">
            <a:extLst>
              <a:ext uri="{FF2B5EF4-FFF2-40B4-BE49-F238E27FC236}">
                <a16:creationId xmlns:a16="http://schemas.microsoft.com/office/drawing/2014/main" id="{FF9CCB84-4641-45C1-9C0C-D35DEB9B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450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20">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22">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 name="Rectangle 24">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26">
            <a:extLst>
              <a:ext uri="{FF2B5EF4-FFF2-40B4-BE49-F238E27FC236}">
                <a16:creationId xmlns:a16="http://schemas.microsoft.com/office/drawing/2014/main" id="{25DA2D5B-EC4E-4C78-8139-F36D2F2D1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28">
            <a:extLst>
              <a:ext uri="{FF2B5EF4-FFF2-40B4-BE49-F238E27FC236}">
                <a16:creationId xmlns:a16="http://schemas.microsoft.com/office/drawing/2014/main" id="{D4AAACE2-9C9E-468F-8297-EF7B5E55F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4E24AD-0AC4-E241-B7E2-F24F33A834E6}"/>
              </a:ext>
            </a:extLst>
          </p:cNvPr>
          <p:cNvSpPr>
            <a:spLocks noGrp="1"/>
          </p:cNvSpPr>
          <p:nvPr>
            <p:ph type="title"/>
          </p:nvPr>
        </p:nvSpPr>
        <p:spPr>
          <a:xfrm>
            <a:off x="1518412" y="1201723"/>
            <a:ext cx="3133750" cy="4454554"/>
          </a:xfrm>
        </p:spPr>
        <p:txBody>
          <a:bodyPr anchor="ctr">
            <a:normAutofit/>
          </a:bodyPr>
          <a:lstStyle/>
          <a:p>
            <a:r>
              <a:rPr lang="en-US" sz="3600" dirty="0"/>
              <a:t>Public health possibilities?</a:t>
            </a:r>
          </a:p>
        </p:txBody>
      </p:sp>
      <p:sp>
        <p:nvSpPr>
          <p:cNvPr id="3" name="Content Placeholder 2">
            <a:extLst>
              <a:ext uri="{FF2B5EF4-FFF2-40B4-BE49-F238E27FC236}">
                <a16:creationId xmlns:a16="http://schemas.microsoft.com/office/drawing/2014/main" id="{11E431E6-2E45-A64D-8B56-B50FFB8F382C}"/>
              </a:ext>
            </a:extLst>
          </p:cNvPr>
          <p:cNvSpPr>
            <a:spLocks noGrp="1"/>
          </p:cNvSpPr>
          <p:nvPr>
            <p:ph idx="1"/>
          </p:nvPr>
        </p:nvSpPr>
        <p:spPr>
          <a:xfrm>
            <a:off x="5454363" y="1201723"/>
            <a:ext cx="5329250" cy="4454554"/>
          </a:xfrm>
        </p:spPr>
        <p:txBody>
          <a:bodyPr anchor="ctr">
            <a:normAutofit/>
          </a:bodyPr>
          <a:lstStyle/>
          <a:p>
            <a:pPr>
              <a:lnSpc>
                <a:spcPct val="110000"/>
              </a:lnSpc>
            </a:pPr>
            <a:r>
              <a:rPr lang="en-US" sz="1700" dirty="0"/>
              <a:t>Alaska and other Arctic regions present unique challenges with respect to wastewater epidemiology, many of which will be discussed over the next two days.</a:t>
            </a:r>
          </a:p>
          <a:p>
            <a:pPr>
              <a:lnSpc>
                <a:spcPct val="110000"/>
              </a:lnSpc>
            </a:pPr>
            <a:r>
              <a:rPr lang="en-US" sz="1700" dirty="0"/>
              <a:t>It is unlikely that the array of uses expected in a high-resource waste system will be possible for rural villages, but there is still utility.</a:t>
            </a:r>
          </a:p>
          <a:p>
            <a:pPr>
              <a:lnSpc>
                <a:spcPct val="110000"/>
              </a:lnSpc>
            </a:pPr>
            <a:r>
              <a:rPr lang="en-US" sz="1700" dirty="0"/>
              <a:t>There are also many sociocultural aspects to testing and public health messaging that must be considered.</a:t>
            </a:r>
          </a:p>
          <a:p>
            <a:pPr>
              <a:lnSpc>
                <a:spcPct val="110000"/>
              </a:lnSpc>
            </a:pPr>
            <a:r>
              <a:rPr lang="en-US" sz="1700" dirty="0"/>
              <a:t>Ultimately, we plan to discuss the range of possibilities over the next two days in hopes of encouraging progress in this area of research.</a:t>
            </a:r>
          </a:p>
        </p:txBody>
      </p:sp>
    </p:spTree>
    <p:extLst>
      <p:ext uri="{BB962C8B-B14F-4D97-AF65-F5344CB8AC3E}">
        <p14:creationId xmlns:p14="http://schemas.microsoft.com/office/powerpoint/2010/main" val="135211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B34583-5E26-CA47-8B10-F983AD25901B}"/>
              </a:ext>
            </a:extLst>
          </p:cNvPr>
          <p:cNvSpPr>
            <a:spLocks noGrp="1"/>
          </p:cNvSpPr>
          <p:nvPr>
            <p:ph type="title"/>
          </p:nvPr>
        </p:nvSpPr>
        <p:spPr>
          <a:xfrm>
            <a:off x="1337191" y="1064365"/>
            <a:ext cx="2856582" cy="3313671"/>
          </a:xfrm>
        </p:spPr>
        <p:txBody>
          <a:bodyPr>
            <a:normAutofit/>
          </a:bodyPr>
          <a:lstStyle/>
          <a:p>
            <a:pPr algn="l"/>
            <a:r>
              <a:rPr lang="en-US" dirty="0">
                <a:solidFill>
                  <a:schemeClr val="bg1"/>
                </a:solidFill>
              </a:rPr>
              <a:t>Workshop Objectives</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DAF369C-2407-4E46-8A28-CFA288226264}"/>
              </a:ext>
            </a:extLst>
          </p:cNvPr>
          <p:cNvGraphicFramePr>
            <a:graphicFrameLocks noGrp="1"/>
          </p:cNvGraphicFramePr>
          <p:nvPr>
            <p:ph idx="1"/>
            <p:extLst>
              <p:ext uri="{D42A27DB-BD31-4B8C-83A1-F6EECF244321}">
                <p14:modId xmlns:p14="http://schemas.microsoft.com/office/powerpoint/2010/main" val="2298465705"/>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512900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5" name="Picture 84">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7" name="Rectangle 86">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xtBox 94">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97" name="Rectangle 96">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1" name="Picture 100">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3" name="Rectangle 102">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D91116-9E32-3140-AEB7-54081CB7DE59}"/>
              </a:ext>
            </a:extLst>
          </p:cNvPr>
          <p:cNvSpPr>
            <a:spLocks noGrp="1"/>
          </p:cNvSpPr>
          <p:nvPr>
            <p:ph type="title"/>
          </p:nvPr>
        </p:nvSpPr>
        <p:spPr>
          <a:xfrm>
            <a:off x="1974254" y="5166421"/>
            <a:ext cx="8445357" cy="883524"/>
          </a:xfrm>
        </p:spPr>
        <p:txBody>
          <a:bodyPr vert="horz" lIns="91440" tIns="45720" rIns="91440" bIns="45720" rtlCol="0" anchor="t">
            <a:normAutofit/>
          </a:bodyPr>
          <a:lstStyle/>
          <a:p>
            <a:r>
              <a:rPr lang="en-US" sz="4800" dirty="0"/>
              <a:t>Welcome!</a:t>
            </a:r>
          </a:p>
        </p:txBody>
      </p:sp>
      <p:sp>
        <p:nvSpPr>
          <p:cNvPr id="107" name="Rectangle 106">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descr="A picture containing grass, outdoor, sky, field&#10;&#10;Description automatically generated">
            <a:extLst>
              <a:ext uri="{FF2B5EF4-FFF2-40B4-BE49-F238E27FC236}">
                <a16:creationId xmlns:a16="http://schemas.microsoft.com/office/drawing/2014/main" id="{124ED19C-290B-9543-AB38-BDBD1C314CF4}"/>
              </a:ext>
            </a:extLst>
          </p:cNvPr>
          <p:cNvPicPr>
            <a:picLocks noChangeAspect="1"/>
          </p:cNvPicPr>
          <p:nvPr/>
        </p:nvPicPr>
        <p:blipFill rotWithShape="1">
          <a:blip r:embed="rId5"/>
          <a:srcRect t="33187" r="-1" b="14690"/>
          <a:stretch/>
        </p:blipFill>
        <p:spPr>
          <a:xfrm>
            <a:off x="1005401" y="-1"/>
            <a:ext cx="10380133" cy="4030679"/>
          </a:xfrm>
          <a:prstGeom prst="rect">
            <a:avLst/>
          </a:prstGeom>
          <a:ln>
            <a:solidFill>
              <a:schemeClr val="accent6"/>
            </a:solidFill>
          </a:ln>
        </p:spPr>
      </p:pic>
      <p:sp>
        <p:nvSpPr>
          <p:cNvPr id="109" name="Rectangle 108">
            <a:extLst>
              <a:ext uri="{FF2B5EF4-FFF2-40B4-BE49-F238E27FC236}">
                <a16:creationId xmlns:a16="http://schemas.microsoft.com/office/drawing/2014/main" id="{588507C5-B772-411D-B50E-0C075AD25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884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Oval 32">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93477B2A-94C4-D040-89CC-73F116B99CD4}"/>
              </a:ext>
            </a:extLst>
          </p:cNvPr>
          <p:cNvSpPr>
            <a:spLocks noGrp="1"/>
          </p:cNvSpPr>
          <p:nvPr>
            <p:ph type="title"/>
          </p:nvPr>
        </p:nvSpPr>
        <p:spPr>
          <a:xfrm>
            <a:off x="2598921" y="751085"/>
            <a:ext cx="7958331" cy="1308063"/>
          </a:xfrm>
        </p:spPr>
        <p:txBody>
          <a:bodyPr anchor="b">
            <a:normAutofit/>
          </a:bodyPr>
          <a:lstStyle/>
          <a:p>
            <a:pPr algn="l"/>
            <a:r>
              <a:rPr lang="en-US" sz="4400" dirty="0">
                <a:solidFill>
                  <a:srgbClr val="1F2D29"/>
                </a:solidFill>
              </a:rPr>
              <a:t>Housekeeping</a:t>
            </a:r>
          </a:p>
        </p:txBody>
      </p:sp>
      <p:sp>
        <p:nvSpPr>
          <p:cNvPr id="3" name="Content Placeholder 2">
            <a:extLst>
              <a:ext uri="{FF2B5EF4-FFF2-40B4-BE49-F238E27FC236}">
                <a16:creationId xmlns:a16="http://schemas.microsoft.com/office/drawing/2014/main" id="{83908454-02DD-3942-9AEF-1EAC1789D409}"/>
              </a:ext>
            </a:extLst>
          </p:cNvPr>
          <p:cNvSpPr>
            <a:spLocks noGrp="1"/>
          </p:cNvSpPr>
          <p:nvPr>
            <p:ph idx="1"/>
          </p:nvPr>
        </p:nvSpPr>
        <p:spPr>
          <a:xfrm>
            <a:off x="2218451" y="2046609"/>
            <a:ext cx="9235777" cy="3443107"/>
          </a:xfrm>
        </p:spPr>
        <p:txBody>
          <a:bodyPr anchor="t">
            <a:noAutofit/>
          </a:bodyPr>
          <a:lstStyle/>
          <a:p>
            <a:r>
              <a:rPr lang="en-US" sz="1800" dirty="0">
                <a:solidFill>
                  <a:srgbClr val="1F2D29"/>
                </a:solidFill>
              </a:rPr>
              <a:t>The conference is being recorded and will be accessible via the workshop website ~1-2 days after we adjourn on Wednesday.</a:t>
            </a:r>
          </a:p>
          <a:p>
            <a:r>
              <a:rPr lang="en-US" sz="1800" dirty="0">
                <a:solidFill>
                  <a:srgbClr val="1F2D29"/>
                </a:solidFill>
              </a:rPr>
              <a:t>This workshop consists of two days of content, each from 8:30am-noon AK time. The first day will focus broadly, with the second more Alaska/Arctic-specific.</a:t>
            </a:r>
          </a:p>
          <a:p>
            <a:pPr lvl="1"/>
            <a:r>
              <a:rPr lang="en-US" dirty="0">
                <a:solidFill>
                  <a:srgbClr val="1F2D29"/>
                </a:solidFill>
              </a:rPr>
              <a:t>Today’s speaker sessions will have 30-minute discussions </a:t>
            </a:r>
            <a:r>
              <a:rPr lang="en-US" b="1" dirty="0">
                <a:solidFill>
                  <a:srgbClr val="1F2D29"/>
                </a:solidFill>
              </a:rPr>
              <a:t>after</a:t>
            </a:r>
            <a:r>
              <a:rPr lang="en-US" dirty="0">
                <a:solidFill>
                  <a:srgbClr val="1F2D29"/>
                </a:solidFill>
              </a:rPr>
              <a:t> the presentations. Questions will be held until the end of the session.</a:t>
            </a:r>
          </a:p>
          <a:p>
            <a:r>
              <a:rPr lang="en-US" sz="1800" dirty="0">
                <a:solidFill>
                  <a:srgbClr val="1F2D29"/>
                </a:solidFill>
              </a:rPr>
              <a:t>Chat/raised hands. If you have a question, please ask it in the Q&amp;A box whenever you like. We will be moderating questions so they can be asked during the Q&amp;A.</a:t>
            </a:r>
          </a:p>
          <a:p>
            <a:r>
              <a:rPr lang="en-US" sz="1800" dirty="0">
                <a:solidFill>
                  <a:srgbClr val="1F2D29"/>
                </a:solidFill>
              </a:rPr>
              <a:t>There will be a survey that will ask you for input on water and sanitation research at the end of tomorrow’s sessions. Please answer it! It helps us </a:t>
            </a:r>
            <a:r>
              <a:rPr lang="en-US" sz="1800" dirty="0">
                <a:solidFill>
                  <a:srgbClr val="1F2D29"/>
                </a:solidFill>
                <a:sym typeface="Wingdings" pitchFamily="2" charset="2"/>
              </a:rPr>
              <a:t> </a:t>
            </a:r>
            <a:endParaRPr lang="en-US" sz="1800" dirty="0">
              <a:solidFill>
                <a:srgbClr val="1F2D29"/>
              </a:solidFill>
            </a:endParaRPr>
          </a:p>
          <a:p>
            <a:r>
              <a:rPr lang="en-US" sz="1800" dirty="0">
                <a:solidFill>
                  <a:srgbClr val="1F2D29"/>
                </a:solidFill>
              </a:rPr>
              <a:t>Any issues? Please contact rescoord@arctic.gov and we will get them taken care of!</a:t>
            </a:r>
          </a:p>
          <a:p>
            <a:endParaRPr lang="en-US" sz="1800" dirty="0">
              <a:solidFill>
                <a:srgbClr val="1F2D29"/>
              </a:solidFill>
            </a:endParaRPr>
          </a:p>
          <a:p>
            <a:endParaRPr lang="en-US" sz="1800" dirty="0">
              <a:solidFill>
                <a:srgbClr val="1F2D29"/>
              </a:solidFill>
            </a:endParaRPr>
          </a:p>
          <a:p>
            <a:endParaRPr lang="en-US" sz="1800" dirty="0">
              <a:solidFill>
                <a:srgbClr val="1F2D29"/>
              </a:solidFill>
            </a:endParaRPr>
          </a:p>
        </p:txBody>
      </p:sp>
    </p:spTree>
    <p:extLst>
      <p:ext uri="{BB962C8B-B14F-4D97-AF65-F5344CB8AC3E}">
        <p14:creationId xmlns:p14="http://schemas.microsoft.com/office/powerpoint/2010/main" val="24640190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7FA88385-3480-0C4E-BE66-7AC3C723D86B}"/>
              </a:ext>
            </a:extLst>
          </p:cNvPr>
          <p:cNvPicPr>
            <a:picLocks noChangeAspect="1"/>
          </p:cNvPicPr>
          <p:nvPr/>
        </p:nvPicPr>
        <p:blipFill>
          <a:blip r:embed="rId4"/>
          <a:stretch>
            <a:fillRect/>
          </a:stretch>
        </p:blipFill>
        <p:spPr>
          <a:xfrm>
            <a:off x="1636076" y="271932"/>
            <a:ext cx="8658225" cy="1241526"/>
          </a:xfrm>
          <a:prstGeom prst="rect">
            <a:avLst/>
          </a:prstGeom>
        </p:spPr>
      </p:pic>
      <p:pic>
        <p:nvPicPr>
          <p:cNvPr id="1026" name="Picture 2" descr="Diagram&#10;&#10;Description automatically generated">
            <a:extLst>
              <a:ext uri="{FF2B5EF4-FFF2-40B4-BE49-F238E27FC236}">
                <a16:creationId xmlns:a16="http://schemas.microsoft.com/office/drawing/2014/main" id="{4D5967D9-835F-D644-9DE7-591C4132A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075" y="1940516"/>
            <a:ext cx="8658225" cy="385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9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3" name="Picture 2" descr="Graphical user interface, application, website&#10;&#10;Description automatically generated">
            <a:extLst>
              <a:ext uri="{FF2B5EF4-FFF2-40B4-BE49-F238E27FC236}">
                <a16:creationId xmlns:a16="http://schemas.microsoft.com/office/drawing/2014/main" id="{D6EB4BCB-D062-684F-A562-E6C7B903A70C}"/>
              </a:ext>
            </a:extLst>
          </p:cNvPr>
          <p:cNvPicPr>
            <a:picLocks noChangeAspect="1"/>
          </p:cNvPicPr>
          <p:nvPr/>
        </p:nvPicPr>
        <p:blipFill rotWithShape="1">
          <a:blip r:embed="rId4"/>
          <a:srcRect l="2390" r="3021"/>
          <a:stretch/>
        </p:blipFill>
        <p:spPr>
          <a:xfrm>
            <a:off x="1006713" y="10"/>
            <a:ext cx="10379041" cy="685799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CB11CFBE-4D58-784D-A1C7-DC04002A3FAF}"/>
              </a:ext>
            </a:extLst>
          </p:cNvPr>
          <p:cNvPicPr>
            <a:picLocks noChangeAspect="1"/>
          </p:cNvPicPr>
          <p:nvPr/>
        </p:nvPicPr>
        <p:blipFill>
          <a:blip r:embed="rId5"/>
          <a:stretch>
            <a:fillRect/>
          </a:stretch>
        </p:blipFill>
        <p:spPr>
          <a:xfrm>
            <a:off x="151017" y="997375"/>
            <a:ext cx="9091612" cy="1781308"/>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2063F410-8720-F842-8772-DF46AFBE3740}"/>
              </a:ext>
            </a:extLst>
          </p:cNvPr>
          <p:cNvPicPr>
            <a:picLocks noChangeAspect="1"/>
          </p:cNvPicPr>
          <p:nvPr/>
        </p:nvPicPr>
        <p:blipFill>
          <a:blip r:embed="rId6"/>
          <a:stretch>
            <a:fillRect/>
          </a:stretch>
        </p:blipFill>
        <p:spPr>
          <a:xfrm>
            <a:off x="6396037" y="1773723"/>
            <a:ext cx="5491072" cy="3520517"/>
          </a:xfrm>
          <a:prstGeom prst="rect">
            <a:avLst/>
          </a:prstGeom>
        </p:spPr>
      </p:pic>
    </p:spTree>
    <p:extLst>
      <p:ext uri="{BB962C8B-B14F-4D97-AF65-F5344CB8AC3E}">
        <p14:creationId xmlns:p14="http://schemas.microsoft.com/office/powerpoint/2010/main" val="101636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477B2A-94C4-D040-89CC-73F116B99CD4}"/>
              </a:ext>
            </a:extLst>
          </p:cNvPr>
          <p:cNvSpPr>
            <a:spLocks noGrp="1"/>
          </p:cNvSpPr>
          <p:nvPr>
            <p:ph type="title"/>
          </p:nvPr>
        </p:nvSpPr>
        <p:spPr>
          <a:xfrm>
            <a:off x="2188901" y="808056"/>
            <a:ext cx="8381238" cy="1077229"/>
          </a:xfrm>
        </p:spPr>
        <p:txBody>
          <a:bodyPr>
            <a:normAutofit/>
          </a:bodyPr>
          <a:lstStyle/>
          <a:p>
            <a:pPr algn="l"/>
            <a:r>
              <a:rPr lang="en-US" sz="4800" dirty="0"/>
              <a:t>Definitions</a:t>
            </a:r>
          </a:p>
        </p:txBody>
      </p:sp>
      <p:sp>
        <p:nvSpPr>
          <p:cNvPr id="3" name="Content Placeholder 2">
            <a:extLst>
              <a:ext uri="{FF2B5EF4-FFF2-40B4-BE49-F238E27FC236}">
                <a16:creationId xmlns:a16="http://schemas.microsoft.com/office/drawing/2014/main" id="{83908454-02DD-3942-9AEF-1EAC1789D409}"/>
              </a:ext>
            </a:extLst>
          </p:cNvPr>
          <p:cNvSpPr>
            <a:spLocks noGrp="1"/>
          </p:cNvSpPr>
          <p:nvPr>
            <p:ph idx="1"/>
          </p:nvPr>
        </p:nvSpPr>
        <p:spPr>
          <a:xfrm>
            <a:off x="1002200" y="1662867"/>
            <a:ext cx="10930233" cy="4915625"/>
          </a:xfrm>
        </p:spPr>
        <p:txBody>
          <a:bodyPr anchor="t">
            <a:noAutofit/>
          </a:bodyPr>
          <a:lstStyle/>
          <a:p>
            <a:pPr>
              <a:buFont typeface="Arial" panose="020B0604020202020204" pitchFamily="34" charset="0"/>
              <a:buChar char="•"/>
            </a:pPr>
            <a:r>
              <a:rPr lang="en-US" b="1" dirty="0">
                <a:latin typeface="Open Sans"/>
              </a:rPr>
              <a:t>Wastewater</a:t>
            </a:r>
            <a:r>
              <a:rPr lang="en-US" dirty="0">
                <a:latin typeface="Open Sans"/>
              </a:rPr>
              <a:t>, also referred to as </a:t>
            </a:r>
            <a:r>
              <a:rPr lang="en-US" b="1" dirty="0">
                <a:latin typeface="Open Sans"/>
              </a:rPr>
              <a:t>sewage</a:t>
            </a:r>
            <a:r>
              <a:rPr lang="en-US" dirty="0">
                <a:latin typeface="Open Sans"/>
              </a:rPr>
              <a:t>, includes water from household/building use (such as toilets, showers, and sinks) that can contain human fecal waste, as well as water from non-household sources (including rainwater runoff and industrial use).</a:t>
            </a:r>
          </a:p>
          <a:p>
            <a:pPr>
              <a:buFont typeface="Arial" panose="020B0604020202020204" pitchFamily="34" charset="0"/>
              <a:buChar char="•"/>
            </a:pPr>
            <a:r>
              <a:rPr lang="en-US" b="1" dirty="0">
                <a:latin typeface="Open Sans"/>
              </a:rPr>
              <a:t>Wastewater surveillance </a:t>
            </a:r>
            <a:r>
              <a:rPr lang="en-US" dirty="0">
                <a:latin typeface="Open Sans"/>
              </a:rPr>
              <a:t>is the strategic sampling and testing of wastewater and analysis and interpretation of the collected data (such as presence or concentration of pathogens, physical-chemical measures) to better understand disease within a community. </a:t>
            </a:r>
          </a:p>
          <a:p>
            <a:pPr>
              <a:buFont typeface="Arial" panose="020B0604020202020204" pitchFamily="34" charset="0"/>
              <a:buChar char="•"/>
            </a:pPr>
            <a:r>
              <a:rPr lang="en-US" b="1" u="sng" dirty="0">
                <a:latin typeface="Open Sans"/>
                <a:hlinkClick r:id="rId5">
                  <a:extLst>
                    <a:ext uri="{A12FA001-AC4F-418D-AE19-62706E023703}">
                      <ahyp:hlinkClr xmlns:ahyp="http://schemas.microsoft.com/office/drawing/2018/hyperlinkcolor" val="tx"/>
                    </a:ext>
                  </a:extLst>
                </a:hlinkClick>
              </a:rPr>
              <a:t>Centralized</a:t>
            </a:r>
            <a:r>
              <a:rPr lang="en-US" b="1" u="sng" dirty="0">
                <a:latin typeface="Open Sans"/>
              </a:rPr>
              <a:t> </a:t>
            </a:r>
            <a:r>
              <a:rPr lang="en-US" dirty="0">
                <a:latin typeface="Open Sans"/>
              </a:rPr>
              <a:t>(or sewered) </a:t>
            </a:r>
            <a:r>
              <a:rPr lang="en-US" b="1" dirty="0">
                <a:latin typeface="Open Sans"/>
              </a:rPr>
              <a:t>wastewater systems</a:t>
            </a:r>
            <a:r>
              <a:rPr lang="en-US" dirty="0">
                <a:latin typeface="Open Sans"/>
              </a:rPr>
              <a:t> transport wastewater through a piped network to a central waste treatment facility and often serve urban communities.</a:t>
            </a:r>
          </a:p>
          <a:p>
            <a:pPr>
              <a:buFont typeface="Arial" panose="020B0604020202020204" pitchFamily="34" charset="0"/>
              <a:buChar char="•"/>
            </a:pPr>
            <a:r>
              <a:rPr lang="en-US" b="1" dirty="0">
                <a:latin typeface="Open Sans"/>
                <a:hlinkClick r:id="rId5">
                  <a:extLst>
                    <a:ext uri="{A12FA001-AC4F-418D-AE19-62706E023703}">
                      <ahyp:hlinkClr xmlns:ahyp="http://schemas.microsoft.com/office/drawing/2018/hyperlinkcolor" val="tx"/>
                    </a:ext>
                  </a:extLst>
                </a:hlinkClick>
              </a:rPr>
              <a:t>Decentralized</a:t>
            </a:r>
            <a:r>
              <a:rPr lang="en-US" b="1" dirty="0">
                <a:latin typeface="Open Sans"/>
              </a:rPr>
              <a:t> wastewater systems</a:t>
            </a:r>
            <a:r>
              <a:rPr lang="en-US" dirty="0">
                <a:latin typeface="Open Sans"/>
              </a:rPr>
              <a:t>, like pit latrines or septic tanks, collect, treat, and/or dispose of wastewater close to the point of generation and often serve smaller communities or individual households.</a:t>
            </a:r>
          </a:p>
          <a:p>
            <a:endParaRPr lang="en-US" dirty="0"/>
          </a:p>
          <a:p>
            <a:endParaRPr lang="en-US" dirty="0"/>
          </a:p>
          <a:p>
            <a:endParaRPr lang="en-US" dirty="0"/>
          </a:p>
        </p:txBody>
      </p:sp>
      <p:sp>
        <p:nvSpPr>
          <p:cNvPr id="4" name="TextBox 3">
            <a:extLst>
              <a:ext uri="{FF2B5EF4-FFF2-40B4-BE49-F238E27FC236}">
                <a16:creationId xmlns:a16="http://schemas.microsoft.com/office/drawing/2014/main" id="{07E871EB-8C28-C04A-8715-51AB1D8F7DF3}"/>
              </a:ext>
            </a:extLst>
          </p:cNvPr>
          <p:cNvSpPr txBox="1"/>
          <p:nvPr/>
        </p:nvSpPr>
        <p:spPr>
          <a:xfrm>
            <a:off x="5862550" y="6553887"/>
            <a:ext cx="6199133" cy="230832"/>
          </a:xfrm>
          <a:prstGeom prst="rect">
            <a:avLst/>
          </a:prstGeom>
          <a:noFill/>
        </p:spPr>
        <p:txBody>
          <a:bodyPr wrap="none" rtlCol="0">
            <a:spAutoFit/>
          </a:bodyPr>
          <a:lstStyle/>
          <a:p>
            <a:r>
              <a:rPr lang="en-US" sz="900" dirty="0"/>
              <a:t>https://</a:t>
            </a:r>
            <a:r>
              <a:rPr lang="en-US" sz="900" dirty="0" err="1"/>
              <a:t>www.cdc.gov</a:t>
            </a:r>
            <a:r>
              <a:rPr lang="en-US" sz="900" dirty="0"/>
              <a:t>/coronavirus/2019-ncov/cases-updates/wastewater-surveillance/low-resource-waste-</a:t>
            </a:r>
            <a:r>
              <a:rPr lang="en-US" sz="900" dirty="0" err="1"/>
              <a:t>systems.html</a:t>
            </a:r>
            <a:endParaRPr lang="en-US" sz="900" dirty="0"/>
          </a:p>
        </p:txBody>
      </p:sp>
    </p:spTree>
    <p:extLst>
      <p:ext uri="{BB962C8B-B14F-4D97-AF65-F5344CB8AC3E}">
        <p14:creationId xmlns:p14="http://schemas.microsoft.com/office/powerpoint/2010/main" val="159859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1" name="Rectangle 20">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7" name="Freeform: Shape 26">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28">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31" name="Rectangle 30">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7323178-AC91-AD48-AD4E-01340B5DA9C7}"/>
              </a:ext>
            </a:extLst>
          </p:cNvPr>
          <p:cNvSpPr txBox="1"/>
          <p:nvPr/>
        </p:nvSpPr>
        <p:spPr>
          <a:xfrm>
            <a:off x="1547568" y="1651782"/>
            <a:ext cx="10176756" cy="4398162"/>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6"/>
              </a:buClr>
              <a:buSzPct val="90000"/>
              <a:buFont typeface="Arial" panose="020B0604020202020204" pitchFamily="34" charset="0"/>
              <a:buChar char="•"/>
            </a:pPr>
            <a:r>
              <a:rPr lang="en-US" sz="2000" b="1" dirty="0"/>
              <a:t>Low-resource waste systems </a:t>
            </a:r>
            <a:r>
              <a:rPr lang="en-US" sz="2000" dirty="0"/>
              <a:t>are </a:t>
            </a:r>
            <a:r>
              <a:rPr lang="en-US" sz="2000" u="sng" dirty="0"/>
              <a:t>ineffective centralized systems</a:t>
            </a:r>
            <a:r>
              <a:rPr lang="en-US" sz="2000" dirty="0"/>
              <a:t> (e.g., systems with substantially decaying infrastructure) or wastewater-impacted environmental waters. These systems have unknown fecal inputs and losses and are open to environmental processes that unpredictably impact the persistence of SARS-CoV-2 RNA throughout the system, including sunlight, predation from other microorganisms, and variable pH and temperature.</a:t>
            </a:r>
          </a:p>
          <a:p>
            <a:pPr defTabSz="914400">
              <a:lnSpc>
                <a:spcPct val="120000"/>
              </a:lnSpc>
              <a:spcAft>
                <a:spcPts val="600"/>
              </a:spcAft>
              <a:buClr>
                <a:schemeClr val="accent6"/>
              </a:buClr>
              <a:buSzPct val="90000"/>
              <a:buFont typeface="Wingdings" panose="05000000000000000000" pitchFamily="2" charset="2"/>
              <a:buChar char="§"/>
            </a:pPr>
            <a:endParaRPr lang="en-US" sz="2000" dirty="0"/>
          </a:p>
        </p:txBody>
      </p:sp>
    </p:spTree>
    <p:extLst>
      <p:ext uri="{BB962C8B-B14F-4D97-AF65-F5344CB8AC3E}">
        <p14:creationId xmlns:p14="http://schemas.microsoft.com/office/powerpoint/2010/main" val="89509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DB2554-0F30-0540-B20B-C635802318CA}"/>
              </a:ext>
            </a:extLst>
          </p:cNvPr>
          <p:cNvSpPr>
            <a:spLocks noGrp="1"/>
          </p:cNvSpPr>
          <p:nvPr>
            <p:ph type="title"/>
          </p:nvPr>
        </p:nvSpPr>
        <p:spPr>
          <a:xfrm>
            <a:off x="2188901" y="808056"/>
            <a:ext cx="8381238" cy="1077229"/>
          </a:xfrm>
        </p:spPr>
        <p:txBody>
          <a:bodyPr>
            <a:normAutofit/>
          </a:bodyPr>
          <a:lstStyle/>
          <a:p>
            <a:pPr algn="l"/>
            <a:r>
              <a:rPr lang="en-US" sz="4100" dirty="0"/>
              <a:t>Why do wastewater surveillance?</a:t>
            </a:r>
          </a:p>
        </p:txBody>
      </p:sp>
      <p:sp>
        <p:nvSpPr>
          <p:cNvPr id="3" name="Content Placeholder 2">
            <a:extLst>
              <a:ext uri="{FF2B5EF4-FFF2-40B4-BE49-F238E27FC236}">
                <a16:creationId xmlns:a16="http://schemas.microsoft.com/office/drawing/2014/main" id="{D7EB4F15-ADBA-4547-9DCF-031DC241A445}"/>
              </a:ext>
            </a:extLst>
          </p:cNvPr>
          <p:cNvSpPr>
            <a:spLocks noGrp="1"/>
          </p:cNvSpPr>
          <p:nvPr>
            <p:ph idx="1"/>
          </p:nvPr>
        </p:nvSpPr>
        <p:spPr>
          <a:xfrm>
            <a:off x="2256638" y="2052116"/>
            <a:ext cx="9468515" cy="3997828"/>
          </a:xfrm>
        </p:spPr>
        <p:txBody>
          <a:bodyPr anchor="t">
            <a:noAutofit/>
          </a:bodyPr>
          <a:lstStyle/>
          <a:p>
            <a:r>
              <a:rPr lang="en-US" sz="2400" dirty="0"/>
              <a:t>Wastewater surveillance for SARS-CoV-2 is a useful supplement to case surveillance because it provides data on COVID-19 presence within a community that is independent of healthcare-seeking behavior or access and potentially </a:t>
            </a:r>
            <a:r>
              <a:rPr lang="en-US" sz="2400" b="1" dirty="0"/>
              <a:t>in advance </a:t>
            </a:r>
            <a:r>
              <a:rPr lang="en-US" sz="2400" dirty="0"/>
              <a:t>of clinically reported cases. For these reasons, wastewater surveillance for SARS-CoV-2 in low-resource waste systems could provide a critical supplementary data source, particularly in communities without clinical surveillance resources.</a:t>
            </a:r>
          </a:p>
        </p:txBody>
      </p:sp>
    </p:spTree>
    <p:extLst>
      <p:ext uri="{BB962C8B-B14F-4D97-AF65-F5344CB8AC3E}">
        <p14:creationId xmlns:p14="http://schemas.microsoft.com/office/powerpoint/2010/main" val="356416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CDAD12E-853D-4E20-9104-7129A3BF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DA59AFC-4552-4608-9A63-AFBBC2C029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BEBA8EAE-BF5A-486C-A8C5-ECC9F3942E4B}">
                <a14:imgProps xmlns:a14="http://schemas.microsoft.com/office/drawing/2010/main">
                  <a14:imgLayer r:embed="rId5">
                    <a14:imgEffect>
                      <a14:brightnessContrast bright="-19000"/>
                    </a14:imgEffect>
                  </a14:imgLayer>
                </a14:imgProps>
              </a:ex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35" name="Picture 34">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7" name="Rectangle 36">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0B1D3A-2D15-1E41-AA23-DD83A2C7B695}"/>
              </a:ext>
            </a:extLst>
          </p:cNvPr>
          <p:cNvSpPr>
            <a:spLocks noGrp="1"/>
          </p:cNvSpPr>
          <p:nvPr>
            <p:ph type="title"/>
          </p:nvPr>
        </p:nvSpPr>
        <p:spPr>
          <a:xfrm>
            <a:off x="1621860" y="1185911"/>
            <a:ext cx="3772261" cy="4891624"/>
          </a:xfrm>
        </p:spPr>
        <p:txBody>
          <a:bodyPr>
            <a:normAutofit/>
          </a:bodyPr>
          <a:lstStyle/>
          <a:p>
            <a:r>
              <a:rPr lang="en-US" sz="3700" dirty="0"/>
              <a:t>Alaskan disparity: disproportionate impact in AI/AN communities</a:t>
            </a:r>
          </a:p>
        </p:txBody>
      </p:sp>
      <p:sp>
        <p:nvSpPr>
          <p:cNvPr id="39" name="Rectangle 3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ight Triangle 40">
            <a:extLst>
              <a:ext uri="{FF2B5EF4-FFF2-40B4-BE49-F238E27FC236}">
                <a16:creationId xmlns:a16="http://schemas.microsoft.com/office/drawing/2014/main" id="{92255F51-A06E-404D-AE04-D9590EAC8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5262" y="131728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5E232B-05BC-F547-9160-A9CF97F9016A}"/>
              </a:ext>
            </a:extLst>
          </p:cNvPr>
          <p:cNvSpPr>
            <a:spLocks noGrp="1"/>
          </p:cNvSpPr>
          <p:nvPr>
            <p:ph idx="1"/>
          </p:nvPr>
        </p:nvSpPr>
        <p:spPr>
          <a:xfrm>
            <a:off x="5905563" y="661476"/>
            <a:ext cx="5332895" cy="4864033"/>
          </a:xfrm>
        </p:spPr>
        <p:txBody>
          <a:bodyPr anchor="t">
            <a:normAutofit/>
          </a:bodyPr>
          <a:lstStyle/>
          <a:p>
            <a:endParaRPr lang="en-US" sz="1800" dirty="0"/>
          </a:p>
          <a:p>
            <a:r>
              <a:rPr lang="en-US" sz="1800" dirty="0"/>
              <a:t>COVID-19 incidence is higher among American Indians/Alaska Natives (AI/ANs) than among non-Hispanic Whites. In 2009, AI/ANs experienced disproportionately high pandemic influenza A(H1N1)–associated mortality.</a:t>
            </a:r>
          </a:p>
          <a:p>
            <a:r>
              <a:rPr lang="en-US" sz="1800" dirty="0"/>
              <a:t>COVID-19–associated mortality among AI/ANs was 1.8 times that among non-Hispanic Whites. Among AI/ANs, mortality was higher among men than among women, and the disparity in mortality compared with non-Hispanic Whites was highest among persons aged 20–49 years.</a:t>
            </a:r>
          </a:p>
        </p:txBody>
      </p:sp>
      <p:sp>
        <p:nvSpPr>
          <p:cNvPr id="4" name="TextBox 3">
            <a:extLst>
              <a:ext uri="{FF2B5EF4-FFF2-40B4-BE49-F238E27FC236}">
                <a16:creationId xmlns:a16="http://schemas.microsoft.com/office/drawing/2014/main" id="{F576DA18-3CBF-9F4A-B35B-D9C7ED744490}"/>
              </a:ext>
            </a:extLst>
          </p:cNvPr>
          <p:cNvSpPr txBox="1"/>
          <p:nvPr/>
        </p:nvSpPr>
        <p:spPr>
          <a:xfrm>
            <a:off x="1388211" y="6530539"/>
            <a:ext cx="10373353" cy="230832"/>
          </a:xfrm>
          <a:prstGeom prst="rect">
            <a:avLst/>
          </a:prstGeom>
          <a:noFill/>
        </p:spPr>
        <p:txBody>
          <a:bodyPr wrap="none" rtlCol="0">
            <a:spAutoFit/>
          </a:bodyPr>
          <a:lstStyle/>
          <a:p>
            <a:r>
              <a:rPr lang="en-US" sz="900" dirty="0"/>
              <a:t>Arrazola J, Masiello MM, Joshi S, et al. COVID-19 Mortality Among American Indian and Alaska Native Persons — 14 States, January–June 2020. MMWR Morb Mortal Wkly Rep 2020;69:1853–1856. </a:t>
            </a:r>
          </a:p>
        </p:txBody>
      </p:sp>
    </p:spTree>
    <p:extLst>
      <p:ext uri="{BB962C8B-B14F-4D97-AF65-F5344CB8AC3E}">
        <p14:creationId xmlns:p14="http://schemas.microsoft.com/office/powerpoint/2010/main" val="1843662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1149</Words>
  <Application>Microsoft Macintosh PowerPoint</Application>
  <PresentationFormat>Widescreen</PresentationFormat>
  <Paragraphs>57</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MS Shell Dlg 2</vt:lpstr>
      <vt:lpstr>Open Sans</vt:lpstr>
      <vt:lpstr>Wingdings</vt:lpstr>
      <vt:lpstr>Wingdings 3</vt:lpstr>
      <vt:lpstr>Madison</vt:lpstr>
      <vt:lpstr>Tracing the Pandemic Through Wastewater:  Using Sewage Monitoring to Investigate Infectious Disease </vt:lpstr>
      <vt:lpstr>Welcome!</vt:lpstr>
      <vt:lpstr>Housekeeping</vt:lpstr>
      <vt:lpstr>PowerPoint Presentation</vt:lpstr>
      <vt:lpstr>PowerPoint Presentation</vt:lpstr>
      <vt:lpstr>Definitions</vt:lpstr>
      <vt:lpstr>PowerPoint Presentation</vt:lpstr>
      <vt:lpstr>Why do wastewater surveillance?</vt:lpstr>
      <vt:lpstr>Alaskan disparity: disproportionate impact in AI/AN communities</vt:lpstr>
      <vt:lpstr>A multi-stage effort </vt:lpstr>
      <vt:lpstr>Public health possibilities?</vt:lpstr>
      <vt:lpstr>Workshop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Tracing the Pandemic Through Wastewater:  Using Sewage Monitoring to Investigate Infectious Disease </dc:title>
  <dc:creator>Cheryl R</dc:creator>
  <cp:lastModifiedBy>Cheryl R</cp:lastModifiedBy>
  <cp:revision>19</cp:revision>
  <dcterms:created xsi:type="dcterms:W3CDTF">2021-02-01T23:58:42Z</dcterms:created>
  <dcterms:modified xsi:type="dcterms:W3CDTF">2021-02-02T17:14:44Z</dcterms:modified>
</cp:coreProperties>
</file>