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29" r:id="rId5"/>
  </p:sldMasterIdLst>
  <p:notesMasterIdLst>
    <p:notesMasterId r:id="rId16"/>
  </p:notesMasterIdLst>
  <p:sldIdLst>
    <p:sldId id="379" r:id="rId6"/>
    <p:sldId id="415" r:id="rId7"/>
    <p:sldId id="323" r:id="rId8"/>
    <p:sldId id="380" r:id="rId9"/>
    <p:sldId id="423" r:id="rId10"/>
    <p:sldId id="341" r:id="rId11"/>
    <p:sldId id="413" r:id="rId12"/>
    <p:sldId id="426" r:id="rId13"/>
    <p:sldId id="401" r:id="rId14"/>
    <p:sldId id="276"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Myriad Web Pro" panose="020B0604020202020204" charset="0"/>
      <p:regular r:id="rId21"/>
      <p:bold r:id="rId22"/>
      <p:italic r:id="rId23"/>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rasher, Janelle (CDC/DDID/NCIRD/OD)" initials="TJ(" lastIdx="16" clrIdx="0">
    <p:extLst>
      <p:ext uri="{19B8F6BF-5375-455C-9EA6-DF929625EA0E}">
        <p15:presenceInfo xmlns:p15="http://schemas.microsoft.com/office/powerpoint/2012/main" userId="S::yhy8@cdc.gov::30959194-5fbf-43d4-9a72-c7e08747a21f" providerId="AD"/>
      </p:ext>
    </p:extLst>
  </p:cmAuthor>
  <p:cmAuthor id="2" name="LaPorte, Kathleen (CDC/DDID/NCIRD/ID)" initials="LK(" lastIdx="3" clrIdx="1">
    <p:extLst>
      <p:ext uri="{19B8F6BF-5375-455C-9EA6-DF929625EA0E}">
        <p15:presenceInfo xmlns:p15="http://schemas.microsoft.com/office/powerpoint/2012/main" userId="S::wng2@cdc.gov::551bb488-9942-47b3-bc20-8f6ed54e7515" providerId="AD"/>
      </p:ext>
    </p:extLst>
  </p:cmAuthor>
  <p:cmAuthor id="3" name="Young, Cathy (CDC/DDID/NCEZID/OD)" initials="YC(" lastIdx="12" clrIdx="2">
    <p:extLst>
      <p:ext uri="{19B8F6BF-5375-455C-9EA6-DF929625EA0E}">
        <p15:presenceInfo xmlns:p15="http://schemas.microsoft.com/office/powerpoint/2012/main" userId="S::cay2@cdc.gov::962fa5f0-6ace-4e31-adb4-d7b38ba539c0" providerId="AD"/>
      </p:ext>
    </p:extLst>
  </p:cmAuthor>
  <p:cmAuthor id="4" name="Bresee, Sara R. (CDC/DDID/NCEZID/DFWED)" initials="BSR(" lastIdx="2" clrIdx="3">
    <p:extLst>
      <p:ext uri="{19B8F6BF-5375-455C-9EA6-DF929625EA0E}">
        <p15:presenceInfo xmlns:p15="http://schemas.microsoft.com/office/powerpoint/2012/main" userId="S::yla4@cdc.gov::69e56937-4079-4d6a-b3d3-1ceb8b2a723d" providerId="AD"/>
      </p:ext>
    </p:extLst>
  </p:cmAuthor>
  <p:cmAuthor id="5" name="Smith, Teresa M. (CDC/DDPHSS/CSELS/DSEPD)" initials="STM(" lastIdx="10" clrIdx="4">
    <p:extLst>
      <p:ext uri="{19B8F6BF-5375-455C-9EA6-DF929625EA0E}">
        <p15:presenceInfo xmlns:p15="http://schemas.microsoft.com/office/powerpoint/2012/main" userId="S::tbn9@cdc.gov::92411d7d-8f53-4def-80d5-3665316025df" providerId="AD"/>
      </p:ext>
    </p:extLst>
  </p:cmAuthor>
  <p:cmAuthor id="6" name="Patel, Mona P. (CDC/DDID/NCIRD/OD)" initials="PMP(" lastIdx="3" clrIdx="5">
    <p:extLst>
      <p:ext uri="{19B8F6BF-5375-455C-9EA6-DF929625EA0E}">
        <p15:presenceInfo xmlns:p15="http://schemas.microsoft.com/office/powerpoint/2012/main" userId="S::iwi2@cdc.gov::9fe0e3a9-db73-4062-b700-eea540f4dd76" providerId="AD"/>
      </p:ext>
    </p:extLst>
  </p:cmAuthor>
  <p:cmAuthor id="7" name="Kirby, Amy (CDC/DDID/NCEZID/DFWED)" initials="K(" lastIdx="65" clrIdx="6">
    <p:extLst>
      <p:ext uri="{19B8F6BF-5375-455C-9EA6-DF929625EA0E}">
        <p15:presenceInfo xmlns:p15="http://schemas.microsoft.com/office/powerpoint/2012/main" userId="S::agk1@cdc.gov::8f31abad-ef64-42bb-b37b-021c7eb2501e" providerId="AD"/>
      </p:ext>
    </p:extLst>
  </p:cmAuthor>
  <p:cmAuthor id="8" name="Mattioli, Mia Catharine (CDC/DDID/NCEZID/DFWED)" initials="MMC(" lastIdx="86" clrIdx="7">
    <p:extLst>
      <p:ext uri="{19B8F6BF-5375-455C-9EA6-DF929625EA0E}">
        <p15:presenceInfo xmlns:p15="http://schemas.microsoft.com/office/powerpoint/2012/main" userId="S::kuk9@cdc.gov::4336d306-13bd-419e-aa17-f9d968325e9f" providerId="AD"/>
      </p:ext>
    </p:extLst>
  </p:cmAuthor>
  <p:cmAuthor id="9" name="Benedict, Katharine (Kathy) (CDC/DDID/NCEZID/DFWED)" initials="B(" lastIdx="20" clrIdx="8">
    <p:extLst>
      <p:ext uri="{19B8F6BF-5375-455C-9EA6-DF929625EA0E}">
        <p15:presenceInfo xmlns:p15="http://schemas.microsoft.com/office/powerpoint/2012/main" userId="S::wte7@cdc.gov::fd8f0bd4-f4ed-4307-93ce-1afddf3e0c6e" providerId="AD"/>
      </p:ext>
    </p:extLst>
  </p:cmAuthor>
  <p:cmAuthor id="10" name="Hill, Vincent (CDC/DDID/NCEZID/DFWED)" initials="H(" lastIdx="9" clrIdx="9">
    <p:extLst>
      <p:ext uri="{19B8F6BF-5375-455C-9EA6-DF929625EA0E}">
        <p15:presenceInfo xmlns:p15="http://schemas.microsoft.com/office/powerpoint/2012/main" userId="S::veh2@cdc.gov::b77fd1a5-e241-4272-b4eb-e35e83c3760f" providerId="AD"/>
      </p:ext>
    </p:extLst>
  </p:cmAuthor>
  <p:cmAuthor id="11" name="Weber, J. Todd (CDC/DDID/NCEZID/DHQP)" initials="W(" lastIdx="1" clrIdx="10">
    <p:extLst>
      <p:ext uri="{19B8F6BF-5375-455C-9EA6-DF929625EA0E}">
        <p15:presenceInfo xmlns:p15="http://schemas.microsoft.com/office/powerpoint/2012/main" userId="S::jtw5@cdc.gov::203b8ff1-e78c-4a1e-bcb9-04d9b688c130" providerId="AD"/>
      </p:ext>
    </p:extLst>
  </p:cmAuthor>
  <p:cmAuthor id="12" name="Luckhaupt, Sara E. (CDC/NIOSH/DFSE/HIB)" initials="L(" lastIdx="3" clrIdx="11">
    <p:extLst>
      <p:ext uri="{19B8F6BF-5375-455C-9EA6-DF929625EA0E}">
        <p15:presenceInfo xmlns:p15="http://schemas.microsoft.com/office/powerpoint/2012/main" userId="S::pks8@cdc.gov::4df72765-06af-41ef-b4a7-1b84aa1b38f2" providerId="AD"/>
      </p:ext>
    </p:extLst>
  </p:cmAuthor>
  <p:cmAuthor id="13" name="McDonald, Clifford (CDC/DDID/NCEZID/DHQP)" initials="ljm3" lastIdx="1" clrIdx="12">
    <p:extLst>
      <p:ext uri="{19B8F6BF-5375-455C-9EA6-DF929625EA0E}">
        <p15:presenceInfo xmlns:p15="http://schemas.microsoft.com/office/powerpoint/2012/main" userId="McDonald, Clifford (CDC/DDID/NCEZID/DHQP)" providerId="None"/>
      </p:ext>
    </p:extLst>
  </p:cmAuthor>
  <p:cmAuthor id="14" name="McDonald, Clifford (CDC/DDID/NCEZID/DHQP)" initials="M(" lastIdx="2" clrIdx="13">
    <p:extLst>
      <p:ext uri="{19B8F6BF-5375-455C-9EA6-DF929625EA0E}">
        <p15:presenceInfo xmlns:p15="http://schemas.microsoft.com/office/powerpoint/2012/main" userId="S::ljm3@cdc.gov::a8e632a6-8325-40a5-bedf-642b8079d667" providerId="AD"/>
      </p:ext>
    </p:extLst>
  </p:cmAuthor>
  <p:cmAuthor id="15" name="Gross, Jessica (CDC/DDPHSIS/CGH/DGHT)" initials="G(" lastIdx="2" clrIdx="14">
    <p:extLst>
      <p:ext uri="{19B8F6BF-5375-455C-9EA6-DF929625EA0E}">
        <p15:presenceInfo xmlns:p15="http://schemas.microsoft.com/office/powerpoint/2012/main" userId="S::lst3@cdc.gov::b5c23870-6837-4860-b64b-1c515b368384" providerId="AD"/>
      </p:ext>
    </p:extLst>
  </p:cmAuthor>
  <p:cmAuthor id="16" name="Dale, Helen M. (CDC/DDPHSIS/CGH/DGHT)" initials="DHM(" lastIdx="6" clrIdx="15">
    <p:extLst>
      <p:ext uri="{19B8F6BF-5375-455C-9EA6-DF929625EA0E}">
        <p15:presenceInfo xmlns:p15="http://schemas.microsoft.com/office/powerpoint/2012/main" userId="S::FFG4@cdc.gov::06a4f379-d925-4d97-86dc-8b52117967d9" providerId="AD"/>
      </p:ext>
    </p:extLst>
  </p:cmAuthor>
  <p:cmAuthor id="17" name="Brown, Claudia (CDC/DDNID/NCEH/DEHSP)" initials="B(" lastIdx="3" clrIdx="16">
    <p:extLst>
      <p:ext uri="{19B8F6BF-5375-455C-9EA6-DF929625EA0E}">
        <p15:presenceInfo xmlns:p15="http://schemas.microsoft.com/office/powerpoint/2012/main" userId="S::wyn3@cdc.gov::328aa5bd-c793-422e-9dfa-2db9cce0655d" providerId="AD"/>
      </p:ext>
    </p:extLst>
  </p:cmAuthor>
  <p:cmAuthor id="18" name="Anderson, Tara C. (CDC/DDID/NCIRD/DVD)" initials="ATC(" lastIdx="17" clrIdx="17">
    <p:extLst>
      <p:ext uri="{19B8F6BF-5375-455C-9EA6-DF929625EA0E}">
        <p15:presenceInfo xmlns:p15="http://schemas.microsoft.com/office/powerpoint/2012/main" userId="S::tqc3@cdc.gov::92eb9c36-42df-4804-bd8a-b09cde8c6650" providerId="AD"/>
      </p:ext>
    </p:extLst>
  </p:cmAuthor>
  <p:cmAuthor id="19" name="Grant, Llelwyn (CDC/OD/OADC)" initials="GL(" lastIdx="6" clrIdx="18">
    <p:extLst>
      <p:ext uri="{19B8F6BF-5375-455C-9EA6-DF929625EA0E}">
        <p15:presenceInfo xmlns:p15="http://schemas.microsoft.com/office/powerpoint/2012/main" userId="S::lcg7@cdc.gov::24c6e2b8-1039-4887-a0fc-c76d6166fef6" providerId="AD"/>
      </p:ext>
    </p:extLst>
  </p:cmAuthor>
  <p:cmAuthor id="20" name="Dowell, Alan D. (CDC/DDPHSIS/CGH/DPDM)" initials="D(" lastIdx="4" clrIdx="19">
    <p:extLst>
      <p:ext uri="{19B8F6BF-5375-455C-9EA6-DF929625EA0E}">
        <p15:presenceInfo xmlns:p15="http://schemas.microsoft.com/office/powerpoint/2012/main" userId="S::fsh6@cdc.gov::97bb3bfd-cff4-430d-82a8-fe5064ba35ff" providerId="AD"/>
      </p:ext>
    </p:extLst>
  </p:cmAuthor>
  <p:cmAuthor id="21" name="Clarke, Kristie E. N. (CDC/DDNID/NCBDDD/DBDID)" initials="C(" lastIdx="2" clrIdx="20">
    <p:extLst>
      <p:ext uri="{19B8F6BF-5375-455C-9EA6-DF929625EA0E}">
        <p15:presenceInfo xmlns:p15="http://schemas.microsoft.com/office/powerpoint/2012/main" userId="S::vhz9@cdc.gov::a032d509-e92e-4c57-9eb3-8e4c7912d476" providerId="AD"/>
      </p:ext>
    </p:extLst>
  </p:cmAuthor>
  <p:cmAuthor id="22" name="Kristie Clarke" initials="KC" lastIdx="10" clrIdx="21">
    <p:extLst>
      <p:ext uri="{19B8F6BF-5375-455C-9EA6-DF929625EA0E}">
        <p15:presenceInfo xmlns:p15="http://schemas.microsoft.com/office/powerpoint/2012/main" userId="Kristie Clarke" providerId="None"/>
      </p:ext>
    </p:extLst>
  </p:cmAuthor>
  <p:cmAuthor id="23" name="Davis, Justin B. (CDC/DDID/NCHHSTP/DTE)" initials="D(" lastIdx="1" clrIdx="22">
    <p:extLst>
      <p:ext uri="{19B8F6BF-5375-455C-9EA6-DF929625EA0E}">
        <p15:presenceInfo xmlns:p15="http://schemas.microsoft.com/office/powerpoint/2012/main" userId="S::vso2@cdc.gov::9429ff94-a078-4712-a804-fc0190e3d3aa" providerId="AD"/>
      </p:ext>
    </p:extLst>
  </p:cmAuthor>
  <p:cmAuthor id="24" name="Pappas-DeLuca, Katina A. (CDC/DDPHSIS/CGH/DGHT)" initials="P(" lastIdx="16" clrIdx="23">
    <p:extLst>
      <p:ext uri="{19B8F6BF-5375-455C-9EA6-DF929625EA0E}">
        <p15:presenceInfo xmlns:p15="http://schemas.microsoft.com/office/powerpoint/2012/main" userId="S::kdp5@cdc.gov::b01365f7-56e5-456e-852e-81a49a712108" providerId="AD"/>
      </p:ext>
    </p:extLst>
  </p:cmAuthor>
  <p:cmAuthor id="25" name="Saydah, Sharon (CDC/DDNID/NCCDPHP/DDT)" initials="S(" lastIdx="3" clrIdx="24">
    <p:extLst>
      <p:ext uri="{19B8F6BF-5375-455C-9EA6-DF929625EA0E}">
        <p15:presenceInfo xmlns:p15="http://schemas.microsoft.com/office/powerpoint/2012/main" userId="S::zle0@cdc.gov::739b9807-e096-4d71-891a-782badd5f3af" providerId="AD"/>
      </p:ext>
    </p:extLst>
  </p:cmAuthor>
  <p:cmAuthor id="26" name="White, Arica (CDC/DDNID/NCCDPHP/DCPC)" initials="WA(" lastIdx="1" clrIdx="25">
    <p:extLst>
      <p:ext uri="{19B8F6BF-5375-455C-9EA6-DF929625EA0E}">
        <p15:presenceInfo xmlns:p15="http://schemas.microsoft.com/office/powerpoint/2012/main" userId="S::igf5@cdc.gov::5ee45765-1534-4786-9a59-1c76e91fe592" providerId="AD"/>
      </p:ext>
    </p:extLst>
  </p:cmAuthor>
  <p:cmAuthor id="27" name="Calanan, Renee M. (CDC/DDID/NCEZID/OD)" initials="CRM(" lastIdx="1" clrIdx="26">
    <p:extLst>
      <p:ext uri="{19B8F6BF-5375-455C-9EA6-DF929625EA0E}">
        <p15:presenceInfo xmlns:p15="http://schemas.microsoft.com/office/powerpoint/2012/main" userId="S::GDN7@cdc.gov::d9ec2863-10bd-4a7e-a6e1-634293e91623" providerId="AD"/>
      </p:ext>
    </p:extLst>
  </p:cmAuthor>
  <p:cmAuthor id="28" name="Johnson, Valerie (CDC/DDID/NCEZID/OD)" initials="JV(" lastIdx="37" clrIdx="27">
    <p:extLst>
      <p:ext uri="{19B8F6BF-5375-455C-9EA6-DF929625EA0E}">
        <p15:presenceInfo xmlns:p15="http://schemas.microsoft.com/office/powerpoint/2012/main" userId="S::vxj1@cdc.gov::dca7b519-9f5c-4daf-83ff-177d475a6037" providerId="AD"/>
      </p:ext>
    </p:extLst>
  </p:cmAuthor>
  <p:cmAuthor id="29" name="Sobel, Jeremy (CDC/DDID/NCEZID/DFWED)" initials="SJ(" lastIdx="2" clrIdx="28">
    <p:extLst>
      <p:ext uri="{19B8F6BF-5375-455C-9EA6-DF929625EA0E}">
        <p15:presenceInfo xmlns:p15="http://schemas.microsoft.com/office/powerpoint/2012/main" userId="S::qzs3@cdc.gov::185be230-982c-45ab-8111-7a49e6ab2026" providerId="AD"/>
      </p:ext>
    </p:extLst>
  </p:cmAuthor>
  <p:cmAuthor id="30" name="Roberts, Virginia (CDC/DDID/NCEZID/DFWED)" initials="RV(" lastIdx="3" clrIdx="29">
    <p:extLst>
      <p:ext uri="{19B8F6BF-5375-455C-9EA6-DF929625EA0E}">
        <p15:presenceInfo xmlns:p15="http://schemas.microsoft.com/office/powerpoint/2012/main" userId="S::evl1@cdc.gov::296a571a-79dd-4267-828f-5ec6d7b30a5b" providerId="AD"/>
      </p:ext>
    </p:extLst>
  </p:cmAuthor>
  <p:cmAuthor id="31" name="Marsh, Zachary (CDC/DDID/NCEZID/DFWED)" initials="MZ(" lastIdx="5" clrIdx="30">
    <p:extLst>
      <p:ext uri="{19B8F6BF-5375-455C-9EA6-DF929625EA0E}">
        <p15:presenceInfo xmlns:p15="http://schemas.microsoft.com/office/powerpoint/2012/main" userId="S::ksf6@cdc.gov::92368d69-eb03-4080-8f3a-20858801527e" providerId="AD"/>
      </p:ext>
    </p:extLst>
  </p:cmAuthor>
  <p:cmAuthor id="32" name="Jennings, Wiley (CDC/DDID/NCEZID/DFWED)" initials="J(" lastIdx="10" clrIdx="31">
    <p:extLst>
      <p:ext uri="{19B8F6BF-5375-455C-9EA6-DF929625EA0E}">
        <p15:presenceInfo xmlns:p15="http://schemas.microsoft.com/office/powerpoint/2012/main" userId="S::oht6@cdc.gov::2213a92e-b211-44a2-b47d-80d638403eb3" providerId="AD"/>
      </p:ext>
    </p:extLst>
  </p:cmAuthor>
  <p:cmAuthor id="33" name="Kelsey" initials="K" lastIdx="3" clrIdx="32">
    <p:extLst>
      <p:ext uri="{19B8F6BF-5375-455C-9EA6-DF929625EA0E}">
        <p15:presenceInfo xmlns:p15="http://schemas.microsoft.com/office/powerpoint/2012/main" userId="S::ngl7@cdc.gov::fc24ac71-96d7-4a1d-b26d-ea914c623012" providerId="AD"/>
      </p:ext>
    </p:extLst>
  </p:cmAuthor>
  <p:cmAuthor id="34" name="Michener, Vanessa (CDC/DDID/NCHHSTP/DHPIRS)" initials="M(" lastIdx="8" clrIdx="33">
    <p:extLst>
      <p:ext uri="{19B8F6BF-5375-455C-9EA6-DF929625EA0E}">
        <p15:presenceInfo xmlns:p15="http://schemas.microsoft.com/office/powerpoint/2012/main" userId="S::lot1@cdc.gov::bd1a7532-bc04-481c-a509-148721c4c22d" providerId="AD"/>
      </p:ext>
    </p:extLst>
  </p:cmAuthor>
  <p:cmAuthor id="35" name="Parker, Todd (CDC/DDID/NCEZID/DPEI)" initials="PT(" lastIdx="19" clrIdx="34">
    <p:extLst>
      <p:ext uri="{19B8F6BF-5375-455C-9EA6-DF929625EA0E}">
        <p15:presenceInfo xmlns:p15="http://schemas.microsoft.com/office/powerpoint/2012/main" userId="S::jtp2@cdc.gov::04d2275e-1c20-4ced-b99d-e2b10866d5c3" providerId="AD"/>
      </p:ext>
    </p:extLst>
  </p:cmAuthor>
  <p:cmAuthor id="36" name="Kools, John J. (CDC/DDID/NCEZID/OD)" initials="KJJ(" lastIdx="23" clrIdx="35">
    <p:extLst>
      <p:ext uri="{19B8F6BF-5375-455C-9EA6-DF929625EA0E}">
        <p15:presenceInfo xmlns:p15="http://schemas.microsoft.com/office/powerpoint/2012/main" userId="S::czk7@cdc.gov::dd1abab5-3fe2-4d12-9f2b-28294848c296" providerId="AD"/>
      </p:ext>
    </p:extLst>
  </p:cmAuthor>
  <p:cmAuthor id="37" name="Stevens, James (CDC/DDID/NCIRD/ID)" initials="SJ(" lastIdx="4" clrIdx="36">
    <p:extLst>
      <p:ext uri="{19B8F6BF-5375-455C-9EA6-DF929625EA0E}">
        <p15:presenceInfo xmlns:p15="http://schemas.microsoft.com/office/powerpoint/2012/main" userId="S::fwb4@cdc.gov::7b5d0927-da47-46df-8b84-2fa4db1e5fff" providerId="AD"/>
      </p:ext>
    </p:extLst>
  </p:cmAuthor>
  <p:cmAuthor id="38" name="Neset, Kris (CDC/DDNID/NCEH/DEHSP)" initials="N(" lastIdx="10" clrIdx="37">
    <p:extLst>
      <p:ext uri="{19B8F6BF-5375-455C-9EA6-DF929625EA0E}">
        <p15:presenceInfo xmlns:p15="http://schemas.microsoft.com/office/powerpoint/2012/main" userId="S::qjg9@cdc.gov::1d54306e-d3d9-458a-9939-38066d897469" providerId="AD"/>
      </p:ext>
    </p:extLst>
  </p:cmAuthor>
  <p:cmAuthor id="39" name="Ferguson, Matthew (ATSDR/OAD/OCHHA)" initials="F(" lastIdx="1" clrIdx="38">
    <p:extLst>
      <p:ext uri="{19B8F6BF-5375-455C-9EA6-DF929625EA0E}">
        <p15:presenceInfo xmlns:p15="http://schemas.microsoft.com/office/powerpoint/2012/main" userId="S::qcb9@cdc.gov::dea3d0c2-818b-4478-9a48-7fb999ed3ef2" providerId="AD"/>
      </p:ext>
    </p:extLst>
  </p:cmAuthor>
  <p:cmAuthor id="40" name="Sara Bedrosian" initials="eri7" lastIdx="6" clrIdx="39">
    <p:extLst>
      <p:ext uri="{19B8F6BF-5375-455C-9EA6-DF929625EA0E}">
        <p15:presenceInfo xmlns:p15="http://schemas.microsoft.com/office/powerpoint/2012/main" userId="Sara Bedrosi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D2D"/>
    <a:srgbClr val="B01519"/>
    <a:srgbClr val="17468F"/>
    <a:srgbClr val="6492EA"/>
    <a:srgbClr val="55BF8B"/>
    <a:srgbClr val="006A71"/>
    <a:srgbClr val="292B6E"/>
    <a:srgbClr val="000000"/>
    <a:srgbClr val="FD2121"/>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571" autoAdjust="0"/>
  </p:normalViewPr>
  <p:slideViewPr>
    <p:cSldViewPr snapToGrid="0">
      <p:cViewPr varScale="1">
        <p:scale>
          <a:sx n="120" d="100"/>
          <a:sy n="120" d="100"/>
        </p:scale>
        <p:origin x="360"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2/2/2021</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54512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2324494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228600" lvl="0" indent="-228600">
              <a:buFont typeface="+mj-lt"/>
              <a:buAutoNum type="arabicPeriod"/>
            </a:pPr>
            <a:r>
              <a:rPr lang="en-US" sz="1200" kern="1200" dirty="0">
                <a:solidFill>
                  <a:schemeClr val="tx1"/>
                </a:solidFill>
                <a:effectLst/>
                <a:latin typeface="+mn-lt"/>
                <a:ea typeface="+mn-ea"/>
                <a:cs typeface="+mn-cs"/>
              </a:rPr>
              <a:t>The data shown here are rom daily measurements take from </a:t>
            </a:r>
            <a:r>
              <a:rPr lang="en-US" sz="1200" b="1" kern="1200" dirty="0">
                <a:solidFill>
                  <a:schemeClr val="tx1"/>
                </a:solidFill>
                <a:effectLst/>
                <a:latin typeface="+mn-lt"/>
                <a:ea typeface="+mn-ea"/>
                <a:cs typeface="+mn-cs"/>
              </a:rPr>
              <a:t>wastewater utility serving a city in the Idaho </a:t>
            </a:r>
            <a:r>
              <a:rPr lang="en-US" sz="1200" kern="1200" dirty="0">
                <a:solidFill>
                  <a:schemeClr val="tx1"/>
                </a:solidFill>
                <a:effectLst/>
                <a:latin typeface="+mn-lt"/>
                <a:ea typeface="+mn-ea"/>
                <a:cs typeface="+mn-cs"/>
              </a:rPr>
              <a:t>from late June through September.</a:t>
            </a:r>
          </a:p>
          <a:p>
            <a:pPr marL="228600" lvl="0" indent="-228600">
              <a:buFont typeface="+mj-lt"/>
              <a:buAutoNum type="arabicPeriod"/>
            </a:pPr>
            <a:r>
              <a:rPr lang="en-US" sz="1200" kern="1200" dirty="0">
                <a:solidFill>
                  <a:schemeClr val="tx1"/>
                </a:solidFill>
                <a:effectLst/>
                <a:latin typeface="+mn-lt"/>
                <a:ea typeface="+mn-ea"/>
                <a:cs typeface="+mn-cs"/>
              </a:rPr>
              <a:t>The left-hand side graph is a timeseries where the bars represent the case counts based on illness onset, shown on the left-hand vertical axis, and the red line represents the SARS-CoV-2 sewage concentration data shown on the right-hand vertical-axis. </a:t>
            </a:r>
          </a:p>
          <a:p>
            <a:pPr marL="228600" lvl="0" indent="-228600">
              <a:buFont typeface="+mj-lt"/>
              <a:buAutoNum type="arabicPeriod"/>
            </a:pPr>
            <a:r>
              <a:rPr lang="en-US" sz="1200" kern="1200" dirty="0">
                <a:solidFill>
                  <a:schemeClr val="tx1"/>
                </a:solidFill>
                <a:effectLst/>
                <a:latin typeface="+mn-lt"/>
                <a:ea typeface="+mn-ea"/>
                <a:cs typeface="+mn-cs"/>
              </a:rPr>
              <a:t>The right-hand side graph is the leading indicator analyses between the wastewater SARS-CoV-2 wastewater concentrations and case counts – with a 1 on the vertical axis being the direction of the two datasets agree all the time (i.e., when one goes up, the other always goes up), 0 being the direction of the two datasets never agree, and 0.5 showing equal agreement and disagreement (i.e., no association).  The gray line represents the relationship between wastewater concentrations on the date it was sampled and illness onset date of cases. The black line represents the relationship between wastewater concentrations and cases on the date the information is reported to the health department. </a:t>
            </a:r>
          </a:p>
          <a:p>
            <a:pPr marL="228600" lvl="0" indent="-228600">
              <a:buFont typeface="+mj-lt"/>
              <a:buAutoNum type="arabicPeriod"/>
            </a:pPr>
            <a:r>
              <a:rPr lang="en-US" sz="1200" kern="1200" dirty="0">
                <a:solidFill>
                  <a:schemeClr val="tx1"/>
                </a:solidFill>
                <a:effectLst/>
                <a:latin typeface="+mn-lt"/>
                <a:ea typeface="+mn-ea"/>
                <a:cs typeface="+mn-cs"/>
              </a:rPr>
              <a:t>The horizontal axis represents the wastewater concentration relationship with cases on </a:t>
            </a:r>
            <a:r>
              <a:rPr lang="en-US" sz="1200" b="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number of days later.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For example, the 0 on the x-axis represents the expected relationship between wastewater concentrations collected or reported today and the average number of cases with illness onset or reported today, respectively. Similarly, the 6 on the x-axis represents wastewater concentrations data related to the case data from 6 days later.</a:t>
            </a:r>
          </a:p>
          <a:p>
            <a:pPr marL="228600" lvl="0" indent="-228600">
              <a:buFont typeface="+mj-lt"/>
              <a:buAutoNum type="arabicPeriod"/>
            </a:pPr>
            <a:r>
              <a:rPr lang="en-US" sz="1200" kern="1200" dirty="0">
                <a:solidFill>
                  <a:schemeClr val="tx1"/>
                </a:solidFill>
                <a:effectLst/>
                <a:latin typeface="+mn-lt"/>
                <a:ea typeface="+mn-ea"/>
                <a:cs typeface="+mn-cs"/>
              </a:rPr>
              <a:t>The peak on the correlation graph shows that (at this location) available </a:t>
            </a:r>
            <a:r>
              <a:rPr lang="en-US" sz="1200" b="1" kern="1200" dirty="0">
                <a:solidFill>
                  <a:schemeClr val="tx1"/>
                </a:solidFill>
                <a:effectLst/>
                <a:latin typeface="+mn-lt"/>
                <a:ea typeface="+mn-ea"/>
                <a:cs typeface="+mn-cs"/>
              </a:rPr>
              <a:t>wastewater concentration data are most strongly associated with new cases reported approximately 6 days in the future (red dashed line), demonstrating wastewater data as a leading indicator of reported cases similar to what has been reported by other researchers around the world</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7425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3536936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3230749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dirty="0"/>
          </a:p>
        </p:txBody>
      </p:sp>
    </p:spTree>
    <p:extLst>
      <p:ext uri="{BB962C8B-B14F-4D97-AF65-F5344CB8AC3E}">
        <p14:creationId xmlns:p14="http://schemas.microsoft.com/office/powerpoint/2010/main" val="1029098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3283302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11327566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2.xml"/><Relationship Id="rId5" Type="http://schemas.openxmlformats.org/officeDocument/2006/relationships/image" Target="../media/image1.jpe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2.xml"/><Relationship Id="rId5" Type="http://schemas.openxmlformats.org/officeDocument/2006/relationships/image" Target="../media/image8.jpe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F35E44-72CB-4AFA-8DA6-C89EBC957A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615" r="19754"/>
          <a:stretch/>
        </p:blipFill>
        <p:spPr>
          <a:xfrm>
            <a:off x="5210658" y="966372"/>
            <a:ext cx="3684774" cy="3475844"/>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314325" y="0"/>
            <a:ext cx="8829676" cy="89557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522515" y="9097"/>
            <a:ext cx="8621486"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522515" y="1026256"/>
            <a:ext cx="7617144" cy="342900"/>
          </a:xfrm>
          <a:prstGeom prst="rect">
            <a:avLst/>
          </a:prstGeom>
        </p:spPr>
        <p:txBody>
          <a:bodyPr/>
          <a:lstStyle>
            <a:lvl1pPr marL="0" indent="0" algn="l">
              <a:buNone/>
              <a:defRPr sz="2000" b="1" baseline="0">
                <a:solidFill>
                  <a:srgbClr val="2D2D2D"/>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62555" y="1890634"/>
            <a:ext cx="7617144" cy="779488"/>
          </a:xfrm>
          <a:prstGeom prst="rect">
            <a:avLst/>
          </a:prstGeom>
        </p:spPr>
        <p:txBody>
          <a:bodyPr/>
          <a:lstStyle>
            <a:lvl1pPr marL="0" indent="0" algn="l">
              <a:lnSpc>
                <a:spcPts val="2000"/>
              </a:lnSpc>
              <a:buNone/>
              <a:defRPr sz="18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grpSp>
        <p:nvGrpSpPr>
          <p:cNvPr id="10" name="Group 9">
            <a:extLst>
              <a:ext uri="{FF2B5EF4-FFF2-40B4-BE49-F238E27FC236}">
                <a16:creationId xmlns:a16="http://schemas.microsoft.com/office/drawing/2014/main" id="{2900023D-2373-43F5-A4AA-FD7F91255A55}"/>
              </a:ext>
            </a:extLst>
          </p:cNvPr>
          <p:cNvGrpSpPr/>
          <p:nvPr userDrawn="1"/>
        </p:nvGrpSpPr>
        <p:grpSpPr>
          <a:xfrm>
            <a:off x="0" y="1"/>
            <a:ext cx="267157" cy="895570"/>
            <a:chOff x="2721769" y="2050256"/>
            <a:chExt cx="442912" cy="1469660"/>
          </a:xfrm>
        </p:grpSpPr>
        <p:sp>
          <p:nvSpPr>
            <p:cNvPr id="12" name="Rectangle 11">
              <a:extLst>
                <a:ext uri="{FF2B5EF4-FFF2-40B4-BE49-F238E27FC236}">
                  <a16:creationId xmlns:a16="http://schemas.microsoft.com/office/drawing/2014/main" id="{275925BE-9EF0-43F9-9D78-64BD587500CA}"/>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4" name="Rectangle 13">
              <a:extLst>
                <a:ext uri="{FF2B5EF4-FFF2-40B4-BE49-F238E27FC236}">
                  <a16:creationId xmlns:a16="http://schemas.microsoft.com/office/drawing/2014/main" id="{79245E9D-1A1B-4F74-AD8C-354693087FC0}"/>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15" name="TextBox 14">
            <a:extLst>
              <a:ext uri="{FF2B5EF4-FFF2-40B4-BE49-F238E27FC236}">
                <a16:creationId xmlns:a16="http://schemas.microsoft.com/office/drawing/2014/main" id="{9EA0238C-23EC-47A0-ABAA-400AE503943B}"/>
              </a:ext>
            </a:extLst>
          </p:cNvPr>
          <p:cNvSpPr txBox="1"/>
          <p:nvPr userDrawn="1"/>
        </p:nvSpPr>
        <p:spPr>
          <a:xfrm>
            <a:off x="4962089" y="4510542"/>
            <a:ext cx="4181912" cy="400110"/>
          </a:xfrm>
          <a:prstGeom prst="rect">
            <a:avLst/>
          </a:prstGeom>
          <a:solidFill>
            <a:srgbClr val="FBAB18"/>
          </a:solidFill>
        </p:spPr>
        <p:txBody>
          <a:bodyPr wrap="square" rtlCol="0">
            <a:spAutoFit/>
          </a:bodyPr>
          <a:lstStyle/>
          <a:p>
            <a:pPr marL="285750" marR="0" lvl="0" indent="0" algn="l" defTabSz="914400" rtl="0" eaLnBrk="0" fontAlgn="base" latinLnBrk="0" hangingPunct="0">
              <a:lnSpc>
                <a:spcPct val="100000"/>
              </a:lnSpc>
              <a:spcBef>
                <a:spcPct val="0"/>
              </a:spcBef>
              <a:spcAft>
                <a:spcPct val="0"/>
              </a:spcAft>
              <a:buClrTx/>
              <a:buSzTx/>
              <a:buFontTx/>
              <a:buNone/>
              <a:tabLst/>
              <a:defRPr/>
            </a:pPr>
            <a:r>
              <a:rPr lang="en-US" sz="2000" b="1">
                <a:solidFill>
                  <a:srgbClr val="2D2D2D"/>
                </a:solidFill>
                <a:latin typeface="Calibri" panose="020F0502020204030204" pitchFamily="34" charset="0"/>
                <a:cs typeface="Calibri" panose="020F0502020204030204" pitchFamily="34" charset="0"/>
              </a:rPr>
              <a:t>cdc.gov/coronavirus</a:t>
            </a:r>
          </a:p>
        </p:txBody>
      </p:sp>
    </p:spTree>
    <p:extLst>
      <p:ext uri="{BB962C8B-B14F-4D97-AF65-F5344CB8AC3E}">
        <p14:creationId xmlns:p14="http://schemas.microsoft.com/office/powerpoint/2010/main" val="329813044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a:solidFill>
                  <a:srgbClr val="2D2D2D"/>
                </a:solidFill>
                <a:latin typeface="Calibri" panose="020F0502020204030204" pitchFamily="34" charset="0"/>
              </a:rPr>
              <a:t>For more information, contact CDC</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1-800-CDC-INFO (232-4636)</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TTY:  1-888-232-6348    www.cdc.gov</a:t>
            </a: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6" y="4339940"/>
            <a:ext cx="1254584" cy="719251"/>
          </a:xfrm>
          <a:prstGeom prst="rect">
            <a:avLst/>
          </a:prstGeom>
        </p:spPr>
      </p:pic>
      <p:pic>
        <p:nvPicPr>
          <p:cNvPr id="17" name="Picture 16">
            <a:extLst>
              <a:ext uri="{FF2B5EF4-FFF2-40B4-BE49-F238E27FC236}">
                <a16:creationId xmlns:a16="http://schemas.microsoft.com/office/drawing/2014/main" id="{52A43ECC-BBFF-4967-9F45-5667FFC0EE1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2543820"/>
          </a:xfrm>
          <a:prstGeom prst="rect">
            <a:avLst/>
          </a:prstGeom>
        </p:spPr>
      </p:pic>
    </p:spTree>
    <p:extLst>
      <p:ext uri="{BB962C8B-B14F-4D97-AF65-F5344CB8AC3E}">
        <p14:creationId xmlns:p14="http://schemas.microsoft.com/office/powerpoint/2010/main" val="46765372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F35E44-72CB-4AFA-8DA6-C89EBC957A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615" r="19754"/>
          <a:stretch/>
        </p:blipFill>
        <p:spPr>
          <a:xfrm>
            <a:off x="5210658" y="966373"/>
            <a:ext cx="3684774" cy="3475844"/>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314325" y="0"/>
            <a:ext cx="8829676" cy="89557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p:cNvSpPr>
            <a:spLocks noGrp="1"/>
          </p:cNvSpPr>
          <p:nvPr userDrawn="1">
            <p:ph type="title"/>
          </p:nvPr>
        </p:nvSpPr>
        <p:spPr>
          <a:xfrm>
            <a:off x="522516" y="9097"/>
            <a:ext cx="8621486"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522515" y="1026256"/>
            <a:ext cx="7617144" cy="342900"/>
          </a:xfrm>
          <a:prstGeom prst="rect">
            <a:avLst/>
          </a:prstGeom>
        </p:spPr>
        <p:txBody>
          <a:bodyPr/>
          <a:lstStyle>
            <a:lvl1pPr marL="0" indent="0" algn="l">
              <a:buNone/>
              <a:defRPr sz="2000" b="1" baseline="0">
                <a:solidFill>
                  <a:srgbClr val="2D2D2D"/>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62555" y="1890635"/>
            <a:ext cx="7617144" cy="779488"/>
          </a:xfrm>
          <a:prstGeom prst="rect">
            <a:avLst/>
          </a:prstGeom>
        </p:spPr>
        <p:txBody>
          <a:bodyPr/>
          <a:lstStyle>
            <a:lvl1pPr marL="0" indent="0" algn="l">
              <a:lnSpc>
                <a:spcPts val="2000"/>
              </a:lnSpc>
              <a:buNone/>
              <a:defRPr sz="18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3440" y="4280110"/>
            <a:ext cx="1254584" cy="719251"/>
          </a:xfrm>
          <a:prstGeom prst="rect">
            <a:avLst/>
          </a:prstGeom>
        </p:spPr>
      </p:pic>
      <p:grpSp>
        <p:nvGrpSpPr>
          <p:cNvPr id="10" name="Group 9">
            <a:extLst>
              <a:ext uri="{FF2B5EF4-FFF2-40B4-BE49-F238E27FC236}">
                <a16:creationId xmlns:a16="http://schemas.microsoft.com/office/drawing/2014/main" id="{2900023D-2373-43F5-A4AA-FD7F91255A55}"/>
              </a:ext>
            </a:extLst>
          </p:cNvPr>
          <p:cNvGrpSpPr/>
          <p:nvPr userDrawn="1"/>
        </p:nvGrpSpPr>
        <p:grpSpPr>
          <a:xfrm>
            <a:off x="1" y="2"/>
            <a:ext cx="267157" cy="895570"/>
            <a:chOff x="2721769" y="2050256"/>
            <a:chExt cx="442912" cy="1469660"/>
          </a:xfrm>
        </p:grpSpPr>
        <p:sp>
          <p:nvSpPr>
            <p:cNvPr id="12" name="Rectangle 11">
              <a:extLst>
                <a:ext uri="{FF2B5EF4-FFF2-40B4-BE49-F238E27FC236}">
                  <a16:creationId xmlns:a16="http://schemas.microsoft.com/office/drawing/2014/main" id="{275925BE-9EF0-43F9-9D78-64BD587500CA}"/>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14" name="Rectangle 13">
              <a:extLst>
                <a:ext uri="{FF2B5EF4-FFF2-40B4-BE49-F238E27FC236}">
                  <a16:creationId xmlns:a16="http://schemas.microsoft.com/office/drawing/2014/main" id="{79245E9D-1A1B-4F74-AD8C-354693087FC0}"/>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grpSp>
      <p:sp>
        <p:nvSpPr>
          <p:cNvPr id="15" name="TextBox 14">
            <a:extLst>
              <a:ext uri="{FF2B5EF4-FFF2-40B4-BE49-F238E27FC236}">
                <a16:creationId xmlns:a16="http://schemas.microsoft.com/office/drawing/2014/main" id="{9EA0238C-23EC-47A0-ABAA-400AE503943B}"/>
              </a:ext>
            </a:extLst>
          </p:cNvPr>
          <p:cNvSpPr txBox="1"/>
          <p:nvPr userDrawn="1"/>
        </p:nvSpPr>
        <p:spPr>
          <a:xfrm>
            <a:off x="4962090" y="4510542"/>
            <a:ext cx="4181912" cy="400110"/>
          </a:xfrm>
          <a:prstGeom prst="rect">
            <a:avLst/>
          </a:prstGeom>
          <a:solidFill>
            <a:srgbClr val="FBAB18"/>
          </a:solidFill>
        </p:spPr>
        <p:txBody>
          <a:bodyPr wrap="square" rtlCol="0">
            <a:spAutoFit/>
          </a:bodyPr>
          <a:lstStyle/>
          <a:p>
            <a:pPr marL="285743" marR="0" lvl="0" indent="0" algn="l" defTabSz="914378" rtl="0" eaLnBrk="0" fontAlgn="base" latinLnBrk="0" hangingPunct="0">
              <a:lnSpc>
                <a:spcPct val="100000"/>
              </a:lnSpc>
              <a:spcBef>
                <a:spcPct val="0"/>
              </a:spcBef>
              <a:spcAft>
                <a:spcPct val="0"/>
              </a:spcAft>
              <a:buClrTx/>
              <a:buSzTx/>
              <a:buFontTx/>
              <a:buNone/>
              <a:tabLst/>
              <a:defRPr/>
            </a:pPr>
            <a:r>
              <a:rPr lang="en-US" sz="2000" b="1">
                <a:solidFill>
                  <a:srgbClr val="2D2D2D"/>
                </a:solidFill>
                <a:latin typeface="Calibri" panose="020F0502020204030204" pitchFamily="34" charset="0"/>
                <a:cs typeface="Calibri" panose="020F0502020204030204" pitchFamily="34" charset="0"/>
              </a:rPr>
              <a:t>cdc.gov/coronavirus</a:t>
            </a:r>
          </a:p>
        </p:txBody>
      </p:sp>
    </p:spTree>
    <p:extLst>
      <p:ext uri="{BB962C8B-B14F-4D97-AF65-F5344CB8AC3E}">
        <p14:creationId xmlns:p14="http://schemas.microsoft.com/office/powerpoint/2010/main" val="343145568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9144000" cy="51435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p:cNvSpPr>
            <a:spLocks noGrp="1"/>
          </p:cNvSpPr>
          <p:nvPr userDrawn="1">
            <p:ph type="title"/>
          </p:nvPr>
        </p:nvSpPr>
        <p:spPr>
          <a:xfrm>
            <a:off x="685801" y="9097"/>
            <a:ext cx="8458200"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685802" y="1061976"/>
            <a:ext cx="7453858" cy="342900"/>
          </a:xfrm>
          <a:prstGeom prst="rect">
            <a:avLst/>
          </a:prstGeom>
        </p:spPr>
        <p:txBody>
          <a:bodyPr/>
          <a:lstStyle>
            <a:lvl1pPr marL="0" indent="0" algn="l">
              <a:buNone/>
              <a:defRPr sz="2000" b="1" baseline="0">
                <a:solidFill>
                  <a:schemeClr val="tx2"/>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85801" y="1890635"/>
            <a:ext cx="7393898" cy="779488"/>
          </a:xfrm>
          <a:prstGeom prst="rect">
            <a:avLst/>
          </a:prstGeom>
        </p:spPr>
        <p:txBody>
          <a:bodyPr/>
          <a:lstStyle>
            <a:lvl1pPr marL="0" indent="0" algn="l">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40" y="4280110"/>
            <a:ext cx="1254584" cy="719251"/>
          </a:xfrm>
          <a:prstGeom prst="rect">
            <a:avLst/>
          </a:prstGeom>
        </p:spPr>
      </p:pic>
      <p:grpSp>
        <p:nvGrpSpPr>
          <p:cNvPr id="21" name="Group 20">
            <a:extLst>
              <a:ext uri="{FF2B5EF4-FFF2-40B4-BE49-F238E27FC236}">
                <a16:creationId xmlns:a16="http://schemas.microsoft.com/office/drawing/2014/main" id="{CC3D0F8F-59A2-423C-A3F9-4CCC5E04EB88}"/>
              </a:ext>
            </a:extLst>
          </p:cNvPr>
          <p:cNvGrpSpPr/>
          <p:nvPr userDrawn="1"/>
        </p:nvGrpSpPr>
        <p:grpSpPr>
          <a:xfrm>
            <a:off x="1" y="2"/>
            <a:ext cx="267157" cy="895570"/>
            <a:chOff x="2721769" y="2050256"/>
            <a:chExt cx="442912" cy="1469660"/>
          </a:xfrm>
        </p:grpSpPr>
        <p:sp>
          <p:nvSpPr>
            <p:cNvPr id="22" name="Rectangle 21">
              <a:extLst>
                <a:ext uri="{FF2B5EF4-FFF2-40B4-BE49-F238E27FC236}">
                  <a16:creationId xmlns:a16="http://schemas.microsoft.com/office/drawing/2014/main" id="{D32F05D3-C03C-45E4-9FA9-D106B2E80059}"/>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23" name="Rectangle 22">
              <a:extLst>
                <a:ext uri="{FF2B5EF4-FFF2-40B4-BE49-F238E27FC236}">
                  <a16:creationId xmlns:a16="http://schemas.microsoft.com/office/drawing/2014/main" id="{486CBDE1-9FE4-4D39-8D29-C02C77614B0D}"/>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grpSp>
    </p:spTree>
    <p:extLst>
      <p:ext uri="{BB962C8B-B14F-4D97-AF65-F5344CB8AC3E}">
        <p14:creationId xmlns:p14="http://schemas.microsoft.com/office/powerpoint/2010/main" val="344452585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7"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6677885"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7280967"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7870698"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1"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5481059"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 name="Title 1"/>
          <p:cNvSpPr>
            <a:spLocks noGrp="1"/>
          </p:cNvSpPr>
          <p:nvPr userDrawn="1">
            <p:ph type="title" hasCustomPrompt="1"/>
          </p:nvPr>
        </p:nvSpPr>
        <p:spPr>
          <a:xfrm>
            <a:off x="457200" y="205980"/>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3" indent="-230183">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5EB3B0CC-979E-4460-961A-7E5D5213A0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40" y="4501098"/>
            <a:ext cx="869114" cy="498262"/>
          </a:xfrm>
          <a:prstGeom prst="rect">
            <a:avLst/>
          </a:prstGeom>
        </p:spPr>
      </p:pic>
      <p:grpSp>
        <p:nvGrpSpPr>
          <p:cNvPr id="20" name="Group 19">
            <a:extLst>
              <a:ext uri="{FF2B5EF4-FFF2-40B4-BE49-F238E27FC236}">
                <a16:creationId xmlns:a16="http://schemas.microsoft.com/office/drawing/2014/main" id="{9256BCB5-3FA6-46A4-BD0C-A091D9F1922D}"/>
              </a:ext>
            </a:extLst>
          </p:cNvPr>
          <p:cNvGrpSpPr/>
          <p:nvPr userDrawn="1"/>
        </p:nvGrpSpPr>
        <p:grpSpPr>
          <a:xfrm>
            <a:off x="1" y="2"/>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grpSp>
    </p:spTree>
    <p:extLst>
      <p:ext uri="{BB962C8B-B14F-4D97-AF65-F5344CB8AC3E}">
        <p14:creationId xmlns:p14="http://schemas.microsoft.com/office/powerpoint/2010/main" val="391121117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7"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6677885"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7280967"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7870698"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1"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5481059"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 name="Title 1"/>
          <p:cNvSpPr>
            <a:spLocks noGrp="1"/>
          </p:cNvSpPr>
          <p:nvPr userDrawn="1">
            <p:ph type="title" hasCustomPrompt="1"/>
          </p:nvPr>
        </p:nvSpPr>
        <p:spPr>
          <a:xfrm>
            <a:off x="457200" y="205980"/>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3" indent="-230183">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grpSp>
        <p:nvGrpSpPr>
          <p:cNvPr id="20" name="Group 19">
            <a:extLst>
              <a:ext uri="{FF2B5EF4-FFF2-40B4-BE49-F238E27FC236}">
                <a16:creationId xmlns:a16="http://schemas.microsoft.com/office/drawing/2014/main" id="{9256BCB5-3FA6-46A4-BD0C-A091D9F1922D}"/>
              </a:ext>
            </a:extLst>
          </p:cNvPr>
          <p:cNvGrpSpPr/>
          <p:nvPr userDrawn="1"/>
        </p:nvGrpSpPr>
        <p:grpSpPr>
          <a:xfrm>
            <a:off x="1" y="2"/>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grpSp>
    </p:spTree>
    <p:extLst>
      <p:ext uri="{BB962C8B-B14F-4D97-AF65-F5344CB8AC3E}">
        <p14:creationId xmlns:p14="http://schemas.microsoft.com/office/powerpoint/2010/main" val="218136189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457201"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6082667"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6677885"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7280967"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7870698"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1"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5481059"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84213D48-D055-4EE8-9726-533AB8E26A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40" y="4280110"/>
            <a:ext cx="1254584" cy="719251"/>
          </a:xfrm>
          <a:prstGeom prst="rect">
            <a:avLst/>
          </a:prstGeom>
        </p:spPr>
      </p:pic>
      <p:grpSp>
        <p:nvGrpSpPr>
          <p:cNvPr id="23" name="Group 22">
            <a:extLst>
              <a:ext uri="{FF2B5EF4-FFF2-40B4-BE49-F238E27FC236}">
                <a16:creationId xmlns:a16="http://schemas.microsoft.com/office/drawing/2014/main" id="{AF318103-E3F0-462E-A0BE-161EC7EA9C7C}"/>
              </a:ext>
            </a:extLst>
          </p:cNvPr>
          <p:cNvGrpSpPr/>
          <p:nvPr userDrawn="1"/>
        </p:nvGrpSpPr>
        <p:grpSpPr>
          <a:xfrm>
            <a:off x="1" y="2"/>
            <a:ext cx="267157" cy="895570"/>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grpSp>
    </p:spTree>
    <p:extLst>
      <p:ext uri="{BB962C8B-B14F-4D97-AF65-F5344CB8AC3E}">
        <p14:creationId xmlns:p14="http://schemas.microsoft.com/office/powerpoint/2010/main" val="108392095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457201"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6082667"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6677885"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7280967"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7870698"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1"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5481059"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grpSp>
        <p:nvGrpSpPr>
          <p:cNvPr id="23" name="Group 22">
            <a:extLst>
              <a:ext uri="{FF2B5EF4-FFF2-40B4-BE49-F238E27FC236}">
                <a16:creationId xmlns:a16="http://schemas.microsoft.com/office/drawing/2014/main" id="{AF318103-E3F0-462E-A0BE-161EC7EA9C7C}"/>
              </a:ext>
            </a:extLst>
          </p:cNvPr>
          <p:cNvGrpSpPr/>
          <p:nvPr userDrawn="1"/>
        </p:nvGrpSpPr>
        <p:grpSpPr>
          <a:xfrm>
            <a:off x="1" y="2"/>
            <a:ext cx="267157" cy="895570"/>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grpSp>
    </p:spTree>
    <p:extLst>
      <p:ext uri="{BB962C8B-B14F-4D97-AF65-F5344CB8AC3E}">
        <p14:creationId xmlns:p14="http://schemas.microsoft.com/office/powerpoint/2010/main" val="238934146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614" y="2441364"/>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179613" y="3516737"/>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230" y="4280110"/>
            <a:ext cx="1254584" cy="719251"/>
          </a:xfrm>
          <a:prstGeom prst="rect">
            <a:avLst/>
          </a:prstGeom>
        </p:spPr>
      </p:pic>
    </p:spTree>
    <p:extLst>
      <p:ext uri="{BB962C8B-B14F-4D97-AF65-F5344CB8AC3E}">
        <p14:creationId xmlns:p14="http://schemas.microsoft.com/office/powerpoint/2010/main" val="424434361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27069" y="506187"/>
            <a:ext cx="4484352" cy="4346372"/>
          </a:xfrm>
          <a:prstGeom prst="rect">
            <a:avLst/>
          </a:prstGeom>
        </p:spPr>
      </p:pic>
      <p:sp>
        <p:nvSpPr>
          <p:cNvPr id="2" name="Title 1"/>
          <p:cNvSpPr>
            <a:spLocks noGrp="1"/>
          </p:cNvSpPr>
          <p:nvPr>
            <p:ph type="title"/>
          </p:nvPr>
        </p:nvSpPr>
        <p:spPr>
          <a:xfrm>
            <a:off x="179614" y="2441364"/>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179613" y="3516737"/>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7230" y="4280110"/>
            <a:ext cx="1254584" cy="719251"/>
          </a:xfrm>
          <a:prstGeom prst="rect">
            <a:avLst/>
          </a:prstGeom>
        </p:spPr>
      </p:pic>
    </p:spTree>
    <p:extLst>
      <p:ext uri="{BB962C8B-B14F-4D97-AF65-F5344CB8AC3E}">
        <p14:creationId xmlns:p14="http://schemas.microsoft.com/office/powerpoint/2010/main" val="331917584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5"/>
            <a:ext cx="9144000" cy="883169"/>
          </a:xfrm>
          <a:prstGeom prst="rect">
            <a:avLst/>
          </a:prstGeom>
        </p:spPr>
      </p:pic>
      <p:sp>
        <p:nvSpPr>
          <p:cNvPr id="3" name="TextBox 2"/>
          <p:cNvSpPr txBox="1"/>
          <p:nvPr userDrawn="1"/>
        </p:nvSpPr>
        <p:spPr>
          <a:xfrm>
            <a:off x="127219" y="2746825"/>
            <a:ext cx="6639341" cy="1384995"/>
          </a:xfrm>
          <a:prstGeom prst="rect">
            <a:avLst/>
          </a:prstGeom>
          <a:noFill/>
        </p:spPr>
        <p:txBody>
          <a:bodyPr wrap="square" rtlCol="0">
            <a:spAutoFit/>
          </a:bodyPr>
          <a:lstStyle/>
          <a:p>
            <a:r>
              <a:rPr lang="en-US" sz="1200">
                <a:solidFill>
                  <a:srgbClr val="2D2D2D"/>
                </a:solidFill>
                <a:latin typeface="Calibri" panose="020F0502020204030204" pitchFamily="34" charset="0"/>
              </a:rPr>
              <a:t>For more information, contact CDC</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1-800-CDC-INFO (232-4636)</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TTY:  1-888-232-6348    www.cdc.gov</a:t>
            </a: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7" y="4339941"/>
            <a:ext cx="1254584" cy="719251"/>
          </a:xfrm>
          <a:prstGeom prst="rect">
            <a:avLst/>
          </a:prstGeom>
        </p:spPr>
      </p:pic>
      <p:pic>
        <p:nvPicPr>
          <p:cNvPr id="18" name="Picture 17">
            <a:extLst>
              <a:ext uri="{FF2B5EF4-FFF2-40B4-BE49-F238E27FC236}">
                <a16:creationId xmlns:a16="http://schemas.microsoft.com/office/drawing/2014/main" id="{708E3E0E-8007-4E08-9AE4-D29BCAE7C56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0615" r="19754"/>
          <a:stretch/>
        </p:blipFill>
        <p:spPr>
          <a:xfrm>
            <a:off x="5334256" y="175642"/>
            <a:ext cx="3684774" cy="3475844"/>
          </a:xfrm>
          <a:prstGeom prst="rect">
            <a:avLst/>
          </a:prstGeom>
        </p:spPr>
      </p:pic>
    </p:spTree>
    <p:extLst>
      <p:ext uri="{BB962C8B-B14F-4D97-AF65-F5344CB8AC3E}">
        <p14:creationId xmlns:p14="http://schemas.microsoft.com/office/powerpoint/2010/main" val="383819148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9144000" cy="51435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685801" y="9097"/>
            <a:ext cx="8458200"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685801" y="1061976"/>
            <a:ext cx="7453858" cy="342900"/>
          </a:xfrm>
          <a:prstGeom prst="rect">
            <a:avLst/>
          </a:prstGeom>
        </p:spPr>
        <p:txBody>
          <a:bodyPr/>
          <a:lstStyle>
            <a:lvl1pPr marL="0" indent="0" algn="l">
              <a:buNone/>
              <a:defRPr sz="2000" b="1" baseline="0">
                <a:solidFill>
                  <a:schemeClr val="tx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85801" y="1890634"/>
            <a:ext cx="7393898" cy="779488"/>
          </a:xfrm>
          <a:prstGeom prst="rect">
            <a:avLst/>
          </a:prstGeom>
        </p:spPr>
        <p:txBody>
          <a:bodyPr/>
          <a:lstStyle>
            <a:lvl1pPr marL="0" indent="0" algn="l">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grpSp>
        <p:nvGrpSpPr>
          <p:cNvPr id="21" name="Group 20">
            <a:extLst>
              <a:ext uri="{FF2B5EF4-FFF2-40B4-BE49-F238E27FC236}">
                <a16:creationId xmlns:a16="http://schemas.microsoft.com/office/drawing/2014/main" id="{CC3D0F8F-59A2-423C-A3F9-4CCC5E04EB88}"/>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D32F05D3-C03C-45E4-9FA9-D106B2E80059}"/>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486CBDE1-9FE4-4D39-8D29-C02C77614B0D}"/>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11031030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5"/>
            <a:ext cx="9144000" cy="883169"/>
          </a:xfrm>
          <a:prstGeom prst="rect">
            <a:avLst/>
          </a:prstGeom>
        </p:spPr>
      </p:pic>
      <p:sp>
        <p:nvSpPr>
          <p:cNvPr id="3" name="TextBox 2"/>
          <p:cNvSpPr txBox="1"/>
          <p:nvPr userDrawn="1"/>
        </p:nvSpPr>
        <p:spPr>
          <a:xfrm>
            <a:off x="127219" y="2746825"/>
            <a:ext cx="6639341" cy="1384995"/>
          </a:xfrm>
          <a:prstGeom prst="rect">
            <a:avLst/>
          </a:prstGeom>
          <a:noFill/>
        </p:spPr>
        <p:txBody>
          <a:bodyPr wrap="square" rtlCol="0">
            <a:spAutoFit/>
          </a:bodyPr>
          <a:lstStyle/>
          <a:p>
            <a:r>
              <a:rPr lang="en-US" sz="1200">
                <a:solidFill>
                  <a:srgbClr val="2D2D2D"/>
                </a:solidFill>
                <a:latin typeface="Calibri" panose="020F0502020204030204" pitchFamily="34" charset="0"/>
              </a:rPr>
              <a:t>For more information, contact CDC</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1-800-CDC-INFO (232-4636)</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TTY:  1-888-232-6348    www.cdc.gov</a:t>
            </a: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7" y="4339941"/>
            <a:ext cx="1254584" cy="719251"/>
          </a:xfrm>
          <a:prstGeom prst="rect">
            <a:avLst/>
          </a:prstGeom>
        </p:spPr>
      </p:pic>
      <p:pic>
        <p:nvPicPr>
          <p:cNvPr id="17" name="Picture 16">
            <a:extLst>
              <a:ext uri="{FF2B5EF4-FFF2-40B4-BE49-F238E27FC236}">
                <a16:creationId xmlns:a16="http://schemas.microsoft.com/office/drawing/2014/main" id="{52A43ECC-BBFF-4967-9F45-5667FFC0EE1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2543820"/>
          </a:xfrm>
          <a:prstGeom prst="rect">
            <a:avLst/>
          </a:prstGeom>
        </p:spPr>
      </p:pic>
    </p:spTree>
    <p:extLst>
      <p:ext uri="{BB962C8B-B14F-4D97-AF65-F5344CB8AC3E}">
        <p14:creationId xmlns:p14="http://schemas.microsoft.com/office/powerpoint/2010/main" val="124073594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 name="Title 1"/>
          <p:cNvSpPr>
            <a:spLocks noGrp="1"/>
          </p:cNvSpPr>
          <p:nvPr userDrawn="1">
            <p:ph type="title" hasCustomPrompt="1"/>
          </p:nvPr>
        </p:nvSpPr>
        <p:spPr>
          <a:xfrm>
            <a:off x="457200" y="205979"/>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5EB3B0CC-979E-4460-961A-7E5D5213A0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501098"/>
            <a:ext cx="869114" cy="498262"/>
          </a:xfrm>
          <a:prstGeom prst="rect">
            <a:avLst/>
          </a:prstGeom>
        </p:spPr>
      </p:pic>
      <p:grpSp>
        <p:nvGrpSpPr>
          <p:cNvPr id="20" name="Group 19">
            <a:extLst>
              <a:ext uri="{FF2B5EF4-FFF2-40B4-BE49-F238E27FC236}">
                <a16:creationId xmlns:a16="http://schemas.microsoft.com/office/drawing/2014/main" id="{9256BCB5-3FA6-46A4-BD0C-A091D9F1922D}"/>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182852743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 name="Title 1"/>
          <p:cNvSpPr>
            <a:spLocks noGrp="1"/>
          </p:cNvSpPr>
          <p:nvPr userDrawn="1">
            <p:ph type="title" hasCustomPrompt="1"/>
          </p:nvPr>
        </p:nvSpPr>
        <p:spPr>
          <a:xfrm>
            <a:off x="457200" y="205979"/>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grpSp>
        <p:nvGrpSpPr>
          <p:cNvPr id="20" name="Group 19">
            <a:extLst>
              <a:ext uri="{FF2B5EF4-FFF2-40B4-BE49-F238E27FC236}">
                <a16:creationId xmlns:a16="http://schemas.microsoft.com/office/drawing/2014/main" id="{9256BCB5-3FA6-46A4-BD0C-A091D9F1922D}"/>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88611130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84213D48-D055-4EE8-9726-533AB8E26A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grpSp>
        <p:nvGrpSpPr>
          <p:cNvPr id="23" name="Group 22">
            <a:extLst>
              <a:ext uri="{FF2B5EF4-FFF2-40B4-BE49-F238E27FC236}">
                <a16:creationId xmlns:a16="http://schemas.microsoft.com/office/drawing/2014/main" id="{AF318103-E3F0-462E-A0BE-161EC7EA9C7C}"/>
              </a:ext>
            </a:extLst>
          </p:cNvPr>
          <p:cNvGrpSpPr/>
          <p:nvPr userDrawn="1"/>
        </p:nvGrpSpPr>
        <p:grpSpPr>
          <a:xfrm>
            <a:off x="0" y="1"/>
            <a:ext cx="267157" cy="895570"/>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92655104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grpSp>
        <p:nvGrpSpPr>
          <p:cNvPr id="23" name="Group 22">
            <a:extLst>
              <a:ext uri="{FF2B5EF4-FFF2-40B4-BE49-F238E27FC236}">
                <a16:creationId xmlns:a16="http://schemas.microsoft.com/office/drawing/2014/main" id="{AF318103-E3F0-462E-A0BE-161EC7EA9C7C}"/>
              </a:ext>
            </a:extLst>
          </p:cNvPr>
          <p:cNvGrpSpPr/>
          <p:nvPr userDrawn="1"/>
        </p:nvGrpSpPr>
        <p:grpSpPr>
          <a:xfrm>
            <a:off x="0" y="1"/>
            <a:ext cx="267157" cy="895570"/>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170990971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613" y="244136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179613" y="351673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229" y="4280109"/>
            <a:ext cx="1254584" cy="719251"/>
          </a:xfrm>
          <a:prstGeom prst="rect">
            <a:avLst/>
          </a:prstGeom>
        </p:spPr>
      </p:pic>
    </p:spTree>
    <p:extLst>
      <p:ext uri="{BB962C8B-B14F-4D97-AF65-F5344CB8AC3E}">
        <p14:creationId xmlns:p14="http://schemas.microsoft.com/office/powerpoint/2010/main" val="29820960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27069" y="506186"/>
            <a:ext cx="4484352" cy="4346372"/>
          </a:xfrm>
          <a:prstGeom prst="rect">
            <a:avLst/>
          </a:prstGeom>
        </p:spPr>
      </p:pic>
      <p:sp>
        <p:nvSpPr>
          <p:cNvPr id="2" name="Title 1"/>
          <p:cNvSpPr>
            <a:spLocks noGrp="1"/>
          </p:cNvSpPr>
          <p:nvPr>
            <p:ph type="title"/>
          </p:nvPr>
        </p:nvSpPr>
        <p:spPr>
          <a:xfrm>
            <a:off x="179613" y="244136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179613" y="351673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7229" y="4280109"/>
            <a:ext cx="1254584" cy="719251"/>
          </a:xfrm>
          <a:prstGeom prst="rect">
            <a:avLst/>
          </a:prstGeom>
        </p:spPr>
      </p:pic>
    </p:spTree>
    <p:extLst>
      <p:ext uri="{BB962C8B-B14F-4D97-AF65-F5344CB8AC3E}">
        <p14:creationId xmlns:p14="http://schemas.microsoft.com/office/powerpoint/2010/main" val="52700105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a:solidFill>
                  <a:srgbClr val="2D2D2D"/>
                </a:solidFill>
                <a:latin typeface="Calibri" panose="020F0502020204030204" pitchFamily="34" charset="0"/>
              </a:rPr>
              <a:t>For more information, contact CDC</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1-800-CDC-INFO (232-4636)</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TTY:  1-888-232-6348    www.cdc.gov</a:t>
            </a: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6" y="4339940"/>
            <a:ext cx="1254584" cy="719251"/>
          </a:xfrm>
          <a:prstGeom prst="rect">
            <a:avLst/>
          </a:prstGeom>
        </p:spPr>
      </p:pic>
      <p:pic>
        <p:nvPicPr>
          <p:cNvPr id="18" name="Picture 17">
            <a:extLst>
              <a:ext uri="{FF2B5EF4-FFF2-40B4-BE49-F238E27FC236}">
                <a16:creationId xmlns:a16="http://schemas.microsoft.com/office/drawing/2014/main" id="{708E3E0E-8007-4E08-9AE4-D29BCAE7C56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0615" r="19754"/>
          <a:stretch/>
        </p:blipFill>
        <p:spPr>
          <a:xfrm>
            <a:off x="5334256" y="175641"/>
            <a:ext cx="3684774" cy="3475844"/>
          </a:xfrm>
          <a:prstGeom prst="rect">
            <a:avLst/>
          </a:prstGeom>
        </p:spPr>
      </p:pic>
    </p:spTree>
    <p:extLst>
      <p:ext uri="{BB962C8B-B14F-4D97-AF65-F5344CB8AC3E}">
        <p14:creationId xmlns:p14="http://schemas.microsoft.com/office/powerpoint/2010/main" val="146084295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10" r:id="rId1"/>
    <p:sldLayoutId id="2147483824" r:id="rId2"/>
    <p:sldLayoutId id="2147483811" r:id="rId3"/>
    <p:sldLayoutId id="2147483827" r:id="rId4"/>
    <p:sldLayoutId id="2147483815" r:id="rId5"/>
    <p:sldLayoutId id="2147483828" r:id="rId6"/>
    <p:sldLayoutId id="2147483823" r:id="rId7"/>
    <p:sldLayoutId id="2147483826" r:id="rId8"/>
    <p:sldLayoutId id="2147483822" r:id="rId9"/>
    <p:sldLayoutId id="2147483825" r:id="rId10"/>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556402038"/>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rgbClr val="2D2D2D"/>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2D2D2D"/>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cdc.gov/coronavirus/2019-ncov/cases-updates/wastewater-surveillance.html"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FE068FF3-146E-4D82-B1DD-E539460D8C17}"/>
              </a:ext>
            </a:extLst>
          </p:cNvPr>
          <p:cNvSpPr/>
          <p:nvPr/>
        </p:nvSpPr>
        <p:spPr>
          <a:xfrm>
            <a:off x="152400" y="1059585"/>
            <a:ext cx="5481484" cy="2539157"/>
          </a:xfrm>
          <a:prstGeom prst="rect">
            <a:avLst/>
          </a:prstGeom>
        </p:spPr>
        <p:txBody>
          <a:bodyPr wrap="square">
            <a:spAutoFit/>
          </a:bodyPr>
          <a:lstStyle/>
          <a:p>
            <a:pPr>
              <a:spcBef>
                <a:spcPts val="0"/>
              </a:spcBef>
            </a:pPr>
            <a:r>
              <a:rPr lang="en-US" sz="3600" b="1" dirty="0">
                <a:solidFill>
                  <a:srgbClr val="006A71"/>
                </a:solidFill>
                <a:latin typeface="Calibri" pitchFamily="34" charset="0"/>
                <a:ea typeface="+mj-ea"/>
                <a:cs typeface="+mj-cs"/>
              </a:rPr>
              <a:t>National Wastewater Surveillance System</a:t>
            </a:r>
          </a:p>
          <a:p>
            <a:r>
              <a:rPr lang="en-US" sz="2300" dirty="0">
                <a:solidFill>
                  <a:srgbClr val="006A71"/>
                </a:solidFill>
                <a:latin typeface="Calibri" pitchFamily="34" charset="0"/>
              </a:rPr>
              <a:t>Implementation Update</a:t>
            </a:r>
          </a:p>
          <a:p>
            <a:endParaRPr lang="en-US" sz="2400" dirty="0">
              <a:solidFill>
                <a:srgbClr val="006A71"/>
              </a:solidFill>
              <a:latin typeface="Calibri" pitchFamily="34" charset="0"/>
            </a:endParaRPr>
          </a:p>
          <a:p>
            <a:r>
              <a:rPr lang="en-US" sz="2000" dirty="0">
                <a:solidFill>
                  <a:srgbClr val="006A71"/>
                </a:solidFill>
                <a:latin typeface="Calibri" pitchFamily="34" charset="0"/>
              </a:rPr>
              <a:t>Amy E. Kirby, PhD MPH</a:t>
            </a:r>
          </a:p>
          <a:p>
            <a:r>
              <a:rPr lang="en-US" sz="2000" dirty="0">
                <a:solidFill>
                  <a:srgbClr val="006A71"/>
                </a:solidFill>
                <a:latin typeface="Calibri" pitchFamily="34" charset="0"/>
              </a:rPr>
              <a:t>NWSS@cdc.gov</a:t>
            </a:r>
          </a:p>
        </p:txBody>
      </p:sp>
      <p:sp>
        <p:nvSpPr>
          <p:cNvPr id="2" name="Rectangle 1">
            <a:extLst>
              <a:ext uri="{FF2B5EF4-FFF2-40B4-BE49-F238E27FC236}">
                <a16:creationId xmlns:a16="http://schemas.microsoft.com/office/drawing/2014/main" id="{2B5B0DA3-E953-49B4-AECC-773640B19ADD}"/>
              </a:ext>
            </a:extLst>
          </p:cNvPr>
          <p:cNvSpPr/>
          <p:nvPr/>
        </p:nvSpPr>
        <p:spPr>
          <a:xfrm>
            <a:off x="152400" y="3757784"/>
            <a:ext cx="3615605" cy="523220"/>
          </a:xfrm>
          <a:prstGeom prst="rect">
            <a:avLst/>
          </a:prstGeom>
        </p:spPr>
        <p:txBody>
          <a:bodyPr wrap="none">
            <a:spAutoFit/>
          </a:bodyPr>
          <a:lstStyle/>
          <a:p>
            <a:r>
              <a:rPr lang="en-US" sz="1400" dirty="0">
                <a:solidFill>
                  <a:srgbClr val="006A71"/>
                </a:solidFill>
                <a:latin typeface="Calibri" pitchFamily="34" charset="0"/>
                <a:cs typeface="Calibri" panose="020F0502020204030204" pitchFamily="34" charset="0"/>
              </a:rPr>
              <a:t>February 3, 2021</a:t>
            </a:r>
          </a:p>
          <a:p>
            <a:r>
              <a:rPr lang="en-US" sz="1400" dirty="0">
                <a:solidFill>
                  <a:srgbClr val="006A71"/>
                </a:solidFill>
                <a:latin typeface="Calibri" pitchFamily="34" charset="0"/>
                <a:cs typeface="Calibri" panose="020F0502020204030204" pitchFamily="34" charset="0"/>
              </a:rPr>
              <a:t>Water and Sanitation Innovations for the Arctic</a:t>
            </a:r>
          </a:p>
        </p:txBody>
      </p:sp>
    </p:spTree>
    <p:extLst>
      <p:ext uri="{BB962C8B-B14F-4D97-AF65-F5344CB8AC3E}">
        <p14:creationId xmlns:p14="http://schemas.microsoft.com/office/powerpoint/2010/main" val="121063401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F62661-8C50-4C7B-81B4-6940A5AA69F8}"/>
              </a:ext>
            </a:extLst>
          </p:cNvPr>
          <p:cNvSpPr txBox="1"/>
          <p:nvPr/>
        </p:nvSpPr>
        <p:spPr>
          <a:xfrm>
            <a:off x="3088640" y="2571750"/>
            <a:ext cx="6217920" cy="1077218"/>
          </a:xfrm>
          <a:prstGeom prst="rect">
            <a:avLst/>
          </a:prstGeom>
          <a:noFill/>
        </p:spPr>
        <p:txBody>
          <a:bodyPr wrap="square" rtlCol="0">
            <a:spAutoFit/>
          </a:bodyPr>
          <a:lstStyle/>
          <a:p>
            <a:r>
              <a:rPr lang="en-US" dirty="0">
                <a:solidFill>
                  <a:srgbClr val="000000"/>
                </a:solidFill>
                <a:latin typeface="Calibri" panose="020F0502020204030204" pitchFamily="34" charset="0"/>
              </a:rPr>
              <a:t>NWSS Email: NWSS@cdc.gov</a:t>
            </a:r>
          </a:p>
          <a:p>
            <a:endParaRPr lang="en-US" sz="1000" dirty="0">
              <a:solidFill>
                <a:srgbClr val="000000"/>
              </a:solidFill>
              <a:latin typeface="Calibri" panose="020F0502020204030204" pitchFamily="34" charset="0"/>
            </a:endParaRPr>
          </a:p>
          <a:p>
            <a:r>
              <a:rPr lang="en-US" dirty="0">
                <a:solidFill>
                  <a:srgbClr val="000000"/>
                </a:solidFill>
                <a:latin typeface="Calibri" panose="020F0502020204030204" pitchFamily="34" charset="0"/>
                <a:hlinkClick r:id="rId2"/>
              </a:rPr>
              <a:t>https://www.cdc.gov/coronavirus/2019-ncov/cases-updates/wastewater-surveillance.html</a:t>
            </a:r>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92330121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10879-18ED-4C34-8831-F0B0ECE6C95D}"/>
              </a:ext>
            </a:extLst>
          </p:cNvPr>
          <p:cNvSpPr>
            <a:spLocks noGrp="1"/>
          </p:cNvSpPr>
          <p:nvPr>
            <p:ph type="title"/>
          </p:nvPr>
        </p:nvSpPr>
        <p:spPr>
          <a:xfrm>
            <a:off x="457200" y="337865"/>
            <a:ext cx="8229600" cy="595869"/>
          </a:xfrm>
        </p:spPr>
        <p:txBody>
          <a:bodyPr/>
          <a:lstStyle/>
          <a:p>
            <a:r>
              <a:rPr lang="en-US"/>
              <a:t>Wastewater Surveillance | Public Health Toolbox</a:t>
            </a:r>
          </a:p>
        </p:txBody>
      </p:sp>
      <p:sp>
        <p:nvSpPr>
          <p:cNvPr id="4" name="Text Placeholder 3">
            <a:extLst>
              <a:ext uri="{FF2B5EF4-FFF2-40B4-BE49-F238E27FC236}">
                <a16:creationId xmlns:a16="http://schemas.microsoft.com/office/drawing/2014/main" id="{907C518D-E6FF-4A3C-B312-3077E2448F36}"/>
              </a:ext>
            </a:extLst>
          </p:cNvPr>
          <p:cNvSpPr>
            <a:spLocks noGrp="1"/>
          </p:cNvSpPr>
          <p:nvPr>
            <p:ph type="body" sz="quarter" idx="10"/>
          </p:nvPr>
        </p:nvSpPr>
        <p:spPr>
          <a:xfrm>
            <a:off x="457200" y="1134812"/>
            <a:ext cx="4957948" cy="3341688"/>
          </a:xfrm>
        </p:spPr>
        <p:txBody>
          <a:bodyPr/>
          <a:lstStyle/>
          <a:p>
            <a:pPr>
              <a:spcAft>
                <a:spcPts val="600"/>
              </a:spcAft>
            </a:pPr>
            <a:r>
              <a:rPr lang="en-US" dirty="0">
                <a:latin typeface="Calibri"/>
                <a:cs typeface="Calibri"/>
              </a:rPr>
              <a:t>Wastewater serves as an efficient pooled sample of community (or sub-community) infection prevalence</a:t>
            </a:r>
          </a:p>
          <a:p>
            <a:pPr>
              <a:spcAft>
                <a:spcPts val="600"/>
              </a:spcAft>
            </a:pPr>
            <a:r>
              <a:rPr lang="en-US" dirty="0">
                <a:latin typeface="Calibri"/>
                <a:cs typeface="Calibri"/>
              </a:rPr>
              <a:t>Captures sub-clinical infections</a:t>
            </a:r>
          </a:p>
          <a:p>
            <a:pPr>
              <a:spcAft>
                <a:spcPts val="600"/>
              </a:spcAft>
            </a:pPr>
            <a:r>
              <a:rPr lang="en-US" dirty="0">
                <a:latin typeface="Calibri"/>
                <a:cs typeface="Calibri"/>
              </a:rPr>
              <a:t>Independent of healthcare-seeking behavior and testing access</a:t>
            </a:r>
            <a:endParaRPr lang="en-US" dirty="0"/>
          </a:p>
          <a:p>
            <a:pPr>
              <a:spcAft>
                <a:spcPts val="600"/>
              </a:spcAft>
            </a:pPr>
            <a:r>
              <a:rPr lang="en-US" dirty="0">
                <a:latin typeface="Calibri"/>
                <a:cs typeface="Calibri"/>
              </a:rPr>
              <a:t>Data available within days of viral shedding onset versus up to 2-week lag for other surveillance data</a:t>
            </a:r>
          </a:p>
        </p:txBody>
      </p:sp>
      <p:pic>
        <p:nvPicPr>
          <p:cNvPr id="3086" name="Picture 14" descr="Toolbox isolated Stock Photos, Royalty Free Toolbox isolated ...">
            <a:extLst>
              <a:ext uri="{FF2B5EF4-FFF2-40B4-BE49-F238E27FC236}">
                <a16:creationId xmlns:a16="http://schemas.microsoft.com/office/drawing/2014/main" id="{EFFFED7A-D7E0-4A68-982D-E3A4B5D17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8686" y="1317158"/>
            <a:ext cx="3579553" cy="2976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08156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10879-18ED-4C34-8831-F0B0ECE6C95D}"/>
              </a:ext>
            </a:extLst>
          </p:cNvPr>
          <p:cNvSpPr>
            <a:spLocks noGrp="1"/>
          </p:cNvSpPr>
          <p:nvPr>
            <p:ph type="title"/>
          </p:nvPr>
        </p:nvSpPr>
        <p:spPr>
          <a:xfrm>
            <a:off x="457200" y="105133"/>
            <a:ext cx="8622217" cy="595869"/>
          </a:xfrm>
        </p:spPr>
        <p:txBody>
          <a:bodyPr/>
          <a:lstStyle/>
          <a:p>
            <a:r>
              <a:rPr lang="en-US" sz="2600" dirty="0"/>
              <a:t>SARS-CoV-2 Wastewater </a:t>
            </a:r>
            <a:r>
              <a:rPr lang="en-US" sz="2600"/>
              <a:t>Surveillance Evaluation</a:t>
            </a:r>
            <a:endParaRPr lang="en-US" sz="2600" dirty="0"/>
          </a:p>
        </p:txBody>
      </p:sp>
      <p:sp>
        <p:nvSpPr>
          <p:cNvPr id="15" name="TextBox 14">
            <a:extLst>
              <a:ext uri="{FF2B5EF4-FFF2-40B4-BE49-F238E27FC236}">
                <a16:creationId xmlns:a16="http://schemas.microsoft.com/office/drawing/2014/main" id="{7EF8024F-72C4-4F90-9B79-00780F595FD6}"/>
              </a:ext>
            </a:extLst>
          </p:cNvPr>
          <p:cNvSpPr txBox="1"/>
          <p:nvPr/>
        </p:nvSpPr>
        <p:spPr>
          <a:xfrm>
            <a:off x="208761" y="800834"/>
            <a:ext cx="8870656" cy="369332"/>
          </a:xfrm>
          <a:prstGeom prst="rect">
            <a:avLst/>
          </a:prstGeom>
          <a:noFill/>
        </p:spPr>
        <p:txBody>
          <a:bodyPr wrap="square" rtlCol="0">
            <a:spAutoFit/>
          </a:bodyPr>
          <a:lstStyle/>
          <a:p>
            <a:pPr algn="ctr" defTabSz="914378">
              <a:defRPr/>
            </a:pPr>
            <a:r>
              <a:rPr lang="en-US" b="1" dirty="0">
                <a:solidFill>
                  <a:srgbClr val="000000"/>
                </a:solidFill>
                <a:latin typeface="Calibri" panose="020F0502020204030204" pitchFamily="34" charset="0"/>
              </a:rPr>
              <a:t>Reported wastewater data associated with reported </a:t>
            </a:r>
            <a:r>
              <a:rPr lang="en-US" b="1" u="sng" dirty="0">
                <a:solidFill>
                  <a:srgbClr val="000000"/>
                </a:solidFill>
                <a:latin typeface="Calibri" panose="020F0502020204030204" pitchFamily="34" charset="0"/>
              </a:rPr>
              <a:t>cases</a:t>
            </a:r>
            <a:r>
              <a:rPr lang="en-US" b="1" dirty="0">
                <a:solidFill>
                  <a:srgbClr val="000000"/>
                </a:solidFill>
                <a:latin typeface="Calibri" panose="020F0502020204030204" pitchFamily="34" charset="0"/>
              </a:rPr>
              <a:t> ~6 days in the future. </a:t>
            </a:r>
          </a:p>
        </p:txBody>
      </p:sp>
      <p:sp>
        <p:nvSpPr>
          <p:cNvPr id="5" name="Rectangle 4">
            <a:extLst>
              <a:ext uri="{FF2B5EF4-FFF2-40B4-BE49-F238E27FC236}">
                <a16:creationId xmlns:a16="http://schemas.microsoft.com/office/drawing/2014/main" id="{9B16682B-F06E-452A-971F-EF107F24CC12}"/>
              </a:ext>
            </a:extLst>
          </p:cNvPr>
          <p:cNvSpPr/>
          <p:nvPr/>
        </p:nvSpPr>
        <p:spPr>
          <a:xfrm>
            <a:off x="1180448" y="4361780"/>
            <a:ext cx="2105025" cy="3637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r>
              <a:rPr lang="en-US" b="1" dirty="0">
                <a:solidFill>
                  <a:srgbClr val="2D2D2D"/>
                </a:solidFill>
                <a:latin typeface="Myriad Web Pro"/>
              </a:rPr>
              <a:t>Timeseries</a:t>
            </a:r>
          </a:p>
        </p:txBody>
      </p:sp>
      <p:pic>
        <p:nvPicPr>
          <p:cNvPr id="9" name="Picture 8" descr="Chart, line chart&#10;&#10;Description automatically generated">
            <a:extLst>
              <a:ext uri="{FF2B5EF4-FFF2-40B4-BE49-F238E27FC236}">
                <a16:creationId xmlns:a16="http://schemas.microsoft.com/office/drawing/2014/main" id="{147FC841-FAE2-4892-8C64-9CF13CE893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9157" y="1384363"/>
            <a:ext cx="4692058" cy="3128039"/>
          </a:xfrm>
          <a:prstGeom prst="rect">
            <a:avLst/>
          </a:prstGeom>
        </p:spPr>
      </p:pic>
      <p:pic>
        <p:nvPicPr>
          <p:cNvPr id="16" name="Picture 15" descr="Chart, histogram&#10;&#10;Description automatically generated">
            <a:extLst>
              <a:ext uri="{FF2B5EF4-FFF2-40B4-BE49-F238E27FC236}">
                <a16:creationId xmlns:a16="http://schemas.microsoft.com/office/drawing/2014/main" id="{0D199C2C-6268-414D-B2B7-36C155B476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753" y="1224306"/>
            <a:ext cx="4114808" cy="2743205"/>
          </a:xfrm>
          <a:prstGeom prst="rect">
            <a:avLst/>
          </a:prstGeom>
        </p:spPr>
      </p:pic>
      <p:sp>
        <p:nvSpPr>
          <p:cNvPr id="14" name="Rectangle 13">
            <a:extLst>
              <a:ext uri="{FF2B5EF4-FFF2-40B4-BE49-F238E27FC236}">
                <a16:creationId xmlns:a16="http://schemas.microsoft.com/office/drawing/2014/main" id="{5CE89E99-8814-4047-B73C-DD2A79A1F244}"/>
              </a:ext>
            </a:extLst>
          </p:cNvPr>
          <p:cNvSpPr/>
          <p:nvPr/>
        </p:nvSpPr>
        <p:spPr>
          <a:xfrm>
            <a:off x="5529362" y="4398102"/>
            <a:ext cx="2783674" cy="3396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r>
              <a:rPr lang="en-US" b="1" dirty="0">
                <a:solidFill>
                  <a:srgbClr val="2D2D2D"/>
                </a:solidFill>
                <a:latin typeface="Myriad Web Pro"/>
              </a:rPr>
              <a:t>Leading Indicator Analyses</a:t>
            </a:r>
          </a:p>
        </p:txBody>
      </p:sp>
      <p:grpSp>
        <p:nvGrpSpPr>
          <p:cNvPr id="8" name="Group 7">
            <a:extLst>
              <a:ext uri="{FF2B5EF4-FFF2-40B4-BE49-F238E27FC236}">
                <a16:creationId xmlns:a16="http://schemas.microsoft.com/office/drawing/2014/main" id="{AD49E52C-1F66-4A13-934F-049CEDBE525A}"/>
              </a:ext>
            </a:extLst>
          </p:cNvPr>
          <p:cNvGrpSpPr/>
          <p:nvPr/>
        </p:nvGrpSpPr>
        <p:grpSpPr>
          <a:xfrm>
            <a:off x="327473" y="4048550"/>
            <a:ext cx="4201121" cy="318196"/>
            <a:chOff x="609599" y="5467149"/>
            <a:chExt cx="5375918" cy="424262"/>
          </a:xfrm>
        </p:grpSpPr>
        <p:sp>
          <p:nvSpPr>
            <p:cNvPr id="3" name="Rectangle 2">
              <a:extLst>
                <a:ext uri="{FF2B5EF4-FFF2-40B4-BE49-F238E27FC236}">
                  <a16:creationId xmlns:a16="http://schemas.microsoft.com/office/drawing/2014/main" id="{1FF30FA2-3EC6-4C9F-B561-8EF045A8B463}"/>
                </a:ext>
              </a:extLst>
            </p:cNvPr>
            <p:cNvSpPr/>
            <p:nvPr/>
          </p:nvSpPr>
          <p:spPr>
            <a:xfrm>
              <a:off x="738802" y="5549716"/>
              <a:ext cx="298383" cy="232419"/>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dirty="0">
                <a:solidFill>
                  <a:srgbClr val="FFC000"/>
                </a:solidFill>
                <a:latin typeface="Myriad Web Pro"/>
              </a:endParaRPr>
            </a:p>
          </p:txBody>
        </p:sp>
        <p:sp>
          <p:nvSpPr>
            <p:cNvPr id="11" name="Rectangle 10">
              <a:extLst>
                <a:ext uri="{FF2B5EF4-FFF2-40B4-BE49-F238E27FC236}">
                  <a16:creationId xmlns:a16="http://schemas.microsoft.com/office/drawing/2014/main" id="{9BB7B6F5-E7B2-4408-B1E6-DDCFFCB565E1}"/>
                </a:ext>
              </a:extLst>
            </p:cNvPr>
            <p:cNvSpPr/>
            <p:nvPr/>
          </p:nvSpPr>
          <p:spPr>
            <a:xfrm>
              <a:off x="2900246" y="5543444"/>
              <a:ext cx="298383" cy="232419"/>
            </a:xfrm>
            <a:prstGeom prst="rect">
              <a:avLst/>
            </a:prstGeom>
            <a:solidFill>
              <a:srgbClr val="B6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dirty="0">
                <a:solidFill>
                  <a:srgbClr val="FFC000"/>
                </a:solidFill>
                <a:latin typeface="Myriad Web Pro"/>
              </a:endParaRPr>
            </a:p>
          </p:txBody>
        </p:sp>
        <p:sp>
          <p:nvSpPr>
            <p:cNvPr id="6" name="Rectangle 5">
              <a:extLst>
                <a:ext uri="{FF2B5EF4-FFF2-40B4-BE49-F238E27FC236}">
                  <a16:creationId xmlns:a16="http://schemas.microsoft.com/office/drawing/2014/main" id="{CA119C1C-3E49-4B23-85BA-50D45ABE304A}"/>
                </a:ext>
              </a:extLst>
            </p:cNvPr>
            <p:cNvSpPr/>
            <p:nvPr/>
          </p:nvSpPr>
          <p:spPr>
            <a:xfrm>
              <a:off x="609599" y="5467149"/>
              <a:ext cx="5040935" cy="385011"/>
            </a:xfrm>
            <a:prstGeom prst="rect">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srgbClr val="FFC000"/>
                </a:solidFill>
                <a:latin typeface="Myriad Web Pro"/>
              </a:endParaRPr>
            </a:p>
          </p:txBody>
        </p:sp>
        <p:sp>
          <p:nvSpPr>
            <p:cNvPr id="7" name="TextBox 6">
              <a:extLst>
                <a:ext uri="{FF2B5EF4-FFF2-40B4-BE49-F238E27FC236}">
                  <a16:creationId xmlns:a16="http://schemas.microsoft.com/office/drawing/2014/main" id="{02A06A67-A817-4709-9407-CD35181F1128}"/>
                </a:ext>
              </a:extLst>
            </p:cNvPr>
            <p:cNvSpPr txBox="1"/>
            <p:nvPr/>
          </p:nvSpPr>
          <p:spPr>
            <a:xfrm>
              <a:off x="997470" y="5491301"/>
              <a:ext cx="1770674" cy="400110"/>
            </a:xfrm>
            <a:prstGeom prst="rect">
              <a:avLst/>
            </a:prstGeom>
            <a:noFill/>
          </p:spPr>
          <p:txBody>
            <a:bodyPr wrap="square" rtlCol="0">
              <a:spAutoFit/>
            </a:bodyPr>
            <a:lstStyle/>
            <a:p>
              <a:pPr defTabSz="685800" eaLnBrk="1" fontAlgn="auto" hangingPunct="1">
                <a:spcBef>
                  <a:spcPts val="0"/>
                </a:spcBef>
                <a:spcAft>
                  <a:spcPts val="0"/>
                </a:spcAft>
                <a:defRPr/>
              </a:pPr>
              <a:r>
                <a:rPr lang="en-US" sz="1350" dirty="0">
                  <a:solidFill>
                    <a:srgbClr val="000000"/>
                  </a:solidFill>
                  <a:latin typeface="Calibri" panose="020F0502020204030204" pitchFamily="34" charset="0"/>
                </a:rPr>
                <a:t>Confirmed Cases</a:t>
              </a:r>
            </a:p>
          </p:txBody>
        </p:sp>
        <p:sp>
          <p:nvSpPr>
            <p:cNvPr id="17" name="TextBox 16">
              <a:extLst>
                <a:ext uri="{FF2B5EF4-FFF2-40B4-BE49-F238E27FC236}">
                  <a16:creationId xmlns:a16="http://schemas.microsoft.com/office/drawing/2014/main" id="{20679D0C-6913-4463-863E-4DB6F1DD266E}"/>
                </a:ext>
              </a:extLst>
            </p:cNvPr>
            <p:cNvSpPr txBox="1"/>
            <p:nvPr/>
          </p:nvSpPr>
          <p:spPr>
            <a:xfrm>
              <a:off x="3159876" y="5481260"/>
              <a:ext cx="2825641" cy="400110"/>
            </a:xfrm>
            <a:prstGeom prst="rect">
              <a:avLst/>
            </a:prstGeom>
            <a:noFill/>
          </p:spPr>
          <p:txBody>
            <a:bodyPr wrap="square" rtlCol="0">
              <a:spAutoFit/>
            </a:bodyPr>
            <a:lstStyle/>
            <a:p>
              <a:pPr defTabSz="685800" eaLnBrk="1" fontAlgn="auto" hangingPunct="1">
                <a:spcBef>
                  <a:spcPts val="0"/>
                </a:spcBef>
                <a:spcAft>
                  <a:spcPts val="0"/>
                </a:spcAft>
                <a:defRPr/>
              </a:pPr>
              <a:r>
                <a:rPr lang="en-US" sz="1350" dirty="0">
                  <a:solidFill>
                    <a:srgbClr val="000000"/>
                  </a:solidFill>
                  <a:latin typeface="Calibri" panose="020F0502020204030204" pitchFamily="34" charset="0"/>
                </a:rPr>
                <a:t>SARS-CoV-2 in Wastewater</a:t>
              </a:r>
            </a:p>
          </p:txBody>
        </p:sp>
      </p:grpSp>
    </p:spTree>
    <p:extLst>
      <p:ext uri="{BB962C8B-B14F-4D97-AF65-F5344CB8AC3E}">
        <p14:creationId xmlns:p14="http://schemas.microsoft.com/office/powerpoint/2010/main" val="11990952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BC96EB-ED77-4A84-A437-F1FBDE450C1D}"/>
              </a:ext>
            </a:extLst>
          </p:cNvPr>
          <p:cNvPicPr>
            <a:picLocks noChangeAspect="1"/>
          </p:cNvPicPr>
          <p:nvPr/>
        </p:nvPicPr>
        <p:blipFill>
          <a:blip r:embed="rId3"/>
          <a:stretch>
            <a:fillRect/>
          </a:stretch>
        </p:blipFill>
        <p:spPr>
          <a:xfrm>
            <a:off x="546750" y="310101"/>
            <a:ext cx="8174990" cy="4714130"/>
          </a:xfrm>
          <a:prstGeom prst="rect">
            <a:avLst/>
          </a:prstGeom>
        </p:spPr>
      </p:pic>
    </p:spTree>
    <p:extLst>
      <p:ext uri="{BB962C8B-B14F-4D97-AF65-F5344CB8AC3E}">
        <p14:creationId xmlns:p14="http://schemas.microsoft.com/office/powerpoint/2010/main" val="171015378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AA94B-C56E-45C7-9F41-C973276384F6}"/>
              </a:ext>
            </a:extLst>
          </p:cNvPr>
          <p:cNvSpPr>
            <a:spLocks noGrp="1"/>
          </p:cNvSpPr>
          <p:nvPr>
            <p:ph type="title"/>
          </p:nvPr>
        </p:nvSpPr>
        <p:spPr/>
        <p:txBody>
          <a:bodyPr/>
          <a:lstStyle/>
          <a:p>
            <a:r>
              <a:rPr lang="en-US" dirty="0"/>
              <a:t>NWSS DCIPHER Results Dashboard</a:t>
            </a:r>
          </a:p>
        </p:txBody>
      </p:sp>
      <p:pic>
        <p:nvPicPr>
          <p:cNvPr id="24" name="Picture 23" descr="Graphical user interface&#10;&#10;Description automatically generated">
            <a:extLst>
              <a:ext uri="{FF2B5EF4-FFF2-40B4-BE49-F238E27FC236}">
                <a16:creationId xmlns:a16="http://schemas.microsoft.com/office/drawing/2014/main" id="{927F45E9-48C1-4C46-BFC5-ED4FF77F426A}"/>
              </a:ext>
            </a:extLst>
          </p:cNvPr>
          <p:cNvPicPr>
            <a:picLocks noChangeAspect="1"/>
          </p:cNvPicPr>
          <p:nvPr/>
        </p:nvPicPr>
        <p:blipFill rotWithShape="1">
          <a:blip r:embed="rId3">
            <a:extLst>
              <a:ext uri="{28A0092B-C50C-407E-A947-70E740481C1C}">
                <a14:useLocalDpi xmlns:a14="http://schemas.microsoft.com/office/drawing/2010/main" val="0"/>
              </a:ext>
            </a:extLst>
          </a:blip>
          <a:srcRect b="20886"/>
          <a:stretch/>
        </p:blipFill>
        <p:spPr>
          <a:xfrm>
            <a:off x="159832" y="1098582"/>
            <a:ext cx="4724441" cy="3476405"/>
          </a:xfrm>
          <a:prstGeom prst="rect">
            <a:avLst/>
          </a:prstGeom>
          <a:ln>
            <a:solidFill>
              <a:schemeClr val="tx1">
                <a:lumMod val="85000"/>
                <a:lumOff val="15000"/>
              </a:schemeClr>
            </a:solidFill>
          </a:ln>
        </p:spPr>
      </p:pic>
      <p:pic>
        <p:nvPicPr>
          <p:cNvPr id="33" name="Picture 32">
            <a:extLst>
              <a:ext uri="{FF2B5EF4-FFF2-40B4-BE49-F238E27FC236}">
                <a16:creationId xmlns:a16="http://schemas.microsoft.com/office/drawing/2014/main" id="{59D3DB83-D80F-4DA7-A6FB-770007BF8BE6}"/>
              </a:ext>
            </a:extLst>
          </p:cNvPr>
          <p:cNvPicPr>
            <a:picLocks noChangeAspect="1"/>
          </p:cNvPicPr>
          <p:nvPr/>
        </p:nvPicPr>
        <p:blipFill rotWithShape="1">
          <a:blip r:embed="rId4"/>
          <a:srcRect l="48958" b="24644"/>
          <a:stretch/>
        </p:blipFill>
        <p:spPr>
          <a:xfrm>
            <a:off x="5153025" y="1514476"/>
            <a:ext cx="3724275" cy="2168493"/>
          </a:xfrm>
          <a:prstGeom prst="rect">
            <a:avLst/>
          </a:prstGeom>
        </p:spPr>
      </p:pic>
      <p:sp>
        <p:nvSpPr>
          <p:cNvPr id="34" name="Arrow: Right 33">
            <a:extLst>
              <a:ext uri="{FF2B5EF4-FFF2-40B4-BE49-F238E27FC236}">
                <a16:creationId xmlns:a16="http://schemas.microsoft.com/office/drawing/2014/main" id="{9EC448C3-DF55-4358-AFFF-59E46F255810}"/>
              </a:ext>
            </a:extLst>
          </p:cNvPr>
          <p:cNvSpPr/>
          <p:nvPr/>
        </p:nvSpPr>
        <p:spPr>
          <a:xfrm>
            <a:off x="4381500" y="2460611"/>
            <a:ext cx="704850" cy="1428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D7A659CC-4935-4989-AFAD-4A1CE00D0B38}"/>
              </a:ext>
            </a:extLst>
          </p:cNvPr>
          <p:cNvSpPr/>
          <p:nvPr/>
        </p:nvSpPr>
        <p:spPr>
          <a:xfrm>
            <a:off x="1954718" y="1782780"/>
            <a:ext cx="390525" cy="409575"/>
          </a:xfrm>
          <a:prstGeom prst="ellipse">
            <a:avLst/>
          </a:prstGeom>
          <a:solidFill>
            <a:srgbClr val="FBAB18"/>
          </a:solidFill>
          <a:ln>
            <a:solidFill>
              <a:srgbClr val="FBAB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A71"/>
                </a:solidFill>
              </a:rPr>
              <a:t>1</a:t>
            </a:r>
          </a:p>
        </p:txBody>
      </p:sp>
      <p:sp>
        <p:nvSpPr>
          <p:cNvPr id="36" name="Oval 35">
            <a:extLst>
              <a:ext uri="{FF2B5EF4-FFF2-40B4-BE49-F238E27FC236}">
                <a16:creationId xmlns:a16="http://schemas.microsoft.com/office/drawing/2014/main" id="{9B4C4905-AF66-4278-A1C2-3A70973419D8}"/>
              </a:ext>
            </a:extLst>
          </p:cNvPr>
          <p:cNvSpPr/>
          <p:nvPr/>
        </p:nvSpPr>
        <p:spPr>
          <a:xfrm>
            <a:off x="66675" y="3478181"/>
            <a:ext cx="390525" cy="409575"/>
          </a:xfrm>
          <a:prstGeom prst="ellipse">
            <a:avLst/>
          </a:prstGeom>
          <a:solidFill>
            <a:srgbClr val="FBAB18"/>
          </a:solidFill>
          <a:ln>
            <a:solidFill>
              <a:srgbClr val="FBAB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A71"/>
                </a:solidFill>
              </a:rPr>
              <a:t>3</a:t>
            </a:r>
          </a:p>
        </p:txBody>
      </p:sp>
      <p:sp>
        <p:nvSpPr>
          <p:cNvPr id="37" name="Oval 36">
            <a:extLst>
              <a:ext uri="{FF2B5EF4-FFF2-40B4-BE49-F238E27FC236}">
                <a16:creationId xmlns:a16="http://schemas.microsoft.com/office/drawing/2014/main" id="{5C213A68-85A7-4FF8-B7A7-26ACFEE1C336}"/>
              </a:ext>
            </a:extLst>
          </p:cNvPr>
          <p:cNvSpPr/>
          <p:nvPr/>
        </p:nvSpPr>
        <p:spPr>
          <a:xfrm>
            <a:off x="5248275" y="1712898"/>
            <a:ext cx="390525" cy="409575"/>
          </a:xfrm>
          <a:prstGeom prst="ellipse">
            <a:avLst/>
          </a:prstGeom>
          <a:solidFill>
            <a:srgbClr val="FBAB18"/>
          </a:solidFill>
          <a:ln>
            <a:solidFill>
              <a:srgbClr val="FBAB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A71"/>
                </a:solidFill>
              </a:rPr>
              <a:t>2</a:t>
            </a:r>
          </a:p>
        </p:txBody>
      </p:sp>
      <p:sp>
        <p:nvSpPr>
          <p:cNvPr id="38" name="Oval 37">
            <a:extLst>
              <a:ext uri="{FF2B5EF4-FFF2-40B4-BE49-F238E27FC236}">
                <a16:creationId xmlns:a16="http://schemas.microsoft.com/office/drawing/2014/main" id="{2973C154-BB14-401E-B223-8EBD887DC9F7}"/>
              </a:ext>
            </a:extLst>
          </p:cNvPr>
          <p:cNvSpPr/>
          <p:nvPr/>
        </p:nvSpPr>
        <p:spPr>
          <a:xfrm>
            <a:off x="66674" y="1782779"/>
            <a:ext cx="390525" cy="409575"/>
          </a:xfrm>
          <a:prstGeom prst="ellipse">
            <a:avLst/>
          </a:prstGeom>
          <a:solidFill>
            <a:srgbClr val="FBAB18"/>
          </a:solidFill>
          <a:ln>
            <a:solidFill>
              <a:srgbClr val="FBAB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A71"/>
                </a:solidFill>
              </a:rPr>
              <a:t>4</a:t>
            </a:r>
          </a:p>
        </p:txBody>
      </p:sp>
    </p:spTree>
    <p:extLst>
      <p:ext uri="{BB962C8B-B14F-4D97-AF65-F5344CB8AC3E}">
        <p14:creationId xmlns:p14="http://schemas.microsoft.com/office/powerpoint/2010/main" val="249283963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8CFCCA-3205-4D45-B716-20F2A4DAE35F}"/>
              </a:ext>
            </a:extLst>
          </p:cNvPr>
          <p:cNvSpPr>
            <a:spLocks noGrp="1"/>
          </p:cNvSpPr>
          <p:nvPr>
            <p:ph type="title"/>
          </p:nvPr>
        </p:nvSpPr>
        <p:spPr/>
        <p:txBody>
          <a:bodyPr/>
          <a:lstStyle/>
          <a:p>
            <a:r>
              <a:rPr lang="en-US" dirty="0"/>
              <a:t>COVID-19 Sewage Assessment | Limitations</a:t>
            </a:r>
          </a:p>
        </p:txBody>
      </p:sp>
      <p:pic>
        <p:nvPicPr>
          <p:cNvPr id="3" name="Picture 2" descr="A close up of a logo&#10;&#10;Description automatically generated">
            <a:extLst>
              <a:ext uri="{FF2B5EF4-FFF2-40B4-BE49-F238E27FC236}">
                <a16:creationId xmlns:a16="http://schemas.microsoft.com/office/drawing/2014/main" id="{C351615B-F4E8-48BA-8DEC-BC1C1386FC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2683" y="374003"/>
            <a:ext cx="2798327" cy="2798327"/>
          </a:xfrm>
          <a:prstGeom prst="rect">
            <a:avLst/>
          </a:prstGeom>
        </p:spPr>
      </p:pic>
      <p:sp>
        <p:nvSpPr>
          <p:cNvPr id="8" name="Rectangle 7">
            <a:extLst>
              <a:ext uri="{FF2B5EF4-FFF2-40B4-BE49-F238E27FC236}">
                <a16:creationId xmlns:a16="http://schemas.microsoft.com/office/drawing/2014/main" id="{72E177F2-F10C-4390-99A2-2605C21CD2B4}"/>
              </a:ext>
            </a:extLst>
          </p:cNvPr>
          <p:cNvSpPr/>
          <p:nvPr/>
        </p:nvSpPr>
        <p:spPr>
          <a:xfrm>
            <a:off x="5888474" y="2483990"/>
            <a:ext cx="2225311" cy="777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close up of a logo&#10;&#10;Description automatically generated">
            <a:extLst>
              <a:ext uri="{FF2B5EF4-FFF2-40B4-BE49-F238E27FC236}">
                <a16:creationId xmlns:a16="http://schemas.microsoft.com/office/drawing/2014/main" id="{94869C9C-05C7-4123-8831-91A98F54C5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6892" y="2570843"/>
            <a:ext cx="2189907" cy="2189907"/>
          </a:xfrm>
          <a:prstGeom prst="rect">
            <a:avLst/>
          </a:prstGeom>
        </p:spPr>
      </p:pic>
      <p:sp>
        <p:nvSpPr>
          <p:cNvPr id="9" name="Rectangle 8">
            <a:extLst>
              <a:ext uri="{FF2B5EF4-FFF2-40B4-BE49-F238E27FC236}">
                <a16:creationId xmlns:a16="http://schemas.microsoft.com/office/drawing/2014/main" id="{DAEC8486-595F-4015-965B-C44CB136CCFB}"/>
              </a:ext>
            </a:extLst>
          </p:cNvPr>
          <p:cNvSpPr/>
          <p:nvPr/>
        </p:nvSpPr>
        <p:spPr>
          <a:xfrm>
            <a:off x="6040874" y="4488782"/>
            <a:ext cx="2225311" cy="4325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95AEDACB-F607-4EEC-9506-CEE016A103BB}"/>
              </a:ext>
            </a:extLst>
          </p:cNvPr>
          <p:cNvSpPr>
            <a:spLocks noGrp="1"/>
          </p:cNvSpPr>
          <p:nvPr>
            <p:ph type="body" sz="quarter" idx="10"/>
          </p:nvPr>
        </p:nvSpPr>
        <p:spPr>
          <a:xfrm>
            <a:off x="457201" y="1158875"/>
            <a:ext cx="5735480" cy="3341688"/>
          </a:xfrm>
        </p:spPr>
        <p:txBody>
          <a:bodyPr/>
          <a:lstStyle/>
          <a:p>
            <a:pPr>
              <a:spcAft>
                <a:spcPts val="1200"/>
              </a:spcAft>
            </a:pPr>
            <a:r>
              <a:rPr lang="en-US" dirty="0"/>
              <a:t>Decentralized wastewater treatment facilities will not be captured</a:t>
            </a:r>
          </a:p>
          <a:p>
            <a:pPr>
              <a:spcAft>
                <a:spcPts val="1200"/>
              </a:spcAft>
            </a:pPr>
            <a:r>
              <a:rPr lang="en-US" dirty="0"/>
              <a:t>~25% of US residences are not connected to sewer</a:t>
            </a:r>
          </a:p>
          <a:p>
            <a:pPr>
              <a:spcAft>
                <a:spcPts val="1200"/>
              </a:spcAft>
            </a:pPr>
            <a:r>
              <a:rPr lang="en-US" dirty="0"/>
              <a:t>Low incidence may be below the limit of detection</a:t>
            </a:r>
          </a:p>
          <a:p>
            <a:pPr>
              <a:spcAft>
                <a:spcPts val="1200"/>
              </a:spcAft>
            </a:pPr>
            <a:r>
              <a:rPr lang="en-US" dirty="0"/>
              <a:t>Cannot be used to “clear” a community or facility</a:t>
            </a:r>
          </a:p>
          <a:p>
            <a:pPr>
              <a:spcAft>
                <a:spcPts val="1200"/>
              </a:spcAft>
            </a:pPr>
            <a:r>
              <a:rPr lang="en-US" dirty="0"/>
              <a:t>May be impacted by pre-treatment of sewage for odor or worker safety</a:t>
            </a:r>
          </a:p>
          <a:p>
            <a:endParaRPr lang="en-US" dirty="0"/>
          </a:p>
          <a:p>
            <a:endParaRPr lang="en-US" dirty="0"/>
          </a:p>
        </p:txBody>
      </p:sp>
    </p:spTree>
    <p:extLst>
      <p:ext uri="{BB962C8B-B14F-4D97-AF65-F5344CB8AC3E}">
        <p14:creationId xmlns:p14="http://schemas.microsoft.com/office/powerpoint/2010/main" val="73133674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7CD7F-425F-4F3E-98E2-5E8226CD4A16}"/>
              </a:ext>
            </a:extLst>
          </p:cNvPr>
          <p:cNvSpPr>
            <a:spLocks noGrp="1"/>
          </p:cNvSpPr>
          <p:nvPr>
            <p:ph type="title"/>
          </p:nvPr>
        </p:nvSpPr>
        <p:spPr>
          <a:xfrm>
            <a:off x="381000" y="176242"/>
            <a:ext cx="8229600" cy="689591"/>
          </a:xfrm>
        </p:spPr>
        <p:txBody>
          <a:bodyPr/>
          <a:lstStyle/>
          <a:p>
            <a:r>
              <a:rPr lang="en-US"/>
              <a:t>NWSS Communities of Practice</a:t>
            </a:r>
          </a:p>
        </p:txBody>
      </p:sp>
      <p:sp>
        <p:nvSpPr>
          <p:cNvPr id="3" name="Text Placeholder 2">
            <a:extLst>
              <a:ext uri="{FF2B5EF4-FFF2-40B4-BE49-F238E27FC236}">
                <a16:creationId xmlns:a16="http://schemas.microsoft.com/office/drawing/2014/main" id="{DDFCB6F8-6FEF-4B3E-8302-228F49F01BB0}"/>
              </a:ext>
            </a:extLst>
          </p:cNvPr>
          <p:cNvSpPr>
            <a:spLocks noGrp="1"/>
          </p:cNvSpPr>
          <p:nvPr>
            <p:ph type="body" sz="quarter" idx="10"/>
          </p:nvPr>
        </p:nvSpPr>
        <p:spPr>
          <a:xfrm>
            <a:off x="308517" y="1084534"/>
            <a:ext cx="2694878" cy="3341688"/>
          </a:xfrm>
          <a:prstGeom prst="roundRect">
            <a:avLst/>
          </a:prstGeom>
          <a:solidFill>
            <a:schemeClr val="accent2">
              <a:lumMod val="20000"/>
              <a:lumOff val="80000"/>
            </a:schemeClr>
          </a:solidFill>
        </p:spPr>
        <p:txBody>
          <a:bodyPr/>
          <a:lstStyle/>
          <a:p>
            <a:pPr marL="0" indent="0" algn="ctr">
              <a:buNone/>
            </a:pPr>
            <a:r>
              <a:rPr lang="en-US" b="1" dirty="0">
                <a:solidFill>
                  <a:srgbClr val="17468F"/>
                </a:solidFill>
              </a:rPr>
              <a:t>Health Departments</a:t>
            </a:r>
          </a:p>
          <a:p>
            <a:pPr marL="0" indent="0" algn="ctr">
              <a:buNone/>
            </a:pPr>
            <a:r>
              <a:rPr lang="en-US" dirty="0">
                <a:solidFill>
                  <a:srgbClr val="17468F"/>
                </a:solidFill>
              </a:rPr>
              <a:t>Host: CDC</a:t>
            </a:r>
          </a:p>
          <a:p>
            <a:r>
              <a:rPr lang="en-US" dirty="0">
                <a:solidFill>
                  <a:srgbClr val="17468F"/>
                </a:solidFill>
              </a:rPr>
              <a:t>Sampling strategy</a:t>
            </a:r>
          </a:p>
          <a:p>
            <a:r>
              <a:rPr lang="en-US" dirty="0">
                <a:solidFill>
                  <a:srgbClr val="17468F"/>
                </a:solidFill>
              </a:rPr>
              <a:t>Data coordination</a:t>
            </a:r>
          </a:p>
          <a:p>
            <a:r>
              <a:rPr lang="en-US" dirty="0">
                <a:solidFill>
                  <a:srgbClr val="17468F"/>
                </a:solidFill>
              </a:rPr>
              <a:t>Data submission</a:t>
            </a:r>
          </a:p>
          <a:p>
            <a:r>
              <a:rPr lang="en-US" dirty="0">
                <a:solidFill>
                  <a:srgbClr val="17468F"/>
                </a:solidFill>
              </a:rPr>
              <a:t>Data interpretation</a:t>
            </a:r>
          </a:p>
          <a:p>
            <a:r>
              <a:rPr lang="en-US" dirty="0">
                <a:solidFill>
                  <a:srgbClr val="17468F"/>
                </a:solidFill>
              </a:rPr>
              <a:t>Public health action</a:t>
            </a:r>
          </a:p>
          <a:p>
            <a:endParaRPr lang="en-US" dirty="0"/>
          </a:p>
        </p:txBody>
      </p:sp>
      <p:sp>
        <p:nvSpPr>
          <p:cNvPr id="5" name="Text Placeholder 2">
            <a:extLst>
              <a:ext uri="{FF2B5EF4-FFF2-40B4-BE49-F238E27FC236}">
                <a16:creationId xmlns:a16="http://schemas.microsoft.com/office/drawing/2014/main" id="{1FC85727-EE26-465F-886E-F65FD6A5CDAF}"/>
              </a:ext>
            </a:extLst>
          </p:cNvPr>
          <p:cNvSpPr txBox="1">
            <a:spLocks/>
          </p:cNvSpPr>
          <p:nvPr/>
        </p:nvSpPr>
        <p:spPr bwMode="auto">
          <a:xfrm>
            <a:off x="3224562" y="1084534"/>
            <a:ext cx="2694878" cy="3341688"/>
          </a:xfrm>
          <a:prstGeom prst="roundRect">
            <a:avLst/>
          </a:prstGeom>
          <a:solidFill>
            <a:schemeClr val="bg1">
              <a:lumMod val="40000"/>
              <a:lumOff val="60000"/>
            </a:schemeClr>
          </a:solidFill>
          <a:ln>
            <a:noFill/>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b="1" dirty="0">
                <a:solidFill>
                  <a:srgbClr val="17468F"/>
                </a:solidFill>
              </a:rPr>
              <a:t>Laboratories</a:t>
            </a:r>
          </a:p>
          <a:p>
            <a:pPr marL="0" indent="0" algn="ctr">
              <a:buFont typeface="Wingdings" panose="05000000000000000000" pitchFamily="2" charset="2"/>
              <a:buNone/>
            </a:pPr>
            <a:r>
              <a:rPr lang="en-US" dirty="0">
                <a:solidFill>
                  <a:srgbClr val="17468F"/>
                </a:solidFill>
              </a:rPr>
              <a:t>Host: APHL</a:t>
            </a:r>
          </a:p>
          <a:p>
            <a:r>
              <a:rPr lang="en-US" dirty="0">
                <a:solidFill>
                  <a:srgbClr val="17468F"/>
                </a:solidFill>
              </a:rPr>
              <a:t>Testing methods</a:t>
            </a:r>
          </a:p>
          <a:p>
            <a:r>
              <a:rPr lang="en-US" dirty="0">
                <a:solidFill>
                  <a:srgbClr val="17468F"/>
                </a:solidFill>
              </a:rPr>
              <a:t>Data comparability</a:t>
            </a:r>
          </a:p>
          <a:p>
            <a:r>
              <a:rPr lang="en-US" dirty="0">
                <a:solidFill>
                  <a:srgbClr val="17468F"/>
                </a:solidFill>
              </a:rPr>
              <a:t>QA/QC</a:t>
            </a:r>
          </a:p>
          <a:p>
            <a:r>
              <a:rPr lang="en-US" dirty="0">
                <a:solidFill>
                  <a:srgbClr val="17468F"/>
                </a:solidFill>
              </a:rPr>
              <a:t>Biosafety</a:t>
            </a:r>
          </a:p>
          <a:p>
            <a:r>
              <a:rPr lang="en-US" dirty="0">
                <a:solidFill>
                  <a:srgbClr val="17468F"/>
                </a:solidFill>
              </a:rPr>
              <a:t>Industry sharing</a:t>
            </a:r>
          </a:p>
          <a:p>
            <a:r>
              <a:rPr lang="en-US" dirty="0">
                <a:solidFill>
                  <a:srgbClr val="17468F"/>
                </a:solidFill>
              </a:rPr>
              <a:t>Defining PHL role</a:t>
            </a:r>
          </a:p>
        </p:txBody>
      </p:sp>
      <p:sp>
        <p:nvSpPr>
          <p:cNvPr id="6" name="Text Placeholder 2">
            <a:extLst>
              <a:ext uri="{FF2B5EF4-FFF2-40B4-BE49-F238E27FC236}">
                <a16:creationId xmlns:a16="http://schemas.microsoft.com/office/drawing/2014/main" id="{464EAD2D-9DE9-4958-BA7D-1CBFC4CCF9D1}"/>
              </a:ext>
            </a:extLst>
          </p:cNvPr>
          <p:cNvSpPr txBox="1">
            <a:spLocks/>
          </p:cNvSpPr>
          <p:nvPr/>
        </p:nvSpPr>
        <p:spPr bwMode="auto">
          <a:xfrm>
            <a:off x="6140607" y="1084534"/>
            <a:ext cx="2694878" cy="3341688"/>
          </a:xfrm>
          <a:prstGeom prst="roundRect">
            <a:avLst/>
          </a:prstGeom>
          <a:solidFill>
            <a:schemeClr val="accent5">
              <a:lumMod val="20000"/>
              <a:lumOff val="80000"/>
            </a:schemeClr>
          </a:solidFill>
          <a:ln>
            <a:noFill/>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b="1" dirty="0">
                <a:solidFill>
                  <a:srgbClr val="17468F"/>
                </a:solidFill>
              </a:rPr>
              <a:t>Utilities</a:t>
            </a:r>
          </a:p>
          <a:p>
            <a:pPr marL="0" indent="0" algn="ctr">
              <a:buFont typeface="Wingdings" panose="05000000000000000000" pitchFamily="2" charset="2"/>
              <a:buNone/>
            </a:pPr>
            <a:r>
              <a:rPr lang="en-US" dirty="0">
                <a:solidFill>
                  <a:srgbClr val="17468F"/>
                </a:solidFill>
              </a:rPr>
              <a:t>Host: Water Environment Federation</a:t>
            </a:r>
          </a:p>
          <a:p>
            <a:r>
              <a:rPr lang="en-US" dirty="0">
                <a:solidFill>
                  <a:srgbClr val="17468F"/>
                </a:solidFill>
              </a:rPr>
              <a:t>Sampling methods</a:t>
            </a:r>
          </a:p>
          <a:p>
            <a:r>
              <a:rPr lang="en-US" dirty="0">
                <a:solidFill>
                  <a:srgbClr val="17468F"/>
                </a:solidFill>
              </a:rPr>
              <a:t>Operational factors</a:t>
            </a:r>
          </a:p>
          <a:p>
            <a:r>
              <a:rPr lang="en-US" dirty="0">
                <a:solidFill>
                  <a:srgbClr val="17468F"/>
                </a:solidFill>
              </a:rPr>
              <a:t>Worker safety</a:t>
            </a:r>
          </a:p>
          <a:p>
            <a:r>
              <a:rPr lang="en-US" dirty="0">
                <a:solidFill>
                  <a:srgbClr val="17468F"/>
                </a:solidFill>
              </a:rPr>
              <a:t>Data sharing</a:t>
            </a:r>
          </a:p>
          <a:p>
            <a:endParaRPr lang="en-US" dirty="0"/>
          </a:p>
        </p:txBody>
      </p:sp>
      <p:sp>
        <p:nvSpPr>
          <p:cNvPr id="4" name="Oval 3">
            <a:extLst>
              <a:ext uri="{FF2B5EF4-FFF2-40B4-BE49-F238E27FC236}">
                <a16:creationId xmlns:a16="http://schemas.microsoft.com/office/drawing/2014/main" id="{B277E5D1-245F-45F1-9D13-19666437E54C}"/>
              </a:ext>
            </a:extLst>
          </p:cNvPr>
          <p:cNvSpPr/>
          <p:nvPr/>
        </p:nvSpPr>
        <p:spPr>
          <a:xfrm>
            <a:off x="6084110" y="4213185"/>
            <a:ext cx="2807871" cy="7540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Beth Conway</a:t>
            </a:r>
          </a:p>
          <a:p>
            <a:pPr algn="ctr"/>
            <a:r>
              <a:rPr lang="en-US" dirty="0"/>
              <a:t>econway@wef.org</a:t>
            </a:r>
          </a:p>
        </p:txBody>
      </p:sp>
    </p:spTree>
    <p:extLst>
      <p:ext uri="{BB962C8B-B14F-4D97-AF65-F5344CB8AC3E}">
        <p14:creationId xmlns:p14="http://schemas.microsoft.com/office/powerpoint/2010/main" val="187691445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4665F-1E2D-4664-B768-8329769B7D57}"/>
              </a:ext>
            </a:extLst>
          </p:cNvPr>
          <p:cNvSpPr>
            <a:spLocks noGrp="1"/>
          </p:cNvSpPr>
          <p:nvPr>
            <p:ph type="title"/>
          </p:nvPr>
        </p:nvSpPr>
        <p:spPr/>
        <p:txBody>
          <a:bodyPr/>
          <a:lstStyle/>
          <a:p>
            <a:r>
              <a:rPr lang="en-US" dirty="0"/>
              <a:t>SARS-CoV-2 Variant Tracking in Wastewater</a:t>
            </a:r>
          </a:p>
        </p:txBody>
      </p:sp>
      <p:sp>
        <p:nvSpPr>
          <p:cNvPr id="3" name="Text Placeholder 2">
            <a:extLst>
              <a:ext uri="{FF2B5EF4-FFF2-40B4-BE49-F238E27FC236}">
                <a16:creationId xmlns:a16="http://schemas.microsoft.com/office/drawing/2014/main" id="{43653E3A-9451-4D36-B8ED-D81C687EEC0F}"/>
              </a:ext>
            </a:extLst>
          </p:cNvPr>
          <p:cNvSpPr>
            <a:spLocks noGrp="1"/>
          </p:cNvSpPr>
          <p:nvPr>
            <p:ph type="body" sz="quarter" idx="10"/>
          </p:nvPr>
        </p:nvSpPr>
        <p:spPr>
          <a:xfrm>
            <a:off x="4988380" y="1183822"/>
            <a:ext cx="3804556" cy="3398384"/>
          </a:xfrm>
        </p:spPr>
        <p:txBody>
          <a:bodyPr/>
          <a:lstStyle/>
          <a:p>
            <a:r>
              <a:rPr lang="en-US" dirty="0"/>
              <a:t>Wastewater sequencing may be useful for variant detection and tracking</a:t>
            </a:r>
          </a:p>
          <a:p>
            <a:r>
              <a:rPr lang="en-US" dirty="0"/>
              <a:t>CDC is pursuing multiple avenues to generate wastewater sequence data for analysis</a:t>
            </a:r>
          </a:p>
          <a:p>
            <a:r>
              <a:rPr lang="en-US" dirty="0"/>
              <a:t>Working with NCBI to establish database for wastewater SARS-CoV-2 sequence data</a:t>
            </a:r>
          </a:p>
        </p:txBody>
      </p:sp>
      <p:pic>
        <p:nvPicPr>
          <p:cNvPr id="5" name="Picture 4">
            <a:extLst>
              <a:ext uri="{FF2B5EF4-FFF2-40B4-BE49-F238E27FC236}">
                <a16:creationId xmlns:a16="http://schemas.microsoft.com/office/drawing/2014/main" id="{6415E47D-9E56-408A-8ABD-21D6CAA768E6}"/>
              </a:ext>
            </a:extLst>
          </p:cNvPr>
          <p:cNvPicPr>
            <a:picLocks noChangeAspect="1"/>
          </p:cNvPicPr>
          <p:nvPr/>
        </p:nvPicPr>
        <p:blipFill>
          <a:blip r:embed="rId2"/>
          <a:stretch>
            <a:fillRect/>
          </a:stretch>
        </p:blipFill>
        <p:spPr>
          <a:xfrm>
            <a:off x="212463" y="1266826"/>
            <a:ext cx="4498742" cy="2676524"/>
          </a:xfrm>
          <a:prstGeom prst="rect">
            <a:avLst/>
          </a:prstGeom>
          <a:ln>
            <a:solidFill>
              <a:srgbClr val="006A71"/>
            </a:solidFill>
          </a:ln>
        </p:spPr>
      </p:pic>
      <p:sp>
        <p:nvSpPr>
          <p:cNvPr id="7" name="TextBox 6">
            <a:extLst>
              <a:ext uri="{FF2B5EF4-FFF2-40B4-BE49-F238E27FC236}">
                <a16:creationId xmlns:a16="http://schemas.microsoft.com/office/drawing/2014/main" id="{42A65378-C6DB-4A30-9103-ACAA340D88C5}"/>
              </a:ext>
            </a:extLst>
          </p:cNvPr>
          <p:cNvSpPr txBox="1"/>
          <p:nvPr/>
        </p:nvSpPr>
        <p:spPr>
          <a:xfrm>
            <a:off x="3093823" y="3943350"/>
            <a:ext cx="1685077" cy="261610"/>
          </a:xfrm>
          <a:prstGeom prst="rect">
            <a:avLst/>
          </a:prstGeom>
          <a:noFill/>
        </p:spPr>
        <p:txBody>
          <a:bodyPr wrap="none" rtlCol="0">
            <a:spAutoFit/>
          </a:bodyPr>
          <a:lstStyle/>
          <a:p>
            <a:r>
              <a:rPr lang="en-US" sz="1100" dirty="0">
                <a:solidFill>
                  <a:srgbClr val="000000"/>
                </a:solidFill>
                <a:latin typeface="Calibri" panose="020F0502020204030204" pitchFamily="34" charset="0"/>
              </a:rPr>
              <a:t>Updated January 25, 2021</a:t>
            </a:r>
          </a:p>
        </p:txBody>
      </p:sp>
      <p:sp>
        <p:nvSpPr>
          <p:cNvPr id="8" name="TextBox 7">
            <a:extLst>
              <a:ext uri="{FF2B5EF4-FFF2-40B4-BE49-F238E27FC236}">
                <a16:creationId xmlns:a16="http://schemas.microsoft.com/office/drawing/2014/main" id="{38D61746-A36A-4537-AC33-18E1CDC123BC}"/>
              </a:ext>
            </a:extLst>
          </p:cNvPr>
          <p:cNvSpPr txBox="1"/>
          <p:nvPr/>
        </p:nvSpPr>
        <p:spPr>
          <a:xfrm>
            <a:off x="212463" y="4315897"/>
            <a:ext cx="4370042" cy="369332"/>
          </a:xfrm>
          <a:prstGeom prst="rect">
            <a:avLst/>
          </a:prstGeom>
          <a:noFill/>
        </p:spPr>
        <p:txBody>
          <a:bodyPr wrap="none" rtlCol="0">
            <a:spAutoFit/>
          </a:bodyPr>
          <a:lstStyle/>
          <a:p>
            <a:r>
              <a:rPr lang="en-US" dirty="0">
                <a:solidFill>
                  <a:srgbClr val="000000"/>
                </a:solidFill>
                <a:latin typeface="Calibri" panose="020F0502020204030204" pitchFamily="34" charset="0"/>
              </a:rPr>
              <a:t>First U.S. case of P.1 variant reported Jan. 25 </a:t>
            </a:r>
          </a:p>
        </p:txBody>
      </p:sp>
      <p:pic>
        <p:nvPicPr>
          <p:cNvPr id="1026" name="Picture 2" descr="ncbi-logo - Citizen Science Games">
            <a:extLst>
              <a:ext uri="{FF2B5EF4-FFF2-40B4-BE49-F238E27FC236}">
                <a16:creationId xmlns:a16="http://schemas.microsoft.com/office/drawing/2014/main" id="{B9C8C731-ED0B-49D6-A46C-2B5104625A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4765" y="4074155"/>
            <a:ext cx="1779607" cy="9965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74665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9F5C1-B958-4283-93B9-5456D7190EFC}"/>
              </a:ext>
            </a:extLst>
          </p:cNvPr>
          <p:cNvSpPr>
            <a:spLocks noGrp="1"/>
          </p:cNvSpPr>
          <p:nvPr>
            <p:ph type="title"/>
          </p:nvPr>
        </p:nvSpPr>
        <p:spPr/>
        <p:txBody>
          <a:bodyPr/>
          <a:lstStyle/>
          <a:p>
            <a:r>
              <a:rPr lang="en-US" dirty="0"/>
              <a:t>NWSS | A New Tool for Disease Surveillance</a:t>
            </a:r>
          </a:p>
        </p:txBody>
      </p:sp>
      <p:sp>
        <p:nvSpPr>
          <p:cNvPr id="3" name="Text Placeholder 2">
            <a:extLst>
              <a:ext uri="{FF2B5EF4-FFF2-40B4-BE49-F238E27FC236}">
                <a16:creationId xmlns:a16="http://schemas.microsoft.com/office/drawing/2014/main" id="{BDF37687-A2BC-405A-898F-C029171177D1}"/>
              </a:ext>
            </a:extLst>
          </p:cNvPr>
          <p:cNvSpPr>
            <a:spLocks noGrp="1"/>
          </p:cNvSpPr>
          <p:nvPr>
            <p:ph type="body" sz="quarter" idx="10"/>
          </p:nvPr>
        </p:nvSpPr>
        <p:spPr>
          <a:xfrm>
            <a:off x="683623" y="989532"/>
            <a:ext cx="5087580" cy="3341688"/>
          </a:xfrm>
        </p:spPr>
        <p:txBody>
          <a:bodyPr/>
          <a:lstStyle/>
          <a:p>
            <a:pPr>
              <a:spcAft>
                <a:spcPts val="1200"/>
              </a:spcAft>
            </a:pPr>
            <a:r>
              <a:rPr lang="en-US" dirty="0"/>
              <a:t>Built to be flexible to incorporate additional health targets and nimble enough to respond to changing public health needs</a:t>
            </a:r>
          </a:p>
          <a:p>
            <a:pPr>
              <a:spcAft>
                <a:spcPts val="1200"/>
              </a:spcAft>
            </a:pPr>
            <a:r>
              <a:rPr lang="en-US" dirty="0"/>
              <a:t>Can incorporate genetic data to track pathogen origin and evolution </a:t>
            </a:r>
          </a:p>
          <a:p>
            <a:r>
              <a:rPr lang="en-US" dirty="0"/>
              <a:t>Potential additional targets</a:t>
            </a:r>
          </a:p>
          <a:p>
            <a:pPr lvl="1"/>
            <a:r>
              <a:rPr lang="en-US" dirty="0"/>
              <a:t>Antibiotic resistance genes</a:t>
            </a:r>
          </a:p>
          <a:p>
            <a:pPr lvl="1"/>
            <a:r>
              <a:rPr lang="en-US" dirty="0"/>
              <a:t>Enteric bacteria and viruses</a:t>
            </a:r>
            <a:endParaRPr lang="en-US" i="1" dirty="0"/>
          </a:p>
          <a:p>
            <a:pPr lvl="1"/>
            <a:r>
              <a:rPr lang="en-US" dirty="0"/>
              <a:t>Influenza</a:t>
            </a:r>
          </a:p>
          <a:p>
            <a:pPr lvl="1"/>
            <a:r>
              <a:rPr lang="en-US" dirty="0"/>
              <a:t>Hospital-associated pathogens</a:t>
            </a:r>
          </a:p>
        </p:txBody>
      </p:sp>
      <p:pic>
        <p:nvPicPr>
          <p:cNvPr id="4" name="Picture 3">
            <a:extLst>
              <a:ext uri="{FF2B5EF4-FFF2-40B4-BE49-F238E27FC236}">
                <a16:creationId xmlns:a16="http://schemas.microsoft.com/office/drawing/2014/main" id="{1D4260C6-7FEE-4DC3-86A8-3F992B83E29C}"/>
              </a:ext>
            </a:extLst>
          </p:cNvPr>
          <p:cNvPicPr>
            <a:picLocks noChangeAspect="1"/>
          </p:cNvPicPr>
          <p:nvPr/>
        </p:nvPicPr>
        <p:blipFill>
          <a:blip r:embed="rId3"/>
          <a:stretch>
            <a:fillRect/>
          </a:stretch>
        </p:blipFill>
        <p:spPr>
          <a:xfrm>
            <a:off x="5771203" y="989532"/>
            <a:ext cx="3142020" cy="3680373"/>
          </a:xfrm>
          <a:prstGeom prst="rect">
            <a:avLst/>
          </a:prstGeom>
        </p:spPr>
      </p:pic>
    </p:spTree>
    <p:extLst>
      <p:ext uri="{BB962C8B-B14F-4D97-AF65-F5344CB8AC3E}">
        <p14:creationId xmlns:p14="http://schemas.microsoft.com/office/powerpoint/2010/main" val="1078076579"/>
      </p:ext>
    </p:extLst>
  </p:cSld>
  <p:clrMapOvr>
    <a:masterClrMapping/>
  </p:clrMapOvr>
  <p:transition>
    <p:fade/>
  </p:transition>
</p:sld>
</file>

<file path=ppt/theme/theme1.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Notes xmlns="a12d8773-0f30-405c-b193-40869fe1c1e6" xsi:nil="true"/>
    <_ip_UnifiedCompliancePolicyProperties xmlns="http://schemas.microsoft.com/sharepoint/v3" xsi:nil="true"/>
    <Date_Time xmlns="a12d8773-0f30-405c-b193-40869fe1c1e6" xsi:nil="true"/>
    <_DCDateCreated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21E03D7E06C234EB5626DEC4B2F4B58" ma:contentTypeVersion="23" ma:contentTypeDescription="Create a new document." ma:contentTypeScope="" ma:versionID="f077793a7c5aed51d59116dad80b9d2f">
  <xsd:schema xmlns:xsd="http://www.w3.org/2001/XMLSchema" xmlns:xs="http://www.w3.org/2001/XMLSchema" xmlns:p="http://schemas.microsoft.com/office/2006/metadata/properties" xmlns:ns1="http://schemas.microsoft.com/sharepoint/v3" xmlns:ns2="a12d8773-0f30-405c-b193-40869fe1c1e6" xmlns:ns3="http://schemas.microsoft.com/sharepoint/v3/fields" xmlns:ns4="1edd9f51-35c2-425f-bf6f-7b72bac0b145" targetNamespace="http://schemas.microsoft.com/office/2006/metadata/properties" ma:root="true" ma:fieldsID="fdbaa1f2cf8da3c2f80a59919d40b862" ns1:_="" ns2:_="" ns3:_="" ns4:_="">
    <xsd:import namespace="http://schemas.microsoft.com/sharepoint/v3"/>
    <xsd:import namespace="a12d8773-0f30-405c-b193-40869fe1c1e6"/>
    <xsd:import namespace="http://schemas.microsoft.com/sharepoint/v3/fields"/>
    <xsd:import namespace="1edd9f51-35c2-425f-bf6f-7b72bac0b145"/>
    <xsd:element name="properties">
      <xsd:complexType>
        <xsd:sequence>
          <xsd:element name="documentManagement">
            <xsd:complexType>
              <xsd:all>
                <xsd:element ref="ns2:Date_Time" minOccurs="0"/>
                <xsd:element ref="ns2:MediaServiceDateTaken" minOccurs="0"/>
                <xsd:element ref="ns1:_ip_UnifiedCompliancePolicyProperties" minOccurs="0"/>
                <xsd:element ref="ns1:_ip_UnifiedCompliancePolicyUIAction" minOccurs="0"/>
                <xsd:element ref="ns2:MediaServiceAutoTags" minOccurs="0"/>
                <xsd:element ref="ns2:MediaServiceGenerationTime" minOccurs="0"/>
                <xsd:element ref="ns2:MediaServiceEventHashCode" minOccurs="0"/>
                <xsd:element ref="ns2:MediaServiceOCR" minOccurs="0"/>
                <xsd:element ref="ns2:Notes" minOccurs="0"/>
                <xsd:element ref="ns3:_DCDateCreated" minOccurs="0"/>
                <xsd:element ref="ns2:MediaServiceMetadata" minOccurs="0"/>
                <xsd:element ref="ns2:MediaServiceFastMetadata"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6" nillable="true" ma:displayName="Unified Compliance Policy Properties" ma:hidden="true" ma:internalName="_ip_UnifiedCompliancePolicyProperties" ma:readOnly="false">
      <xsd:simpleType>
        <xsd:restriction base="dms:Note"/>
      </xsd:simpleType>
    </xsd:element>
    <xsd:element name="_ip_UnifiedCompliancePolicyUIAction" ma:index="7"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2d8773-0f30-405c-b193-40869fe1c1e6" elementFormDefault="qualified">
    <xsd:import namespace="http://schemas.microsoft.com/office/2006/documentManagement/types"/>
    <xsd:import namespace="http://schemas.microsoft.com/office/infopath/2007/PartnerControls"/>
    <xsd:element name="Date_Time" ma:index="3" nillable="true" ma:displayName="Date_Time" ma:format="DateOnly" ma:internalName="Date_Time" ma:readOnly="false">
      <xsd:simpleType>
        <xsd:restriction base="dms:DateTime"/>
      </xsd:simpleType>
    </xsd:element>
    <xsd:element name="MediaServiceDateTaken" ma:index="5" nillable="true" ma:displayName="MediaServiceDateTaken" ma:hidden="true" ma:internalName="MediaServiceDateTaken" ma:readOnly="true">
      <xsd:simpleType>
        <xsd:restriction base="dms:Text"/>
      </xsd:simpleType>
    </xsd:element>
    <xsd:element name="MediaServiceAutoTags" ma:index="8" nillable="true" ma:displayName="Tags" ma:hidden="true" ma:internalName="MediaServiceAutoTags" ma:readOnly="true">
      <xsd:simpleType>
        <xsd:restriction base="dms:Text"/>
      </xsd:simpleType>
    </xsd:element>
    <xsd:element name="MediaServiceGenerationTime" ma:index="9" nillable="true" ma:displayName="MediaServiceGenerationTime" ma:hidden="true" ma:internalName="MediaServiceGenerationTime" ma:readOnly="true">
      <xsd:simpleType>
        <xsd:restriction base="dms:Text"/>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OCR" ma:index="11" nillable="true" ma:displayName="Extracted Text" ma:hidden="true" ma:internalName="MediaServiceOCR" ma:readOnly="true">
      <xsd:simpleType>
        <xsd:restriction base="dms:Note"/>
      </xsd:simpleType>
    </xsd:element>
    <xsd:element name="Notes" ma:index="12" nillable="true" ma:displayName="Notes" ma:format="Dropdown" ma:hidden="true" ma:internalName="Notes" ma:readOnly="false">
      <xsd:simpleType>
        <xsd:restriction base="dms:Note"/>
      </xsd:simpleType>
    </xsd:element>
    <xsd:element name="MediaServiceMetadata" ma:index="17"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13" nillable="true" ma:displayName="Date Created" ma:description="The date on which this resource was created" ma:format="DateTime" ma:hidden="true" ma:internalName="_DCDateCreated"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edd9f51-35c2-425f-bf6f-7b72bac0b145" elementFormDefault="qualified">
    <xsd:import namespace="http://schemas.microsoft.com/office/2006/documentManagement/types"/>
    <xsd:import namespace="http://schemas.microsoft.com/office/infopath/2007/PartnerControls"/>
    <xsd:element name="SharedWithUsers" ma:index="22"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ma:displayName="Subject"/>
        <xsd:element ref="dc:description" minOccurs="0" maxOccurs="1" ma:index="2"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910350-EF95-4CB3-9DFE-E4815F3A4BBD}">
  <ds:schemaRefs>
    <ds:schemaRef ds:uri="http://schemas.microsoft.com/sharepoint/v3/contenttype/forms"/>
  </ds:schemaRefs>
</ds:datastoreItem>
</file>

<file path=customXml/itemProps2.xml><?xml version="1.0" encoding="utf-8"?>
<ds:datastoreItem xmlns:ds="http://schemas.openxmlformats.org/officeDocument/2006/customXml" ds:itemID="{CCC39B82-329B-4B8B-8D57-C06AFA1815F5}">
  <ds:schemaRefs>
    <ds:schemaRef ds:uri="1edd9f51-35c2-425f-bf6f-7b72bac0b145"/>
    <ds:schemaRef ds:uri="a12d8773-0f30-405c-b193-40869fe1c1e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microsoft.com/sharepoint/v3/field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D625ED8-65C7-4258-AFF7-086468E4914A}">
  <ds:schemaRefs>
    <ds:schemaRef ds:uri="1edd9f51-35c2-425f-bf6f-7b72bac0b145"/>
    <ds:schemaRef ds:uri="a12d8773-0f30-405c-b193-40869fe1c1e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field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783</TotalTime>
  <Words>688</Words>
  <Application>Microsoft Office PowerPoint</Application>
  <PresentationFormat>On-screen Show (16:9)</PresentationFormat>
  <Paragraphs>84</Paragraphs>
  <Slides>10</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Courier New</vt:lpstr>
      <vt:lpstr>Calibri</vt:lpstr>
      <vt:lpstr>Myriad Web Pro</vt:lpstr>
      <vt:lpstr>Wingdings</vt:lpstr>
      <vt:lpstr>Master</vt:lpstr>
      <vt:lpstr>1_Master</vt:lpstr>
      <vt:lpstr>PowerPoint Presentation</vt:lpstr>
      <vt:lpstr>Wastewater Surveillance | Public Health Toolbox</vt:lpstr>
      <vt:lpstr>SARS-CoV-2 Wastewater Surveillance Evaluation</vt:lpstr>
      <vt:lpstr>PowerPoint Presentation</vt:lpstr>
      <vt:lpstr>NWSS DCIPHER Results Dashboard</vt:lpstr>
      <vt:lpstr>COVID-19 Sewage Assessment | Limitations</vt:lpstr>
      <vt:lpstr>NWSS Communities of Practice</vt:lpstr>
      <vt:lpstr>SARS-CoV-2 Variant Tracking in Wastewater</vt:lpstr>
      <vt:lpstr>NWSS | A New Tool for Disease Surveillance</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nCoV_template_PPT_GEN_PUB</dc:title>
  <dc:creator>Centers for Disease Control and Prevention</dc:creator>
  <cp:lastModifiedBy>Kirby, Amy (CDC/DDID/NCEZID/DFWED)</cp:lastModifiedBy>
  <cp:revision>36</cp:revision>
  <dcterms:created xsi:type="dcterms:W3CDTF">2011-03-17T17:43:16Z</dcterms:created>
  <dcterms:modified xsi:type="dcterms:W3CDTF">2021-02-02T13:17:39Z</dcterms:modified>
  <cp:category>GS Emergency Response</cp:category>
  <cp:contentStatus>CS 315114-A</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0x010100421E03D7E06C234EB5626DEC4B2F4B58</vt:lpwstr>
  </property>
  <property fmtid="{D5CDD505-2E9C-101B-9397-08002B2CF9AE}" pid="4" name="MSIP_Label_7b94a7b8-f06c-4dfe-bdcc-9b548fd58c31_Enabled">
    <vt:lpwstr>true</vt:lpwstr>
  </property>
  <property fmtid="{D5CDD505-2E9C-101B-9397-08002B2CF9AE}" pid="5" name="MSIP_Label_7b94a7b8-f06c-4dfe-bdcc-9b548fd58c31_SetDate">
    <vt:lpwstr>2020-10-27T21:01:24Z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0888fc56-c8e1-4e69-af46-6b30684c8b01</vt:lpwstr>
  </property>
  <property fmtid="{D5CDD505-2E9C-101B-9397-08002B2CF9AE}" pid="10" name="MSIP_Label_7b94a7b8-f06c-4dfe-bdcc-9b548fd58c31_ContentBits">
    <vt:lpwstr>0</vt:lpwstr>
  </property>
</Properties>
</file>