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embeddedFontLst>
    <p:embeddedFont>
      <p:font typeface="Arial Black"/>
      <p:regular r:id="rId25"/>
    </p:embeddedFont>
    <p:embeddedFont>
      <p:font typeface="Open Sans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0" roundtripDataSignature="AMtx7mgesnvZo+asCcqNsG12ybGitwOM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regular.fntdata"/><Relationship Id="rId25" Type="http://schemas.openxmlformats.org/officeDocument/2006/relationships/font" Target="fonts/ArialBlack-regular.fntdata"/><Relationship Id="rId28" Type="http://schemas.openxmlformats.org/officeDocument/2006/relationships/font" Target="fonts/OpenSans-italic.fntdata"/><Relationship Id="rId27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b="1" i="0" sz="6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b="1" i="0" sz="6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/>
          <p:nvPr>
            <p:ph idx="12" type="sldNum"/>
          </p:nvPr>
        </p:nvSpPr>
        <p:spPr>
          <a:xfrm>
            <a:off x="9250680" y="63103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/>
          <p:nvPr>
            <p:ph idx="12" type="sldNum"/>
          </p:nvPr>
        </p:nvSpPr>
        <p:spPr>
          <a:xfrm>
            <a:off x="9250680" y="63103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6" name="Google Shape;56;p2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7" name="Google Shape;57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3" name="Google Shape;63;p2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b="0" i="0" sz="4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" name="Google Shape;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" name="Google Shape;1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20"/>
          <p:cNvSpPr/>
          <p:nvPr/>
        </p:nvSpPr>
        <p:spPr>
          <a:xfrm>
            <a:off x="274320" y="309880"/>
            <a:ext cx="396240" cy="33528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2231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12;p20"/>
          <p:cNvSpPr/>
          <p:nvPr/>
        </p:nvSpPr>
        <p:spPr>
          <a:xfrm>
            <a:off x="579120" y="477520"/>
            <a:ext cx="396240" cy="33528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3F97B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13;p20"/>
          <p:cNvSpPr/>
          <p:nvPr/>
        </p:nvSpPr>
        <p:spPr>
          <a:xfrm>
            <a:off x="264160" y="645160"/>
            <a:ext cx="396240" cy="33528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235884"/>
          </a:solidFill>
          <a:ln cap="flat" cmpd="sng" w="12700">
            <a:solidFill>
              <a:srgbClr val="5E38B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14;p20"/>
          <p:cNvSpPr/>
          <p:nvPr/>
        </p:nvSpPr>
        <p:spPr>
          <a:xfrm>
            <a:off x="579125" y="812793"/>
            <a:ext cx="396240" cy="33528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4A7395"/>
          </a:solidFill>
          <a:ln cap="flat" cmpd="sng" w="12700">
            <a:solidFill>
              <a:srgbClr val="5E38B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2.png"/><Relationship Id="rId5" Type="http://schemas.openxmlformats.org/officeDocument/2006/relationships/image" Target="../media/image1.jpg"/><Relationship Id="rId6" Type="http://schemas.openxmlformats.org/officeDocument/2006/relationships/image" Target="../media/image24.png"/><Relationship Id="rId7" Type="http://schemas.openxmlformats.org/officeDocument/2006/relationships/hyperlink" Target="mailto:daniel.gerrity@snwa.com" TargetMode="External"/><Relationship Id="rId8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19.jpg"/><Relationship Id="rId6" Type="http://schemas.openxmlformats.org/officeDocument/2006/relationships/image" Target="../media/image35.png"/><Relationship Id="rId7" Type="http://schemas.openxmlformats.org/officeDocument/2006/relationships/image" Target="../media/image32.png"/><Relationship Id="rId8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Relationship Id="rId4" Type="http://schemas.openxmlformats.org/officeDocument/2006/relationships/image" Target="../media/image30.jp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9.jpg"/><Relationship Id="rId8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Relationship Id="rId4" Type="http://schemas.openxmlformats.org/officeDocument/2006/relationships/image" Target="../media/image43.png"/><Relationship Id="rId5" Type="http://schemas.openxmlformats.org/officeDocument/2006/relationships/image" Target="../media/image49.png"/><Relationship Id="rId6" Type="http://schemas.openxmlformats.org/officeDocument/2006/relationships/image" Target="../media/image5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mailto:daniel.gerrity@snwa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3.png"/><Relationship Id="rId5" Type="http://schemas.openxmlformats.org/officeDocument/2006/relationships/image" Target="../media/image15.png"/><Relationship Id="rId6" Type="http://schemas.openxmlformats.org/officeDocument/2006/relationships/image" Target="../media/image10.png"/><Relationship Id="rId7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25.jpg"/><Relationship Id="rId7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3625" y="4567713"/>
            <a:ext cx="1420528" cy="213613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470" y="214576"/>
            <a:ext cx="3934957" cy="10427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rrity.jpg" id="85" name="Google Shape;85;p1"/>
          <p:cNvPicPr preferRelativeResize="0"/>
          <p:nvPr/>
        </p:nvPicPr>
        <p:blipFill rotWithShape="1">
          <a:blip r:embed="rId5">
            <a:alphaModFix/>
          </a:blip>
          <a:srcRect b="24269" l="6356" r="17511" t="0"/>
          <a:stretch/>
        </p:blipFill>
        <p:spPr>
          <a:xfrm>
            <a:off x="4984233" y="4572677"/>
            <a:ext cx="1427749" cy="2133224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 Shot 2020-11-29 at 11.17.40 AM.png" id="86" name="Google Shape;86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51805" y="4589137"/>
            <a:ext cx="3188224" cy="21100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7" name="Google Shape;87;p1"/>
          <p:cNvSpPr txBox="1"/>
          <p:nvPr>
            <p:ph idx="1" type="subTitle"/>
          </p:nvPr>
        </p:nvSpPr>
        <p:spPr>
          <a:xfrm>
            <a:off x="345268" y="2852267"/>
            <a:ext cx="8710069" cy="2313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b="1"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Daniel Gerrity, Ph.D. and Katerina Papp, Ph.D.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Water Quality R&amp;D, Southern Nevada Water Authority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Email: </a:t>
            </a:r>
            <a:r>
              <a:rPr lang="en-US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daniel.gerrity@snwa.com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88" name="Google Shape;88;p1"/>
          <p:cNvSpPr txBox="1"/>
          <p:nvPr/>
        </p:nvSpPr>
        <p:spPr>
          <a:xfrm>
            <a:off x="0" y="1591204"/>
            <a:ext cx="121920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Wastewater Epidemiology for SARS-CoV-2 in Southern Nevada: Lessons Learned for Collaboration and Long-Term Implementation</a:t>
            </a:r>
            <a:endParaRPr/>
          </a:p>
        </p:txBody>
      </p:sp>
      <p:grpSp>
        <p:nvGrpSpPr>
          <p:cNvPr id="89" name="Google Shape;89;p1"/>
          <p:cNvGrpSpPr/>
          <p:nvPr/>
        </p:nvGrpSpPr>
        <p:grpSpPr>
          <a:xfrm>
            <a:off x="10333978" y="107835"/>
            <a:ext cx="1733869" cy="1253823"/>
            <a:chOff x="9884192" y="107835"/>
            <a:chExt cx="1733869" cy="1253823"/>
          </a:xfrm>
        </p:grpSpPr>
        <p:pic>
          <p:nvPicPr>
            <p:cNvPr descr="Screen Shot 2020-04-10 at 7.39.48 PM.png" id="90" name="Google Shape;90;p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060080" y="107835"/>
              <a:ext cx="1391718" cy="12538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1"/>
            <p:cNvSpPr/>
            <p:nvPr/>
          </p:nvSpPr>
          <p:spPr>
            <a:xfrm>
              <a:off x="9884192" y="1066368"/>
              <a:ext cx="491214" cy="215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11126847" y="1086969"/>
              <a:ext cx="491214" cy="215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descr="Screen Shot 2021-01-23 at 12.30.21 PM.png" id="93" name="Google Shape;93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717819" y="2852079"/>
            <a:ext cx="2910051" cy="384566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"/>
          <p:cNvSpPr/>
          <p:nvPr/>
        </p:nvSpPr>
        <p:spPr>
          <a:xfrm>
            <a:off x="1062710" y="2207466"/>
            <a:ext cx="2261377" cy="492402"/>
          </a:xfrm>
          <a:prstGeom prst="rect">
            <a:avLst/>
          </a:pr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" name="Google Shape;210;p10"/>
          <p:cNvSpPr txBox="1"/>
          <p:nvPr/>
        </p:nvSpPr>
        <p:spPr>
          <a:xfrm>
            <a:off x="602790" y="1379423"/>
            <a:ext cx="1164726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Sample Collection (Every Monday Morning)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Surrogate Spike for Recovery (Bovine Coronavirus)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Sample Concentration</a:t>
            </a:r>
            <a:endParaRPr/>
          </a:p>
        </p:txBody>
      </p:sp>
      <p:pic>
        <p:nvPicPr>
          <p:cNvPr descr="Macintosh HD:Users:Gerrity:Desktop:Screen Shot 2020-06-18 at 3.27.32 PM.png" id="211" name="Google Shape;211;p10"/>
          <p:cNvPicPr preferRelativeResize="0"/>
          <p:nvPr/>
        </p:nvPicPr>
        <p:blipFill rotWithShape="1">
          <a:blip r:embed="rId3">
            <a:alphaModFix/>
          </a:blip>
          <a:srcRect b="0" l="0" r="55879" t="6307"/>
          <a:stretch/>
        </p:blipFill>
        <p:spPr>
          <a:xfrm>
            <a:off x="963305" y="3304401"/>
            <a:ext cx="3625345" cy="284384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F39225~p.eps-650.jpg" id="212" name="Google Shape;21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8334" y="3307780"/>
            <a:ext cx="2369924" cy="283297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312CMRpipeL.jpg" id="213" name="Google Shape;213;p10"/>
          <p:cNvPicPr preferRelativeResize="0"/>
          <p:nvPr/>
        </p:nvPicPr>
        <p:blipFill rotWithShape="1">
          <a:blip r:embed="rId5">
            <a:alphaModFix/>
          </a:blip>
          <a:srcRect b="11450" l="34889" r="32635" t="17589"/>
          <a:stretch/>
        </p:blipFill>
        <p:spPr>
          <a:xfrm>
            <a:off x="4793427" y="3304402"/>
            <a:ext cx="1299785" cy="2840147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14" name="Google Shape;214;p10"/>
          <p:cNvGrpSpPr/>
          <p:nvPr/>
        </p:nvGrpSpPr>
        <p:grpSpPr>
          <a:xfrm>
            <a:off x="8703256" y="2184742"/>
            <a:ext cx="2215450" cy="2215450"/>
            <a:chOff x="9727503" y="2171088"/>
            <a:chExt cx="2215450" cy="2215450"/>
          </a:xfrm>
        </p:grpSpPr>
        <p:pic>
          <p:nvPicPr>
            <p:cNvPr id="215" name="Google Shape;215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727503" y="2171088"/>
              <a:ext cx="2215450" cy="2215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10"/>
            <p:cNvSpPr txBox="1"/>
            <p:nvPr/>
          </p:nvSpPr>
          <p:spPr>
            <a:xfrm>
              <a:off x="10256166" y="3345379"/>
              <a:ext cx="11061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10 L</a:t>
              </a:r>
              <a:endParaRPr/>
            </a:p>
          </p:txBody>
        </p:sp>
      </p:grpSp>
      <p:pic>
        <p:nvPicPr>
          <p:cNvPr descr="F128992~p.eps-650.jpg.jp2" id="217" name="Google Shape;21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03634" y="4669642"/>
            <a:ext cx="917299" cy="1669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10"/>
          <p:cNvGrpSpPr/>
          <p:nvPr/>
        </p:nvGrpSpPr>
        <p:grpSpPr>
          <a:xfrm>
            <a:off x="10481718" y="2922066"/>
            <a:ext cx="1437142" cy="1437142"/>
            <a:chOff x="10754858" y="2840147"/>
            <a:chExt cx="1437142" cy="1437142"/>
          </a:xfrm>
        </p:grpSpPr>
        <p:pic>
          <p:nvPicPr>
            <p:cNvPr descr="ng-2105-0032__16715__42853.1579102505.jpg.jp2" id="219" name="Google Shape;219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754858" y="2840147"/>
              <a:ext cx="1437142" cy="14371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p10"/>
            <p:cNvSpPr txBox="1"/>
            <p:nvPr/>
          </p:nvSpPr>
          <p:spPr>
            <a:xfrm>
              <a:off x="10927520" y="3443160"/>
              <a:ext cx="11061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 L</a:t>
              </a:r>
              <a:endParaRPr/>
            </a:p>
          </p:txBody>
        </p:sp>
      </p:grpSp>
      <p:sp>
        <p:nvSpPr>
          <p:cNvPr id="221" name="Google Shape;221;p10"/>
          <p:cNvSpPr txBox="1"/>
          <p:nvPr/>
        </p:nvSpPr>
        <p:spPr>
          <a:xfrm>
            <a:off x="10028358" y="5234095"/>
            <a:ext cx="11061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&lt;0.001 L</a:t>
            </a:r>
            <a:endParaRPr/>
          </a:p>
        </p:txBody>
      </p:sp>
      <p:cxnSp>
        <p:nvCxnSpPr>
          <p:cNvPr id="222" name="Google Shape;222;p10"/>
          <p:cNvCxnSpPr>
            <a:stCxn id="215" idx="2"/>
          </p:cNvCxnSpPr>
          <p:nvPr/>
        </p:nvCxnSpPr>
        <p:spPr>
          <a:xfrm>
            <a:off x="9810981" y="4400192"/>
            <a:ext cx="458700" cy="4881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triangle"/>
          </a:ln>
        </p:spPr>
      </p:cxnSp>
      <p:cxnSp>
        <p:nvCxnSpPr>
          <p:cNvPr id="223" name="Google Shape;223;p10"/>
          <p:cNvCxnSpPr>
            <a:stCxn id="219" idx="2"/>
          </p:cNvCxnSpPr>
          <p:nvPr/>
        </p:nvCxnSpPr>
        <p:spPr>
          <a:xfrm flipH="1">
            <a:off x="10884389" y="4359208"/>
            <a:ext cx="315900" cy="5292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lg" w="lg" type="triangle"/>
          </a:ln>
        </p:spPr>
      </p:cxnSp>
      <p:sp>
        <p:nvSpPr>
          <p:cNvPr id="224" name="Google Shape;224;p10"/>
          <p:cNvSpPr txBox="1"/>
          <p:nvPr/>
        </p:nvSpPr>
        <p:spPr>
          <a:xfrm>
            <a:off x="985519" y="349349"/>
            <a:ext cx="11913263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SARS-COV-2 IN WASTEWATER</a:t>
            </a:r>
            <a:endParaRPr sz="3400">
              <a:solidFill>
                <a:srgbClr val="00006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/>
          <p:nvPr/>
        </p:nvSpPr>
        <p:spPr>
          <a:xfrm>
            <a:off x="1062710" y="2608819"/>
            <a:ext cx="6413726" cy="513233"/>
          </a:xfrm>
          <a:prstGeom prst="rect">
            <a:avLst/>
          </a:pr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" name="Google Shape;230;p11"/>
          <p:cNvSpPr txBox="1"/>
          <p:nvPr/>
        </p:nvSpPr>
        <p:spPr>
          <a:xfrm>
            <a:off x="602790" y="1379423"/>
            <a:ext cx="11647260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Sample Collection (Every Monday Morning)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Surrogate Spike for Recovery (Bovine Coronavirus)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Sample Concentration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Nucleic Acid Extraction and Complementary DNA (cDNA) Synthesis</a:t>
            </a:r>
            <a:endParaRPr/>
          </a:p>
        </p:txBody>
      </p:sp>
      <p:grpSp>
        <p:nvGrpSpPr>
          <p:cNvPr id="231" name="Google Shape;231;p11"/>
          <p:cNvGrpSpPr/>
          <p:nvPr/>
        </p:nvGrpSpPr>
        <p:grpSpPr>
          <a:xfrm rot="-1200904">
            <a:off x="3511726" y="3744705"/>
            <a:ext cx="2647777" cy="2659813"/>
            <a:chOff x="2172514" y="2963039"/>
            <a:chExt cx="3268179" cy="3283035"/>
          </a:xfrm>
        </p:grpSpPr>
        <p:pic>
          <p:nvPicPr>
            <p:cNvPr id="232" name="Google Shape;232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72514" y="2963039"/>
              <a:ext cx="3268179" cy="32830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3D_Influenza_transparent_key_pieslice_med.gif" id="233" name="Google Shape;233;p11"/>
            <p:cNvPicPr preferRelativeResize="0"/>
            <p:nvPr/>
          </p:nvPicPr>
          <p:blipFill rotWithShape="1">
            <a:blip r:embed="rId4">
              <a:alphaModFix/>
            </a:blip>
            <a:srcRect b="42953" l="12525" r="41786" t="13588"/>
            <a:stretch/>
          </p:blipFill>
          <p:spPr>
            <a:xfrm rot="6154278">
              <a:off x="3282673" y="4083259"/>
              <a:ext cx="2427004" cy="13739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4" name="Google Shape;234;p11"/>
          <p:cNvSpPr txBox="1"/>
          <p:nvPr/>
        </p:nvSpPr>
        <p:spPr>
          <a:xfrm>
            <a:off x="6584389" y="5115334"/>
            <a:ext cx="23788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RNA 🡪 cDNA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1"/>
          <p:cNvSpPr/>
          <p:nvPr/>
        </p:nvSpPr>
        <p:spPr>
          <a:xfrm rot="-4840269">
            <a:off x="5915815" y="3721299"/>
            <a:ext cx="796624" cy="17700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" name="Google Shape;236;p11"/>
          <p:cNvSpPr txBox="1"/>
          <p:nvPr/>
        </p:nvSpPr>
        <p:spPr>
          <a:xfrm>
            <a:off x="985519" y="349349"/>
            <a:ext cx="11913263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SARS-COV-2 IN WASTEWATER</a:t>
            </a:r>
            <a:endParaRPr sz="3400">
              <a:solidFill>
                <a:srgbClr val="00006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"/>
          <p:cNvSpPr/>
          <p:nvPr/>
        </p:nvSpPr>
        <p:spPr>
          <a:xfrm>
            <a:off x="1062709" y="3050790"/>
            <a:ext cx="7109465" cy="492593"/>
          </a:xfrm>
          <a:prstGeom prst="rect">
            <a:avLst/>
          </a:pr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" name="Google Shape;242;p12"/>
          <p:cNvSpPr txBox="1"/>
          <p:nvPr/>
        </p:nvSpPr>
        <p:spPr>
          <a:xfrm>
            <a:off x="602790" y="1379423"/>
            <a:ext cx="11647260" cy="209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Sample Collection (Every Monday Morning)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Surrogate Spike for Recovery (Bovine Coronavirus)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Sample Concentration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Nucleic Acid Extraction and Complementary DNA (cDNA) Synthesis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Analysis by qPCR with </a:t>
            </a: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Gene-Specific 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Primers/Probes (4 Different Assays)</a:t>
            </a:r>
            <a:endParaRPr/>
          </a:p>
        </p:txBody>
      </p:sp>
      <p:grpSp>
        <p:nvGrpSpPr>
          <p:cNvPr id="243" name="Google Shape;243;p12"/>
          <p:cNvGrpSpPr/>
          <p:nvPr/>
        </p:nvGrpSpPr>
        <p:grpSpPr>
          <a:xfrm>
            <a:off x="0" y="3650935"/>
            <a:ext cx="12201626" cy="2505429"/>
            <a:chOff x="0" y="4297951"/>
            <a:chExt cx="12201626" cy="2505429"/>
          </a:xfrm>
        </p:grpSpPr>
        <p:pic>
          <p:nvPicPr>
            <p:cNvPr descr="Screen Shot 2020-09-05 at 6.04.22 PM.png" id="244" name="Google Shape;244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4533311"/>
              <a:ext cx="12201626" cy="22700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12"/>
            <p:cNvSpPr/>
            <p:nvPr/>
          </p:nvSpPr>
          <p:spPr>
            <a:xfrm>
              <a:off x="9655901" y="4297951"/>
              <a:ext cx="2536099" cy="71632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246" name="Google Shape;246;p12"/>
          <p:cNvCxnSpPr/>
          <p:nvPr/>
        </p:nvCxnSpPr>
        <p:spPr>
          <a:xfrm rot="10800000">
            <a:off x="1557510" y="6110637"/>
            <a:ext cx="0" cy="50772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lg" w="lg" type="triangle"/>
          </a:ln>
        </p:spPr>
      </p:cxnSp>
      <p:cxnSp>
        <p:nvCxnSpPr>
          <p:cNvPr id="247" name="Google Shape;247;p12"/>
          <p:cNvCxnSpPr/>
          <p:nvPr/>
        </p:nvCxnSpPr>
        <p:spPr>
          <a:xfrm rot="10800000">
            <a:off x="10599690" y="6110637"/>
            <a:ext cx="0" cy="50772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lg" w="lg" type="triangle"/>
          </a:ln>
        </p:spPr>
      </p:cxnSp>
      <p:cxnSp>
        <p:nvCxnSpPr>
          <p:cNvPr id="248" name="Google Shape;248;p12"/>
          <p:cNvCxnSpPr/>
          <p:nvPr/>
        </p:nvCxnSpPr>
        <p:spPr>
          <a:xfrm rot="10800000">
            <a:off x="11387074" y="6110637"/>
            <a:ext cx="0" cy="50772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lg" w="lg" type="triangle"/>
          </a:ln>
        </p:spPr>
      </p:cxnSp>
      <p:cxnSp>
        <p:nvCxnSpPr>
          <p:cNvPr id="249" name="Google Shape;249;p12"/>
          <p:cNvCxnSpPr/>
          <p:nvPr/>
        </p:nvCxnSpPr>
        <p:spPr>
          <a:xfrm rot="10800000">
            <a:off x="11683245" y="6110637"/>
            <a:ext cx="0" cy="50772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lg" w="lg" type="triangle"/>
          </a:ln>
        </p:spPr>
      </p:cxnSp>
      <p:sp>
        <p:nvSpPr>
          <p:cNvPr id="250" name="Google Shape;250;p12"/>
          <p:cNvSpPr txBox="1"/>
          <p:nvPr/>
        </p:nvSpPr>
        <p:spPr>
          <a:xfrm>
            <a:off x="1995728" y="4600123"/>
            <a:ext cx="23788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SARS-CoV-2 Genome</a:t>
            </a:r>
            <a:endParaRPr/>
          </a:p>
        </p:txBody>
      </p:sp>
      <p:sp>
        <p:nvSpPr>
          <p:cNvPr id="251" name="Google Shape;251;p12"/>
          <p:cNvSpPr txBox="1"/>
          <p:nvPr/>
        </p:nvSpPr>
        <p:spPr>
          <a:xfrm>
            <a:off x="985519" y="349349"/>
            <a:ext cx="11913263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SARS-COV-2 IN WASTEWATER</a:t>
            </a:r>
            <a:endParaRPr sz="3400">
              <a:solidFill>
                <a:srgbClr val="00006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"/>
          <p:cNvSpPr/>
          <p:nvPr/>
        </p:nvSpPr>
        <p:spPr>
          <a:xfrm>
            <a:off x="1062710" y="3485991"/>
            <a:ext cx="5651725" cy="492593"/>
          </a:xfrm>
          <a:prstGeom prst="rect">
            <a:avLst/>
          </a:pr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" name="Google Shape;257;p13"/>
          <p:cNvSpPr txBox="1"/>
          <p:nvPr/>
        </p:nvSpPr>
        <p:spPr>
          <a:xfrm>
            <a:off x="602790" y="1379423"/>
            <a:ext cx="11647260" cy="25237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Sample Collection (Every Monday Morning)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Surrogate Spike for Recovery (Bovine Coronavirus)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Sample Concentration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Nucleic Acid Extraction and Complementary DNA (cDNA) Synthesis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Analysis by qPCR with Gene-Specific</a:t>
            </a: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Primers/Probes (4 Different Assays)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Convert SARS-CoV-2 Concentration to COVID-19 Incidence</a:t>
            </a:r>
            <a:endParaRPr/>
          </a:p>
        </p:txBody>
      </p:sp>
      <p:pic>
        <p:nvPicPr>
          <p:cNvPr descr="Screen Shot 2020-05-19 at 2.56.22 PM.png" id="258" name="Google Shape;25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4914900"/>
            <a:ext cx="11087100" cy="9525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9" name="Google Shape;259;p13"/>
          <p:cNvSpPr/>
          <p:nvPr/>
        </p:nvSpPr>
        <p:spPr>
          <a:xfrm>
            <a:off x="7630246" y="5426289"/>
            <a:ext cx="3994760" cy="301129"/>
          </a:xfrm>
          <a:prstGeom prst="rect">
            <a:avLst/>
          </a:prstGeom>
          <a:solidFill>
            <a:srgbClr val="FF00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0" name="Google Shape;260;p13"/>
          <p:cNvSpPr txBox="1"/>
          <p:nvPr/>
        </p:nvSpPr>
        <p:spPr>
          <a:xfrm>
            <a:off x="985519" y="349349"/>
            <a:ext cx="11913263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SARS-COV-2 IN WASTEWATER</a:t>
            </a:r>
            <a:endParaRPr sz="3400">
              <a:solidFill>
                <a:srgbClr val="00006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 txBox="1"/>
          <p:nvPr/>
        </p:nvSpPr>
        <p:spPr>
          <a:xfrm>
            <a:off x="985519" y="349349"/>
            <a:ext cx="11913263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SUPPLY CHAIN CONSIDERATIONS</a:t>
            </a:r>
            <a:endParaRPr sz="3400">
              <a:solidFill>
                <a:srgbClr val="00006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540463_1.jpg" id="266" name="Google Shape;266;p14"/>
          <p:cNvPicPr preferRelativeResize="0"/>
          <p:nvPr/>
        </p:nvPicPr>
        <p:blipFill rotWithShape="1">
          <a:blip r:embed="rId3">
            <a:alphaModFix/>
          </a:blip>
          <a:srcRect b="16177" l="0" r="0" t="16326"/>
          <a:stretch/>
        </p:blipFill>
        <p:spPr>
          <a:xfrm>
            <a:off x="4162419" y="2029203"/>
            <a:ext cx="3269875" cy="2207044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M919602-06[39643-ALL].jpg" id="267" name="Google Shape;26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9629" y="2032038"/>
            <a:ext cx="2009912" cy="220869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F581231~p.eps-650.jpg.jp2" id="268" name="Google Shape;26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619" y="2035538"/>
            <a:ext cx="1612348" cy="220519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9" name="Google Shape;269;p14"/>
          <p:cNvSpPr txBox="1"/>
          <p:nvPr/>
        </p:nvSpPr>
        <p:spPr>
          <a:xfrm>
            <a:off x="0" y="125897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Backordered!</a:t>
            </a:r>
            <a:endParaRPr/>
          </a:p>
        </p:txBody>
      </p:sp>
      <p:sp>
        <p:nvSpPr>
          <p:cNvPr id="270" name="Google Shape;270;p14"/>
          <p:cNvSpPr txBox="1"/>
          <p:nvPr/>
        </p:nvSpPr>
        <p:spPr>
          <a:xfrm>
            <a:off x="0" y="4580857"/>
            <a:ext cx="12192000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Consider required consumables (</a:t>
            </a: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cost and availability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 when selecting a method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Have a method backup plan and understand implications of method changes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Refrigerated storage may be fine (</a:t>
            </a: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avoid freezing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endParaRPr/>
          </a:p>
        </p:txBody>
      </p:sp>
      <p:grpSp>
        <p:nvGrpSpPr>
          <p:cNvPr id="271" name="Google Shape;271;p14"/>
          <p:cNvGrpSpPr/>
          <p:nvPr/>
        </p:nvGrpSpPr>
        <p:grpSpPr>
          <a:xfrm>
            <a:off x="7597914" y="2032022"/>
            <a:ext cx="4494696" cy="2208696"/>
            <a:chOff x="7597914" y="1932635"/>
            <a:chExt cx="4494696" cy="2208696"/>
          </a:xfrm>
        </p:grpSpPr>
        <p:pic>
          <p:nvPicPr>
            <p:cNvPr descr="Screen Shot 2021-01-29 at 9.42.06 AM.png" id="272" name="Google Shape;272;p14"/>
            <p:cNvPicPr preferRelativeResize="0"/>
            <p:nvPr/>
          </p:nvPicPr>
          <p:blipFill rotWithShape="1">
            <a:blip r:embed="rId6">
              <a:alphaModFix/>
            </a:blip>
            <a:srcRect b="40172" l="0" r="0" t="0"/>
            <a:stretch/>
          </p:blipFill>
          <p:spPr>
            <a:xfrm>
              <a:off x="7664173" y="1937999"/>
              <a:ext cx="4428435" cy="701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8996116_web1_waterranches-aug20-1_080717eb_007.jpg" id="273" name="Google Shape;273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747002" y="2661506"/>
              <a:ext cx="2153480" cy="1435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nnamed.png" id="274" name="Google Shape;274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939138" y="2672550"/>
              <a:ext cx="1424608" cy="14246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14"/>
            <p:cNvSpPr/>
            <p:nvPr/>
          </p:nvSpPr>
          <p:spPr>
            <a:xfrm>
              <a:off x="7597914" y="1932635"/>
              <a:ext cx="4494696" cy="220869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76" name="Google Shape;276;p14"/>
          <p:cNvSpPr txBox="1"/>
          <p:nvPr/>
        </p:nvSpPr>
        <p:spPr>
          <a:xfrm>
            <a:off x="1910524" y="3798954"/>
            <a:ext cx="227495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Centricon Plus-70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Centrifugal Filters (100 kDa)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"/>
          <p:cNvSpPr txBox="1"/>
          <p:nvPr/>
        </p:nvSpPr>
        <p:spPr>
          <a:xfrm>
            <a:off x="0" y="2771913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Southern Nevada Wastewater Surveillance Data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acility 1.png" id="286" name="Google Shape;286;p16"/>
          <p:cNvPicPr preferRelativeResize="0"/>
          <p:nvPr/>
        </p:nvPicPr>
        <p:blipFill rotWithShape="1">
          <a:blip r:embed="rId3">
            <a:alphaModFix/>
          </a:blip>
          <a:srcRect b="0" l="0" r="0" t="15070"/>
          <a:stretch/>
        </p:blipFill>
        <p:spPr>
          <a:xfrm>
            <a:off x="251346" y="2037394"/>
            <a:ext cx="5621533" cy="33471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16"/>
          <p:cNvGrpSpPr/>
          <p:nvPr/>
        </p:nvGrpSpPr>
        <p:grpSpPr>
          <a:xfrm>
            <a:off x="5761110" y="1433389"/>
            <a:ext cx="6459112" cy="4703590"/>
            <a:chOff x="5761110" y="1604077"/>
            <a:chExt cx="6459112" cy="4703590"/>
          </a:xfrm>
        </p:grpSpPr>
        <p:grpSp>
          <p:nvGrpSpPr>
            <p:cNvPr id="288" name="Google Shape;288;p16"/>
            <p:cNvGrpSpPr/>
            <p:nvPr/>
          </p:nvGrpSpPr>
          <p:grpSpPr>
            <a:xfrm>
              <a:off x="5761110" y="1604077"/>
              <a:ext cx="6459112" cy="4449590"/>
              <a:chOff x="5761110" y="1604077"/>
              <a:chExt cx="6459112" cy="4449590"/>
            </a:xfrm>
          </p:grpSpPr>
          <p:pic>
            <p:nvPicPr>
              <p:cNvPr descr="Macintosh HD:Users:Gerrity:Desktop:Screen Shot 2020-09-13 at 5.57.15 PM.png" id="289" name="Google Shape;289;p16"/>
              <p:cNvPicPr preferRelativeResize="0"/>
              <p:nvPr/>
            </p:nvPicPr>
            <p:blipFill rotWithShape="1">
              <a:blip r:embed="rId4">
                <a:alphaModFix/>
              </a:blip>
              <a:srcRect b="-1" l="0" r="0" t="91197"/>
              <a:stretch/>
            </p:blipFill>
            <p:spPr>
              <a:xfrm>
                <a:off x="5761110" y="5700889"/>
                <a:ext cx="6159208" cy="3527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Macintosh HD:Users:Gerrity:Desktop:Screen Shot 2020-09-13 at 5.57.15 PM.png" id="290" name="Google Shape;290;p16"/>
              <p:cNvPicPr preferRelativeResize="0"/>
              <p:nvPr/>
            </p:nvPicPr>
            <p:blipFill rotWithShape="1">
              <a:blip r:embed="rId4">
                <a:alphaModFix/>
              </a:blip>
              <a:srcRect b="8108" l="0" r="0" t="8875"/>
              <a:stretch/>
            </p:blipFill>
            <p:spPr>
              <a:xfrm>
                <a:off x="6328374" y="2314223"/>
                <a:ext cx="5617206" cy="30338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1" name="Google Shape;291;p16"/>
              <p:cNvSpPr txBox="1"/>
              <p:nvPr/>
            </p:nvSpPr>
            <p:spPr>
              <a:xfrm>
                <a:off x="5827890" y="1604077"/>
                <a:ext cx="639233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1" marL="45720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24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Potential Interpretation of WW Surveillance</a:t>
                </a:r>
                <a:endParaRPr/>
              </a:p>
            </p:txBody>
          </p:sp>
        </p:grpSp>
        <p:cxnSp>
          <p:nvCxnSpPr>
            <p:cNvPr id="292" name="Google Shape;292;p16"/>
            <p:cNvCxnSpPr/>
            <p:nvPr/>
          </p:nvCxnSpPr>
          <p:spPr>
            <a:xfrm>
              <a:off x="6138333" y="1604077"/>
              <a:ext cx="0" cy="470359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93" name="Google Shape;293;p16"/>
          <p:cNvSpPr txBox="1"/>
          <p:nvPr/>
        </p:nvSpPr>
        <p:spPr>
          <a:xfrm>
            <a:off x="985520" y="349349"/>
            <a:ext cx="1121664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COMMUNITY TREND ANALYSIS</a:t>
            </a:r>
            <a:endParaRPr/>
          </a:p>
        </p:txBody>
      </p:sp>
      <p:pic>
        <p:nvPicPr>
          <p:cNvPr descr="Macintosh HD:Users:Gerrity:Desktop:Screen Shot 2020-11-19 at 2.36.24 PM.png" id="294" name="Google Shape;294;p16"/>
          <p:cNvPicPr preferRelativeResize="0"/>
          <p:nvPr/>
        </p:nvPicPr>
        <p:blipFill rotWithShape="1">
          <a:blip r:embed="rId5">
            <a:alphaModFix/>
          </a:blip>
          <a:srcRect b="94173" l="5164" r="55534" t="395"/>
          <a:stretch/>
        </p:blipFill>
        <p:spPr>
          <a:xfrm>
            <a:off x="211667" y="5537820"/>
            <a:ext cx="5884333" cy="274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6"/>
          <p:cNvSpPr txBox="1"/>
          <p:nvPr/>
        </p:nvSpPr>
        <p:spPr>
          <a:xfrm>
            <a:off x="38866" y="1436211"/>
            <a:ext cx="590191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Facility 1: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mgd and 1 million people</a:t>
            </a:r>
            <a:endParaRPr/>
          </a:p>
        </p:txBody>
      </p:sp>
      <p:sp>
        <p:nvSpPr>
          <p:cNvPr id="296" name="Google Shape;296;p16"/>
          <p:cNvSpPr txBox="1"/>
          <p:nvPr/>
        </p:nvSpPr>
        <p:spPr>
          <a:xfrm>
            <a:off x="59475" y="6189567"/>
            <a:ext cx="590191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(mgd = million gallons per day)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21-01-28 at 5.13.57 PM.png" id="301" name="Google Shape;30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71" y="2024006"/>
            <a:ext cx="4892261" cy="4845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21-01-24 at 12.24.43 PM.png" id="302" name="Google Shape;30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9870" y="2070103"/>
            <a:ext cx="6886312" cy="449188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7"/>
          <p:cNvSpPr txBox="1"/>
          <p:nvPr/>
        </p:nvSpPr>
        <p:spPr>
          <a:xfrm>
            <a:off x="5135216" y="1202828"/>
            <a:ext cx="683100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Sewershed SARS-CoV-2 Concentrations</a:t>
            </a:r>
            <a:endParaRPr/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(log</a:t>
            </a:r>
            <a:r>
              <a:rPr b="1" baseline="-2500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gc/L)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985520" y="349349"/>
            <a:ext cx="1121664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(SUB)SEWERSHED TREND ANALYSIS</a:t>
            </a:r>
            <a:endParaRPr/>
          </a:p>
        </p:txBody>
      </p:sp>
      <p:sp>
        <p:nvSpPr>
          <p:cNvPr id="305" name="Google Shape;305;p17"/>
          <p:cNvSpPr/>
          <p:nvPr/>
        </p:nvSpPr>
        <p:spPr>
          <a:xfrm>
            <a:off x="5037003" y="5772120"/>
            <a:ext cx="6999846" cy="562782"/>
          </a:xfrm>
          <a:prstGeom prst="rect">
            <a:avLst/>
          </a:prstGeom>
          <a:noFill/>
          <a:ln cap="flat" cmpd="sng" w="508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6" name="Google Shape;306;p17"/>
          <p:cNvSpPr txBox="1"/>
          <p:nvPr/>
        </p:nvSpPr>
        <p:spPr>
          <a:xfrm>
            <a:off x="290215" y="1191540"/>
            <a:ext cx="414144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Sewershed COVID-19 Cases</a:t>
            </a:r>
            <a:endParaRPr/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(per 100,000 people)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7"/>
          <p:cNvSpPr txBox="1"/>
          <p:nvPr/>
        </p:nvSpPr>
        <p:spPr>
          <a:xfrm>
            <a:off x="171970" y="2024158"/>
            <a:ext cx="18917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Facility</a:t>
            </a:r>
            <a:endParaRPr/>
          </a:p>
        </p:txBody>
      </p:sp>
      <p:sp>
        <p:nvSpPr>
          <p:cNvPr id="308" name="Google Shape;308;p17"/>
          <p:cNvSpPr/>
          <p:nvPr/>
        </p:nvSpPr>
        <p:spPr>
          <a:xfrm>
            <a:off x="9386957" y="2009913"/>
            <a:ext cx="850347" cy="4594087"/>
          </a:xfrm>
          <a:prstGeom prst="rect">
            <a:avLst/>
          </a:prstGeom>
          <a:noFill/>
          <a:ln cap="flat" cmpd="sng" w="508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9" name="Google Shape;309;p17"/>
          <p:cNvSpPr/>
          <p:nvPr/>
        </p:nvSpPr>
        <p:spPr>
          <a:xfrm>
            <a:off x="2407478" y="2418522"/>
            <a:ext cx="1446695" cy="4152348"/>
          </a:xfrm>
          <a:prstGeom prst="rect">
            <a:avLst/>
          </a:prstGeom>
          <a:solidFill>
            <a:srgbClr val="7F7F7F">
              <a:alpha val="3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10" name="Google Shape;310;p17"/>
          <p:cNvCxnSpPr/>
          <p:nvPr/>
        </p:nvCxnSpPr>
        <p:spPr>
          <a:xfrm>
            <a:off x="640522" y="5742609"/>
            <a:ext cx="4008782" cy="0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1" name="Google Shape;311;p17"/>
          <p:cNvSpPr txBox="1"/>
          <p:nvPr/>
        </p:nvSpPr>
        <p:spPr>
          <a:xfrm>
            <a:off x="596350" y="5477563"/>
            <a:ext cx="17559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Critical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"/>
          <p:cNvSpPr txBox="1"/>
          <p:nvPr/>
        </p:nvSpPr>
        <p:spPr>
          <a:xfrm>
            <a:off x="985520" y="349349"/>
            <a:ext cx="1121664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(SUB)SEWERSHED SCALE</a:t>
            </a:r>
            <a:endParaRPr/>
          </a:p>
        </p:txBody>
      </p:sp>
      <p:pic>
        <p:nvPicPr>
          <p:cNvPr descr="Screen Shot 2021-01-28 at 8.01.00 AM.png" id="317" name="Google Shape;31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9642" y="1171260"/>
            <a:ext cx="3757854" cy="3721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21-01-28 at 8.01.11 AM.png" id="318" name="Google Shape;31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860" y="1171261"/>
            <a:ext cx="3779802" cy="3721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21-01-28 at 8.02.33 AM.png" id="319" name="Google Shape;31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05277" y="1171259"/>
            <a:ext cx="3772635" cy="37216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18"/>
          <p:cNvGrpSpPr/>
          <p:nvPr/>
        </p:nvGrpSpPr>
        <p:grpSpPr>
          <a:xfrm>
            <a:off x="132522" y="1876754"/>
            <a:ext cx="11915913" cy="4934214"/>
            <a:chOff x="132522" y="1876754"/>
            <a:chExt cx="11915913" cy="4934214"/>
          </a:xfrm>
        </p:grpSpPr>
        <p:sp>
          <p:nvSpPr>
            <p:cNvPr id="321" name="Google Shape;321;p18"/>
            <p:cNvSpPr txBox="1"/>
            <p:nvPr/>
          </p:nvSpPr>
          <p:spPr>
            <a:xfrm>
              <a:off x="132522" y="4960539"/>
              <a:ext cx="119159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Facility 4B: Greater discrepancy between wastewater concentrations and clinical case data (i.e., model)</a:t>
              </a:r>
              <a:endParaRPr/>
            </a:p>
          </p:txBody>
        </p:sp>
        <p:sp>
          <p:nvSpPr>
            <p:cNvPr id="322" name="Google Shape;322;p18"/>
            <p:cNvSpPr/>
            <p:nvPr/>
          </p:nvSpPr>
          <p:spPr>
            <a:xfrm rot="-1123498">
              <a:off x="432342" y="3166576"/>
              <a:ext cx="3280992" cy="1051094"/>
            </a:xfrm>
            <a:prstGeom prst="ellipse">
              <a:avLst/>
            </a:prstGeom>
            <a:solidFill>
              <a:srgbClr val="008000">
                <a:alpha val="2470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3" name="Google Shape;323;p18"/>
            <p:cNvSpPr/>
            <p:nvPr/>
          </p:nvSpPr>
          <p:spPr>
            <a:xfrm rot="-1123498">
              <a:off x="4547804" y="2848646"/>
              <a:ext cx="3280992" cy="1051094"/>
            </a:xfrm>
            <a:prstGeom prst="ellipse">
              <a:avLst/>
            </a:prstGeom>
            <a:solidFill>
              <a:srgbClr val="008000">
                <a:alpha val="2470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4" name="Google Shape;324;p18"/>
            <p:cNvSpPr/>
            <p:nvPr/>
          </p:nvSpPr>
          <p:spPr>
            <a:xfrm rot="-630032">
              <a:off x="8620165" y="2165083"/>
              <a:ext cx="3280992" cy="1271054"/>
            </a:xfrm>
            <a:prstGeom prst="ellipse">
              <a:avLst/>
            </a:prstGeom>
            <a:solidFill>
              <a:srgbClr val="FF0000">
                <a:alpha val="2470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descr="EcnD3BlX0AEcfCZ.jpeg" id="325" name="Google Shape;325;p18"/>
            <p:cNvPicPr preferRelativeResize="0"/>
            <p:nvPr/>
          </p:nvPicPr>
          <p:blipFill rotWithShape="1">
            <a:blip r:embed="rId6">
              <a:alphaModFix/>
            </a:blip>
            <a:srcRect b="50622" l="0" r="0" t="0"/>
            <a:stretch/>
          </p:blipFill>
          <p:spPr>
            <a:xfrm>
              <a:off x="4687210" y="5411731"/>
              <a:ext cx="2833697" cy="1399237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9"/>
          <p:cNvSpPr txBox="1"/>
          <p:nvPr/>
        </p:nvSpPr>
        <p:spPr>
          <a:xfrm>
            <a:off x="985520" y="349349"/>
            <a:ext cx="1121664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ACKNOWLEDGMENTS</a:t>
            </a:r>
            <a:endParaRPr/>
          </a:p>
        </p:txBody>
      </p:sp>
      <p:sp>
        <p:nvSpPr>
          <p:cNvPr id="331" name="Google Shape;331;p19"/>
          <p:cNvSpPr txBox="1"/>
          <p:nvPr/>
        </p:nvSpPr>
        <p:spPr>
          <a:xfrm>
            <a:off x="708598" y="1499673"/>
            <a:ext cx="1105314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work was partially supported by the National Science Foundation under Grant No. 1832713. 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Staff at the collaborating wastewater agencies for their assistance with sample logistics and data access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Staff at the Southern Nevada Water Authority for ensuring a safe work environment during the pandemic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Casey Hall and the UNLV Genomics Core Facility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Mark Borchardt and Susan Spencer at the U.S. Department of Agriculture for generously providing the bovine coronavirus vaccine stock.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Countless research colleagues for their guidance </a:t>
            </a:r>
            <a:endParaRPr/>
          </a:p>
        </p:txBody>
      </p:sp>
      <p:sp>
        <p:nvSpPr>
          <p:cNvPr id="332" name="Google Shape;332;p19"/>
          <p:cNvSpPr txBox="1"/>
          <p:nvPr/>
        </p:nvSpPr>
        <p:spPr>
          <a:xfrm>
            <a:off x="0" y="5694062"/>
            <a:ext cx="12192000" cy="10054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70"/>
              <a:buFont typeface="Calibri"/>
              <a:buNone/>
            </a:pPr>
            <a:br>
              <a:rPr lang="en-US" sz="407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7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Questions: </a:t>
            </a:r>
            <a:r>
              <a:rPr lang="en-US" sz="407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daniel.gerrity@snwa.com</a:t>
            </a:r>
            <a:r>
              <a:rPr lang="en-US" sz="407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2"/>
          <p:cNvGrpSpPr/>
          <p:nvPr/>
        </p:nvGrpSpPr>
        <p:grpSpPr>
          <a:xfrm>
            <a:off x="1592487" y="4879914"/>
            <a:ext cx="5124397" cy="1879310"/>
            <a:chOff x="1409044" y="4554333"/>
            <a:chExt cx="6281512" cy="2303668"/>
          </a:xfrm>
        </p:grpSpPr>
        <p:grpSp>
          <p:nvGrpSpPr>
            <p:cNvPr id="99" name="Google Shape;99;p2"/>
            <p:cNvGrpSpPr/>
            <p:nvPr/>
          </p:nvGrpSpPr>
          <p:grpSpPr>
            <a:xfrm>
              <a:off x="1409044" y="4554333"/>
              <a:ext cx="6281512" cy="2303668"/>
              <a:chOff x="5969000" y="4434845"/>
              <a:chExt cx="5029200" cy="1844398"/>
            </a:xfrm>
          </p:grpSpPr>
          <p:pic>
            <p:nvPicPr>
              <p:cNvPr descr="Screen Shot 2020-05-13 at 9.29.11 AM.png" id="100" name="Google Shape;100;p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5969000" y="4434845"/>
                <a:ext cx="5029200" cy="18443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1" name="Google Shape;101;p2"/>
              <p:cNvSpPr/>
              <p:nvPr/>
            </p:nvSpPr>
            <p:spPr>
              <a:xfrm>
                <a:off x="7404100" y="5422900"/>
                <a:ext cx="368300" cy="3683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FF0000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102" name="Google Shape;102;p2"/>
            <p:cNvSpPr/>
            <p:nvPr/>
          </p:nvSpPr>
          <p:spPr>
            <a:xfrm>
              <a:off x="6655896" y="6397990"/>
              <a:ext cx="460010" cy="46001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008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73074" y="6397990"/>
              <a:ext cx="460010" cy="46001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04" name="Google Shape;104;p2"/>
          <p:cNvSpPr txBox="1"/>
          <p:nvPr/>
        </p:nvSpPr>
        <p:spPr>
          <a:xfrm>
            <a:off x="985520" y="349349"/>
            <a:ext cx="1121664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GLOBAL COLLBORATION</a:t>
            </a:r>
            <a:endParaRPr sz="3400">
              <a:solidFill>
                <a:srgbClr val="00006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194087" y="1268235"/>
            <a:ext cx="8204480" cy="3600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 International Research Summit in April</a:t>
            </a:r>
            <a:endParaRPr/>
          </a:p>
          <a:p>
            <a:pPr indent="-4572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Congressional Briefing in May</a:t>
            </a:r>
            <a:endParaRPr/>
          </a:p>
          <a:p>
            <a:pPr indent="-4572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Round Robin Method Comparison</a:t>
            </a:r>
            <a:endParaRPr/>
          </a:p>
          <a:p>
            <a:pPr indent="-4572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 Surveillance Concepts:</a:t>
            </a:r>
            <a:endParaRPr/>
          </a:p>
          <a:p>
            <a:pPr indent="-4572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Trend Analysis</a:t>
            </a:r>
            <a:endParaRPr/>
          </a:p>
          <a:p>
            <a:pPr indent="-4572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vs. (Sub)sewershed vs. Facility</a:t>
            </a:r>
            <a:endParaRPr/>
          </a:p>
          <a:p>
            <a:pPr indent="-4572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Virus Evolution</a:t>
            </a:r>
            <a:endParaRPr b="0" i="0" sz="2400" u="none" cap="none" strike="noStrike">
              <a:solidFill>
                <a:srgbClr val="C1020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creen Shot 2020-09-09 at 10.42.32 AM.png" id="106" name="Google Shape;10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37014" y="1937410"/>
            <a:ext cx="3909888" cy="2191111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 Shot 2020-09-09 at 10.31.33 AM.png" id="107" name="Google Shape;107;p2"/>
          <p:cNvPicPr preferRelativeResize="0"/>
          <p:nvPr/>
        </p:nvPicPr>
        <p:blipFill rotWithShape="1">
          <a:blip r:embed="rId5">
            <a:alphaModFix/>
          </a:blip>
          <a:srcRect b="36276" l="0" r="0" t="38542"/>
          <a:stretch/>
        </p:blipFill>
        <p:spPr>
          <a:xfrm>
            <a:off x="7290110" y="196297"/>
            <a:ext cx="4791436" cy="155597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 Shot 2021-01-29 at 9.06.54 AM.png" id="108" name="Google Shape;10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99739" y="4291492"/>
            <a:ext cx="4800295" cy="251129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0" y="2771913"/>
            <a:ext cx="12192000" cy="1200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Potential Applications of SARS-CoV-2 Wastewater Surveillance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SCALE</a:t>
            </a: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b="1" lang="en-US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TIMING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20-12-16 at 10.50.32 AM.png" id="118" name="Google Shape;11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0896" y="1021613"/>
            <a:ext cx="2569186" cy="328065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 Shot 2020-12-16 at 10.51.30 AM.png" id="119" name="Google Shape;119;p4"/>
          <p:cNvPicPr preferRelativeResize="0"/>
          <p:nvPr/>
        </p:nvPicPr>
        <p:blipFill rotWithShape="1">
          <a:blip r:embed="rId4">
            <a:alphaModFix/>
          </a:blip>
          <a:srcRect b="0" l="0" r="16595" t="0"/>
          <a:stretch/>
        </p:blipFill>
        <p:spPr>
          <a:xfrm>
            <a:off x="7540523" y="1021613"/>
            <a:ext cx="2569186" cy="328065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 Shot 2020-12-16 at 10.56.57 AM.png" id="120" name="Google Shape;12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5674" y="1021612"/>
            <a:ext cx="2749358" cy="328065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21" name="Google Shape;121;p4"/>
          <p:cNvGrpSpPr/>
          <p:nvPr/>
        </p:nvGrpSpPr>
        <p:grpSpPr>
          <a:xfrm>
            <a:off x="1930896" y="296014"/>
            <a:ext cx="8213494" cy="412750"/>
            <a:chOff x="323579" y="1418167"/>
            <a:chExt cx="8213494" cy="412750"/>
          </a:xfrm>
        </p:grpSpPr>
        <p:cxnSp>
          <p:nvCxnSpPr>
            <p:cNvPr id="122" name="Google Shape;122;p4"/>
            <p:cNvCxnSpPr/>
            <p:nvPr/>
          </p:nvCxnSpPr>
          <p:spPr>
            <a:xfrm rot="10800000">
              <a:off x="323579" y="1830917"/>
              <a:ext cx="4100254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grpSp>
          <p:nvGrpSpPr>
            <p:cNvPr id="123" name="Google Shape;123;p4"/>
            <p:cNvGrpSpPr/>
            <p:nvPr/>
          </p:nvGrpSpPr>
          <p:grpSpPr>
            <a:xfrm>
              <a:off x="878417" y="1418167"/>
              <a:ext cx="7658656" cy="412750"/>
              <a:chOff x="878417" y="1418167"/>
              <a:chExt cx="7658656" cy="412750"/>
            </a:xfrm>
          </p:grpSpPr>
          <p:cxnSp>
            <p:nvCxnSpPr>
              <p:cNvPr id="124" name="Google Shape;124;p4"/>
              <p:cNvCxnSpPr/>
              <p:nvPr/>
            </p:nvCxnSpPr>
            <p:spPr>
              <a:xfrm>
                <a:off x="4423833" y="1830917"/>
                <a:ext cx="4078559" cy="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lg" w="lg" type="triangle"/>
              </a:ln>
            </p:spPr>
          </p:cxnSp>
          <p:sp>
            <p:nvSpPr>
              <p:cNvPr id="125" name="Google Shape;125;p4"/>
              <p:cNvSpPr txBox="1"/>
              <p:nvPr/>
            </p:nvSpPr>
            <p:spPr>
              <a:xfrm>
                <a:off x="878417" y="1418167"/>
                <a:ext cx="14605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Facility</a:t>
                </a:r>
                <a:endParaRPr/>
              </a:p>
            </p:txBody>
          </p:sp>
          <p:sp>
            <p:nvSpPr>
              <p:cNvPr id="126" name="Google Shape;126;p4"/>
              <p:cNvSpPr txBox="1"/>
              <p:nvPr/>
            </p:nvSpPr>
            <p:spPr>
              <a:xfrm>
                <a:off x="3038357" y="1418167"/>
                <a:ext cx="274935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Sub-Sewershed</a:t>
                </a:r>
                <a:endParaRPr/>
              </a:p>
            </p:txBody>
          </p:sp>
          <p:sp>
            <p:nvSpPr>
              <p:cNvPr id="127" name="Google Shape;127;p4"/>
              <p:cNvSpPr txBox="1"/>
              <p:nvPr/>
            </p:nvSpPr>
            <p:spPr>
              <a:xfrm>
                <a:off x="5787715" y="1418167"/>
                <a:ext cx="274935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Region</a:t>
                </a:r>
                <a:endParaRPr/>
              </a:p>
            </p:txBody>
          </p:sp>
        </p:grpSp>
      </p:grpSp>
      <p:grpSp>
        <p:nvGrpSpPr>
          <p:cNvPr id="128" name="Google Shape;128;p4"/>
          <p:cNvGrpSpPr/>
          <p:nvPr/>
        </p:nvGrpSpPr>
        <p:grpSpPr>
          <a:xfrm>
            <a:off x="1930896" y="4660569"/>
            <a:ext cx="8213494" cy="415899"/>
            <a:chOff x="323579" y="5571062"/>
            <a:chExt cx="8213494" cy="415899"/>
          </a:xfrm>
        </p:grpSpPr>
        <p:cxnSp>
          <p:nvCxnSpPr>
            <p:cNvPr id="129" name="Google Shape;129;p4"/>
            <p:cNvCxnSpPr/>
            <p:nvPr/>
          </p:nvCxnSpPr>
          <p:spPr>
            <a:xfrm>
              <a:off x="4423833" y="5571062"/>
              <a:ext cx="4078559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grpSp>
          <p:nvGrpSpPr>
            <p:cNvPr id="130" name="Google Shape;130;p4"/>
            <p:cNvGrpSpPr/>
            <p:nvPr/>
          </p:nvGrpSpPr>
          <p:grpSpPr>
            <a:xfrm>
              <a:off x="323579" y="5571062"/>
              <a:ext cx="8213494" cy="415899"/>
              <a:chOff x="323579" y="5412317"/>
              <a:chExt cx="8213494" cy="415899"/>
            </a:xfrm>
          </p:grpSpPr>
          <p:cxnSp>
            <p:nvCxnSpPr>
              <p:cNvPr id="131" name="Google Shape;131;p4"/>
              <p:cNvCxnSpPr/>
              <p:nvPr/>
            </p:nvCxnSpPr>
            <p:spPr>
              <a:xfrm rot="10800000">
                <a:off x="323579" y="5412317"/>
                <a:ext cx="4100254" cy="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lg" w="lg" type="triangle"/>
              </a:ln>
            </p:spPr>
          </p:cxnSp>
          <p:sp>
            <p:nvSpPr>
              <p:cNvPr id="132" name="Google Shape;132;p4"/>
              <p:cNvSpPr txBox="1"/>
              <p:nvPr/>
            </p:nvSpPr>
            <p:spPr>
              <a:xfrm>
                <a:off x="878417" y="5458884"/>
                <a:ext cx="14605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High</a:t>
                </a:r>
                <a:endParaRPr/>
              </a:p>
            </p:txBody>
          </p:sp>
          <p:sp>
            <p:nvSpPr>
              <p:cNvPr id="133" name="Google Shape;133;p4"/>
              <p:cNvSpPr txBox="1"/>
              <p:nvPr/>
            </p:nvSpPr>
            <p:spPr>
              <a:xfrm>
                <a:off x="3038357" y="5458884"/>
                <a:ext cx="274935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Moderate</a:t>
                </a:r>
                <a:endParaRPr/>
              </a:p>
            </p:txBody>
          </p:sp>
          <p:sp>
            <p:nvSpPr>
              <p:cNvPr id="134" name="Google Shape;134;p4"/>
              <p:cNvSpPr txBox="1"/>
              <p:nvPr/>
            </p:nvSpPr>
            <p:spPr>
              <a:xfrm>
                <a:off x="5787715" y="5458884"/>
                <a:ext cx="274935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Low</a:t>
                </a:r>
                <a:endParaRPr/>
              </a:p>
            </p:txBody>
          </p:sp>
        </p:grpSp>
      </p:grpSp>
      <p:sp>
        <p:nvSpPr>
          <p:cNvPr id="135" name="Google Shape;135;p4"/>
          <p:cNvSpPr txBox="1"/>
          <p:nvPr/>
        </p:nvSpPr>
        <p:spPr>
          <a:xfrm>
            <a:off x="4656471" y="662229"/>
            <a:ext cx="27493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SCALE</a:t>
            </a:r>
            <a:endParaRPr/>
          </a:p>
        </p:txBody>
      </p:sp>
      <p:sp>
        <p:nvSpPr>
          <p:cNvPr id="136" name="Google Shape;136;p4"/>
          <p:cNvSpPr txBox="1"/>
          <p:nvPr/>
        </p:nvSpPr>
        <p:spPr>
          <a:xfrm>
            <a:off x="4656471" y="4285957"/>
            <a:ext cx="27493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ACTIONABILITY</a:t>
            </a: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1060461" y="5079543"/>
            <a:ext cx="10024857" cy="1491808"/>
            <a:chOff x="1060461" y="5079543"/>
            <a:chExt cx="10024857" cy="1491808"/>
          </a:xfrm>
        </p:grpSpPr>
        <p:pic>
          <p:nvPicPr>
            <p:cNvPr descr="A close up of a sign&#10;&#10;Description automatically generated" id="138" name="Google Shape;138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34091" y="5478800"/>
              <a:ext cx="1467344" cy="1086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4"/>
            <p:cNvSpPr txBox="1"/>
            <p:nvPr/>
          </p:nvSpPr>
          <p:spPr>
            <a:xfrm>
              <a:off x="8927452" y="5625639"/>
              <a:ext cx="2108544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Confirmation of Trends in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Clinical Data</a:t>
              </a:r>
              <a:endParaRPr/>
            </a:p>
          </p:txBody>
        </p:sp>
        <p:grpSp>
          <p:nvGrpSpPr>
            <p:cNvPr id="140" name="Google Shape;140;p4"/>
            <p:cNvGrpSpPr/>
            <p:nvPr/>
          </p:nvGrpSpPr>
          <p:grpSpPr>
            <a:xfrm>
              <a:off x="1060461" y="5079543"/>
              <a:ext cx="10024857" cy="1491808"/>
              <a:chOff x="1060461" y="5079543"/>
              <a:chExt cx="10024857" cy="1491808"/>
            </a:xfrm>
          </p:grpSpPr>
          <p:pic>
            <p:nvPicPr>
              <p:cNvPr id="141" name="Google Shape;141;p4"/>
              <p:cNvPicPr preferRelativeResize="0"/>
              <p:nvPr/>
            </p:nvPicPr>
            <p:blipFill rotWithShape="1">
              <a:blip r:embed="rId7">
                <a:alphaModFix/>
              </a:blip>
              <a:srcRect b="30247" l="0" r="0" t="30381"/>
              <a:stretch/>
            </p:blipFill>
            <p:spPr>
              <a:xfrm>
                <a:off x="1060461" y="5476481"/>
                <a:ext cx="3674555" cy="1085027"/>
              </a:xfrm>
              <a:prstGeom prst="rect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sp>
            <p:nvSpPr>
              <p:cNvPr id="142" name="Google Shape;142;p4"/>
              <p:cNvSpPr/>
              <p:nvPr/>
            </p:nvSpPr>
            <p:spPr>
              <a:xfrm>
                <a:off x="7447755" y="5474071"/>
                <a:ext cx="3637563" cy="1097280"/>
              </a:xfrm>
              <a:prstGeom prst="rect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cxnSp>
            <p:nvCxnSpPr>
              <p:cNvPr id="143" name="Google Shape;143;p4"/>
              <p:cNvCxnSpPr/>
              <p:nvPr/>
            </p:nvCxnSpPr>
            <p:spPr>
              <a:xfrm>
                <a:off x="8772356" y="5079543"/>
                <a:ext cx="0" cy="308225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lg" w="lg" type="triangle"/>
              </a:ln>
            </p:spPr>
          </p:cxnSp>
          <p:cxnSp>
            <p:nvCxnSpPr>
              <p:cNvPr id="144" name="Google Shape;144;p4"/>
              <p:cNvCxnSpPr/>
              <p:nvPr/>
            </p:nvCxnSpPr>
            <p:spPr>
              <a:xfrm>
                <a:off x="3191860" y="5083995"/>
                <a:ext cx="0" cy="308225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lg" w="lg" type="triangle"/>
              </a:ln>
            </p:spPr>
          </p:cxn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 txBox="1"/>
          <p:nvPr/>
        </p:nvSpPr>
        <p:spPr>
          <a:xfrm>
            <a:off x="7012280" y="1574259"/>
            <a:ext cx="4266009" cy="1731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United States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Population = 330 million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Max Daily Cases = ~300,000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Max Daily Cases = </a:t>
            </a:r>
            <a:r>
              <a:rPr b="1" lang="en-US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91 per 100,000 </a:t>
            </a:r>
            <a:endParaRPr/>
          </a:p>
        </p:txBody>
      </p:sp>
      <p:pic>
        <p:nvPicPr>
          <p:cNvPr descr="Screen Shot 2021-01-24 at 5.56.51 PM.png" id="150" name="Google Shape;150;p5"/>
          <p:cNvPicPr preferRelativeResize="0"/>
          <p:nvPr/>
        </p:nvPicPr>
        <p:blipFill rotWithShape="1">
          <a:blip r:embed="rId3">
            <a:alphaModFix/>
          </a:blip>
          <a:srcRect b="5817" l="2971" r="6472" t="5526"/>
          <a:stretch/>
        </p:blipFill>
        <p:spPr>
          <a:xfrm>
            <a:off x="837821" y="1174908"/>
            <a:ext cx="5635185" cy="27253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5"/>
          <p:cNvGrpSpPr/>
          <p:nvPr/>
        </p:nvGrpSpPr>
        <p:grpSpPr>
          <a:xfrm>
            <a:off x="-184965" y="2761693"/>
            <a:ext cx="11347637" cy="4096307"/>
            <a:chOff x="-184965" y="2761693"/>
            <a:chExt cx="11347637" cy="4096307"/>
          </a:xfrm>
        </p:grpSpPr>
        <p:pic>
          <p:nvPicPr>
            <p:cNvPr descr="Screen Shot 2021-01-24 at 5.47.51 PM.png" id="152" name="Google Shape;152;p5"/>
            <p:cNvPicPr preferRelativeResize="0"/>
            <p:nvPr/>
          </p:nvPicPr>
          <p:blipFill rotWithShape="1">
            <a:blip r:embed="rId4">
              <a:alphaModFix/>
            </a:blip>
            <a:srcRect b="4584" l="2075" r="6126" t="4619"/>
            <a:stretch/>
          </p:blipFill>
          <p:spPr>
            <a:xfrm>
              <a:off x="833412" y="4016277"/>
              <a:ext cx="5781002" cy="28417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5"/>
            <p:cNvSpPr txBox="1"/>
            <p:nvPr/>
          </p:nvSpPr>
          <p:spPr>
            <a:xfrm>
              <a:off x="7127897" y="4447748"/>
              <a:ext cx="4034775" cy="17312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 u="sng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Australia</a:t>
              </a:r>
              <a:endParaRPr/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Population = 25 million</a:t>
              </a:r>
              <a:endParaRPr/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Max Daily Cases = ~700</a:t>
              </a:r>
              <a:endParaRPr/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Max Daily Cases = </a:t>
              </a:r>
              <a:r>
                <a:rPr b="1" lang="en-US" sz="1800">
                  <a:solidFill>
                    <a:srgbClr val="008000"/>
                  </a:solidFill>
                  <a:latin typeface="Open Sans"/>
                  <a:ea typeface="Open Sans"/>
                  <a:cs typeface="Open Sans"/>
                  <a:sym typeface="Open Sans"/>
                </a:rPr>
                <a:t>3 per 100,000 </a:t>
              </a:r>
              <a:endParaRPr/>
            </a:p>
          </p:txBody>
        </p:sp>
        <p:sp>
          <p:nvSpPr>
            <p:cNvPr id="154" name="Google Shape;154;p5"/>
            <p:cNvSpPr txBox="1"/>
            <p:nvPr/>
          </p:nvSpPr>
          <p:spPr>
            <a:xfrm>
              <a:off x="-184965" y="3460625"/>
              <a:ext cx="1266040" cy="1043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4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Note Different Scales</a:t>
              </a:r>
              <a:endParaRPr/>
            </a:p>
          </p:txBody>
        </p:sp>
        <p:cxnSp>
          <p:nvCxnSpPr>
            <p:cNvPr id="155" name="Google Shape;155;p5"/>
            <p:cNvCxnSpPr/>
            <p:nvPr/>
          </p:nvCxnSpPr>
          <p:spPr>
            <a:xfrm flipH="1" rot="10800000">
              <a:off x="456237" y="2761693"/>
              <a:ext cx="604205" cy="789056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lg" w="lg" type="triangle"/>
            </a:ln>
          </p:spPr>
        </p:cxnSp>
        <p:cxnSp>
          <p:nvCxnSpPr>
            <p:cNvPr id="156" name="Google Shape;156;p5"/>
            <p:cNvCxnSpPr/>
            <p:nvPr/>
          </p:nvCxnSpPr>
          <p:spPr>
            <a:xfrm>
              <a:off x="460668" y="4541520"/>
              <a:ext cx="587443" cy="722958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lg" w="lg" type="triangle"/>
            </a:ln>
          </p:spPr>
        </p:cxnSp>
      </p:grpSp>
      <p:sp>
        <p:nvSpPr>
          <p:cNvPr id="157" name="Google Shape;157;p5"/>
          <p:cNvSpPr txBox="1"/>
          <p:nvPr/>
        </p:nvSpPr>
        <p:spPr>
          <a:xfrm>
            <a:off x="985520" y="349349"/>
            <a:ext cx="1121664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A TALE OF TWO COUNTRIES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21-01-24 at 5.47.51 PM.png" id="162" name="Google Shape;162;p6"/>
          <p:cNvPicPr preferRelativeResize="0"/>
          <p:nvPr/>
        </p:nvPicPr>
        <p:blipFill rotWithShape="1">
          <a:blip r:embed="rId3">
            <a:alphaModFix/>
          </a:blip>
          <a:srcRect b="4584" l="2075" r="6126" t="4619"/>
          <a:stretch/>
        </p:blipFill>
        <p:spPr>
          <a:xfrm>
            <a:off x="92543" y="4166861"/>
            <a:ext cx="5187619" cy="255003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 txBox="1"/>
          <p:nvPr/>
        </p:nvSpPr>
        <p:spPr>
          <a:xfrm>
            <a:off x="985520" y="349349"/>
            <a:ext cx="1121664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EARLY WARNING FOR RE-EMERGENCE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64" name="Google Shape;164;p6"/>
          <p:cNvGrpSpPr/>
          <p:nvPr/>
        </p:nvGrpSpPr>
        <p:grpSpPr>
          <a:xfrm>
            <a:off x="147777" y="1374520"/>
            <a:ext cx="5034970" cy="4833836"/>
            <a:chOff x="230096" y="3984853"/>
            <a:chExt cx="5034970" cy="4833836"/>
          </a:xfrm>
        </p:grpSpPr>
        <p:pic>
          <p:nvPicPr>
            <p:cNvPr descr="Australia.png" id="165" name="Google Shape;165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30096" y="3984853"/>
              <a:ext cx="5034970" cy="256325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6" name="Google Shape;166;p6"/>
            <p:cNvCxnSpPr/>
            <p:nvPr/>
          </p:nvCxnSpPr>
          <p:spPr>
            <a:xfrm rot="10800000">
              <a:off x="3480909" y="6549345"/>
              <a:ext cx="1223022" cy="2269344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lg" w="lg" type="triangle"/>
            </a:ln>
          </p:spPr>
        </p:cxnSp>
      </p:grpSp>
      <p:grpSp>
        <p:nvGrpSpPr>
          <p:cNvPr id="167" name="Google Shape;167;p6"/>
          <p:cNvGrpSpPr/>
          <p:nvPr/>
        </p:nvGrpSpPr>
        <p:grpSpPr>
          <a:xfrm>
            <a:off x="4021861" y="1066800"/>
            <a:ext cx="8170138" cy="5564123"/>
            <a:chOff x="4021861" y="1066800"/>
            <a:chExt cx="8170138" cy="5564123"/>
          </a:xfrm>
        </p:grpSpPr>
        <p:grpSp>
          <p:nvGrpSpPr>
            <p:cNvPr id="168" name="Google Shape;168;p6"/>
            <p:cNvGrpSpPr/>
            <p:nvPr/>
          </p:nvGrpSpPr>
          <p:grpSpPr>
            <a:xfrm>
              <a:off x="5470818" y="1066800"/>
              <a:ext cx="6721181" cy="5558465"/>
              <a:chOff x="5470818" y="1066800"/>
              <a:chExt cx="6721181" cy="5558465"/>
            </a:xfrm>
          </p:grpSpPr>
          <p:pic>
            <p:nvPicPr>
              <p:cNvPr descr="Screen Shot 2021-01-24 at 5.54.56 PM.png" id="169" name="Google Shape;169;p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470818" y="1066800"/>
                <a:ext cx="6721181" cy="52570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0" name="Google Shape;170;p6"/>
              <p:cNvSpPr txBox="1"/>
              <p:nvPr/>
            </p:nvSpPr>
            <p:spPr>
              <a:xfrm>
                <a:off x="7299287" y="6317488"/>
                <a:ext cx="1567622" cy="30777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DETECTED</a:t>
                </a:r>
                <a:endParaRPr/>
              </a:p>
            </p:txBody>
          </p:sp>
          <p:sp>
            <p:nvSpPr>
              <p:cNvPr id="171" name="Google Shape;171;p6"/>
              <p:cNvSpPr txBox="1"/>
              <p:nvPr/>
            </p:nvSpPr>
            <p:spPr>
              <a:xfrm>
                <a:off x="5538879" y="6317488"/>
                <a:ext cx="1646375" cy="307777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NOT DETECTED</a:t>
                </a:r>
                <a:endParaRPr/>
              </a:p>
            </p:txBody>
          </p:sp>
        </p:grpSp>
        <p:sp>
          <p:nvSpPr>
            <p:cNvPr id="172" name="Google Shape;172;p6"/>
            <p:cNvSpPr txBox="1"/>
            <p:nvPr/>
          </p:nvSpPr>
          <p:spPr>
            <a:xfrm>
              <a:off x="8882249" y="6292369"/>
              <a:ext cx="2924610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1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Source: </a:t>
              </a: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health.nsw.gov.au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4021861" y="6087656"/>
              <a:ext cx="1187742" cy="461690"/>
            </a:xfrm>
            <a:prstGeom prst="rect">
              <a:avLst/>
            </a:prstGeom>
            <a:solidFill>
              <a:srgbClr val="008000">
                <a:alpha val="2470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 txBox="1"/>
          <p:nvPr/>
        </p:nvSpPr>
        <p:spPr>
          <a:xfrm>
            <a:off x="0" y="2785513"/>
            <a:ext cx="1219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SARS-CoV-2 Wastewater Surveillance Methodology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"/>
          <p:cNvSpPr/>
          <p:nvPr/>
        </p:nvSpPr>
        <p:spPr>
          <a:xfrm>
            <a:off x="1062709" y="1399460"/>
            <a:ext cx="4220839" cy="492402"/>
          </a:xfrm>
          <a:prstGeom prst="rect">
            <a:avLst/>
          </a:pr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8"/>
          <p:cNvSpPr txBox="1"/>
          <p:nvPr/>
        </p:nvSpPr>
        <p:spPr>
          <a:xfrm>
            <a:off x="602790" y="1379423"/>
            <a:ext cx="116472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Sample Collection (Every Monday Morning)</a:t>
            </a:r>
            <a:endParaRPr/>
          </a:p>
        </p:txBody>
      </p:sp>
      <p:sp>
        <p:nvSpPr>
          <p:cNvPr id="185" name="Google Shape;185;p8"/>
          <p:cNvSpPr txBox="1"/>
          <p:nvPr/>
        </p:nvSpPr>
        <p:spPr>
          <a:xfrm>
            <a:off x="985519" y="349349"/>
            <a:ext cx="11913263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SARS-COV-2 IN WASTEWATER</a:t>
            </a:r>
            <a:endParaRPr sz="3400">
              <a:solidFill>
                <a:srgbClr val="00006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186" name="Google Shape;186;p8"/>
          <p:cNvGrpSpPr/>
          <p:nvPr/>
        </p:nvGrpSpPr>
        <p:grpSpPr>
          <a:xfrm>
            <a:off x="2733820" y="2197030"/>
            <a:ext cx="3208052" cy="3902357"/>
            <a:chOff x="1223600" y="1587577"/>
            <a:chExt cx="3882720" cy="4723040"/>
          </a:xfrm>
        </p:grpSpPr>
        <p:pic>
          <p:nvPicPr>
            <p:cNvPr descr="Nasal-Swab-1219506968.jpg" id="187" name="Google Shape;187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23600" y="1591485"/>
              <a:ext cx="3869491" cy="257966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88" name="Google Shape;188;p8"/>
            <p:cNvPicPr preferRelativeResize="0"/>
            <p:nvPr/>
          </p:nvPicPr>
          <p:blipFill rotWithShape="1">
            <a:blip r:embed="rId4">
              <a:alphaModFix/>
            </a:blip>
            <a:srcRect b="26766" l="0" r="0" t="0"/>
            <a:stretch/>
          </p:blipFill>
          <p:spPr>
            <a:xfrm>
              <a:off x="1240774" y="4299679"/>
              <a:ext cx="3856672" cy="199265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cxnSp>
          <p:nvCxnSpPr>
            <p:cNvPr id="189" name="Google Shape;189;p8"/>
            <p:cNvCxnSpPr/>
            <p:nvPr/>
          </p:nvCxnSpPr>
          <p:spPr>
            <a:xfrm>
              <a:off x="1230279" y="1587577"/>
              <a:ext cx="3849583" cy="470981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0" name="Google Shape;190;p8"/>
            <p:cNvCxnSpPr/>
            <p:nvPr/>
          </p:nvCxnSpPr>
          <p:spPr>
            <a:xfrm flipH="1" rot="10800000">
              <a:off x="1230279" y="1587578"/>
              <a:ext cx="3876041" cy="4723039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91" name="Google Shape;191;p8"/>
          <p:cNvGrpSpPr/>
          <p:nvPr/>
        </p:nvGrpSpPr>
        <p:grpSpPr>
          <a:xfrm>
            <a:off x="6420509" y="2196587"/>
            <a:ext cx="3194171" cy="3903025"/>
            <a:chOff x="4184419" y="1582635"/>
            <a:chExt cx="3858665" cy="4714984"/>
          </a:xfrm>
        </p:grpSpPr>
        <p:pic>
          <p:nvPicPr>
            <p:cNvPr id="192" name="Google Shape;192;p8"/>
            <p:cNvPicPr preferRelativeResize="0"/>
            <p:nvPr/>
          </p:nvPicPr>
          <p:blipFill rotWithShape="1">
            <a:blip r:embed="rId5">
              <a:alphaModFix/>
            </a:blip>
            <a:srcRect b="7663" l="0" r="0" t="35434"/>
            <a:stretch/>
          </p:blipFill>
          <p:spPr>
            <a:xfrm>
              <a:off x="4189741" y="1582635"/>
              <a:ext cx="3853343" cy="2589828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descr="Las-Vegas-Nevada.jpg" id="193" name="Google Shape;193;p8"/>
            <p:cNvPicPr preferRelativeResize="0"/>
            <p:nvPr/>
          </p:nvPicPr>
          <p:blipFill rotWithShape="1">
            <a:blip r:embed="rId6">
              <a:alphaModFix/>
            </a:blip>
            <a:srcRect b="0" l="734" r="9723" t="36845"/>
            <a:stretch/>
          </p:blipFill>
          <p:spPr>
            <a:xfrm>
              <a:off x="4184419" y="4296997"/>
              <a:ext cx="3858665" cy="2000622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94" name="Google Shape;194;p8"/>
            <p:cNvPicPr preferRelativeResize="0"/>
            <p:nvPr/>
          </p:nvPicPr>
          <p:blipFill rotWithShape="1">
            <a:blip r:embed="rId7">
              <a:alphaModFix/>
            </a:blip>
            <a:srcRect b="15482" l="24179" r="21396" t="10512"/>
            <a:stretch/>
          </p:blipFill>
          <p:spPr>
            <a:xfrm rot="7201643">
              <a:off x="5555867" y="3151798"/>
              <a:ext cx="1469999" cy="1998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8"/>
            <p:cNvSpPr txBox="1"/>
            <p:nvPr/>
          </p:nvSpPr>
          <p:spPr>
            <a:xfrm>
              <a:off x="4818444" y="2317816"/>
              <a:ext cx="1822050" cy="780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Pooled Testing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"/>
          <p:cNvSpPr/>
          <p:nvPr/>
        </p:nvSpPr>
        <p:spPr>
          <a:xfrm>
            <a:off x="1062710" y="1773020"/>
            <a:ext cx="4900768" cy="492402"/>
          </a:xfrm>
          <a:prstGeom prst="rect">
            <a:avLst/>
          </a:pr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" name="Google Shape;201;p9"/>
          <p:cNvSpPr txBox="1"/>
          <p:nvPr/>
        </p:nvSpPr>
        <p:spPr>
          <a:xfrm>
            <a:off x="602790" y="1379423"/>
            <a:ext cx="11647260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Sample Collection (Every Monday Morning)</a:t>
            </a:r>
            <a:endParaRPr/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Surrogate Spike for Recovery (Bovine Coronavirus)</a:t>
            </a:r>
            <a:endParaRPr/>
          </a:p>
        </p:txBody>
      </p:sp>
      <p:pic>
        <p:nvPicPr>
          <p:cNvPr id="202" name="Google Shape;20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843" y="2735063"/>
            <a:ext cx="6400800" cy="29622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540463_1.jpg" id="203" name="Google Shape;203;p9"/>
          <p:cNvPicPr preferRelativeResize="0"/>
          <p:nvPr/>
        </p:nvPicPr>
        <p:blipFill rotWithShape="1">
          <a:blip r:embed="rId4">
            <a:alphaModFix/>
          </a:blip>
          <a:srcRect b="16177" l="0" r="0" t="16326"/>
          <a:stretch/>
        </p:blipFill>
        <p:spPr>
          <a:xfrm>
            <a:off x="7497516" y="2737355"/>
            <a:ext cx="4380380" cy="295659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4" name="Google Shape;204;p9"/>
          <p:cNvSpPr txBox="1"/>
          <p:nvPr/>
        </p:nvSpPr>
        <p:spPr>
          <a:xfrm>
            <a:off x="985519" y="349349"/>
            <a:ext cx="11913263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SARS-COV-2 IN WASTEWATER</a:t>
            </a:r>
            <a:endParaRPr sz="3400">
              <a:solidFill>
                <a:srgbClr val="00006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radientVTI">
  <a:themeElements>
    <a:clrScheme name="Gradient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2020-07-27T16:28:44Z</dcterms:created>
  <dc:creator>Katie Horn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0x0101006D370F6E763FC7478881BE27327D73BD</vt:lpwstr>
  </property>
</Properties>
</file>