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4.xml" ContentType="application/vnd.openxmlformats-officedocument.them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0" r:id="rId2"/>
    <p:sldMasterId id="2147483682" r:id="rId3"/>
  </p:sldMasterIdLst>
  <p:notesMasterIdLst>
    <p:notesMasterId r:id="rId18"/>
  </p:notesMasterIdLst>
  <p:sldIdLst>
    <p:sldId id="325" r:id="rId4"/>
    <p:sldId id="1052" r:id="rId5"/>
    <p:sldId id="976" r:id="rId6"/>
    <p:sldId id="1053" r:id="rId7"/>
    <p:sldId id="1034" r:id="rId8"/>
    <p:sldId id="1037" r:id="rId9"/>
    <p:sldId id="261" r:id="rId10"/>
    <p:sldId id="1046" r:id="rId11"/>
    <p:sldId id="1047" r:id="rId12"/>
    <p:sldId id="1033" r:id="rId13"/>
    <p:sldId id="1029" r:id="rId14"/>
    <p:sldId id="1050" r:id="rId15"/>
    <p:sldId id="1051" r:id="rId16"/>
    <p:sldId id="1054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BD078EB9-2D5D-49B5-A2FA-A44E5E0DF8F9}">
          <p14:sldIdLst>
            <p14:sldId id="325"/>
            <p14:sldId id="1052"/>
            <p14:sldId id="976"/>
            <p14:sldId id="1053"/>
            <p14:sldId id="1034"/>
            <p14:sldId id="1037"/>
            <p14:sldId id="261"/>
            <p14:sldId id="1046"/>
            <p14:sldId id="1047"/>
            <p14:sldId id="1033"/>
            <p14:sldId id="1029"/>
            <p14:sldId id="1050"/>
            <p14:sldId id="1051"/>
            <p14:sldId id="1054"/>
          </p14:sldIdLst>
        </p14:section>
        <p14:section name="Untitled Section" id="{D6FDB9F7-F996-4EBB-BB74-ADECB5F3D563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96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138" y="2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prasek\Documents\WEST%20Files%20-%20Sarah\COVID-19%20Sewage%20Surveillance\Campus%20Re-Entry_COVID-19%20wastewater%20epi\Campus%20Results%202020\Other%20Data-Reports\Campus%20WBE_10-20-20%20data%20overview_V2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pPr>
            <a:r>
              <a:rPr lang="en-US">
                <a:solidFill>
                  <a:schemeClr val="bg2"/>
                </a:solidFill>
              </a:rPr>
              <a:t>Clinical Cases in Monitored Dorms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bg2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spPr>
            <a:ln w="34925" cap="rnd">
              <a:solidFill>
                <a:schemeClr val="accent1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none"/>
          </c:marker>
          <c:cat>
            <c:numRef>
              <c:f>'Clinical cases in WBE dorms'!$A$3:$A$60</c:f>
              <c:numCache>
                <c:formatCode>m/d/yy;@</c:formatCode>
                <c:ptCount val="58"/>
                <c:pt idx="0">
                  <c:v>44067</c:v>
                </c:pt>
                <c:pt idx="1">
                  <c:v>44068</c:v>
                </c:pt>
                <c:pt idx="2">
                  <c:v>44069</c:v>
                </c:pt>
                <c:pt idx="3">
                  <c:v>44070</c:v>
                </c:pt>
                <c:pt idx="4">
                  <c:v>44071</c:v>
                </c:pt>
                <c:pt idx="5">
                  <c:v>44072</c:v>
                </c:pt>
                <c:pt idx="6">
                  <c:v>44073</c:v>
                </c:pt>
                <c:pt idx="7">
                  <c:v>44074</c:v>
                </c:pt>
                <c:pt idx="8">
                  <c:v>44075</c:v>
                </c:pt>
                <c:pt idx="9">
                  <c:v>44076</c:v>
                </c:pt>
                <c:pt idx="10">
                  <c:v>44077</c:v>
                </c:pt>
                <c:pt idx="11">
                  <c:v>44078</c:v>
                </c:pt>
                <c:pt idx="12">
                  <c:v>44079</c:v>
                </c:pt>
                <c:pt idx="13">
                  <c:v>44080</c:v>
                </c:pt>
                <c:pt idx="14">
                  <c:v>44081</c:v>
                </c:pt>
                <c:pt idx="15">
                  <c:v>44082</c:v>
                </c:pt>
                <c:pt idx="16">
                  <c:v>44083</c:v>
                </c:pt>
                <c:pt idx="17">
                  <c:v>44084</c:v>
                </c:pt>
                <c:pt idx="18">
                  <c:v>44085</c:v>
                </c:pt>
                <c:pt idx="19">
                  <c:v>44086</c:v>
                </c:pt>
                <c:pt idx="20">
                  <c:v>44087</c:v>
                </c:pt>
                <c:pt idx="21">
                  <c:v>44088</c:v>
                </c:pt>
                <c:pt idx="22">
                  <c:v>44089</c:v>
                </c:pt>
                <c:pt idx="23">
                  <c:v>44090</c:v>
                </c:pt>
                <c:pt idx="24">
                  <c:v>44091</c:v>
                </c:pt>
                <c:pt idx="25">
                  <c:v>44092</c:v>
                </c:pt>
                <c:pt idx="26">
                  <c:v>44093</c:v>
                </c:pt>
                <c:pt idx="27">
                  <c:v>44094</c:v>
                </c:pt>
                <c:pt idx="28">
                  <c:v>44095</c:v>
                </c:pt>
                <c:pt idx="29">
                  <c:v>44096</c:v>
                </c:pt>
                <c:pt idx="30">
                  <c:v>44097</c:v>
                </c:pt>
                <c:pt idx="31">
                  <c:v>44098</c:v>
                </c:pt>
                <c:pt idx="32">
                  <c:v>44099</c:v>
                </c:pt>
                <c:pt idx="33">
                  <c:v>44100</c:v>
                </c:pt>
                <c:pt idx="34">
                  <c:v>44101</c:v>
                </c:pt>
                <c:pt idx="35">
                  <c:v>44102</c:v>
                </c:pt>
                <c:pt idx="36">
                  <c:v>44103</c:v>
                </c:pt>
                <c:pt idx="37">
                  <c:v>44104</c:v>
                </c:pt>
                <c:pt idx="38">
                  <c:v>44105</c:v>
                </c:pt>
                <c:pt idx="39">
                  <c:v>44106</c:v>
                </c:pt>
                <c:pt idx="40">
                  <c:v>44107</c:v>
                </c:pt>
                <c:pt idx="41">
                  <c:v>44108</c:v>
                </c:pt>
                <c:pt idx="42">
                  <c:v>44109</c:v>
                </c:pt>
                <c:pt idx="43">
                  <c:v>44110</c:v>
                </c:pt>
                <c:pt idx="44">
                  <c:v>44111</c:v>
                </c:pt>
                <c:pt idx="45">
                  <c:v>44112</c:v>
                </c:pt>
                <c:pt idx="46">
                  <c:v>44113</c:v>
                </c:pt>
                <c:pt idx="47">
                  <c:v>44114</c:v>
                </c:pt>
                <c:pt idx="48">
                  <c:v>44115</c:v>
                </c:pt>
                <c:pt idx="49">
                  <c:v>44116</c:v>
                </c:pt>
                <c:pt idx="50">
                  <c:v>44117</c:v>
                </c:pt>
                <c:pt idx="51">
                  <c:v>44118</c:v>
                </c:pt>
                <c:pt idx="52">
                  <c:v>44119</c:v>
                </c:pt>
                <c:pt idx="53">
                  <c:v>44120</c:v>
                </c:pt>
                <c:pt idx="54">
                  <c:v>44121</c:v>
                </c:pt>
                <c:pt idx="55">
                  <c:v>44122</c:v>
                </c:pt>
                <c:pt idx="56">
                  <c:v>44123</c:v>
                </c:pt>
                <c:pt idx="57">
                  <c:v>44124</c:v>
                </c:pt>
              </c:numCache>
            </c:numRef>
          </c:cat>
          <c:val>
            <c:numRef>
              <c:f>'Clinical cases in WBE dorms'!$B$3:$B$60</c:f>
              <c:numCache>
                <c:formatCode>General</c:formatCode>
                <c:ptCount val="58"/>
                <c:pt idx="0">
                  <c:v>0</c:v>
                </c:pt>
                <c:pt idx="1">
                  <c:v>0</c:v>
                </c:pt>
                <c:pt idx="2">
                  <c:v>2</c:v>
                </c:pt>
                <c:pt idx="3">
                  <c:v>0</c:v>
                </c:pt>
                <c:pt idx="4">
                  <c:v>0</c:v>
                </c:pt>
                <c:pt idx="5">
                  <c:v>1</c:v>
                </c:pt>
                <c:pt idx="6">
                  <c:v>0</c:v>
                </c:pt>
                <c:pt idx="7">
                  <c:v>0</c:v>
                </c:pt>
                <c:pt idx="8">
                  <c:v>18</c:v>
                </c:pt>
                <c:pt idx="9">
                  <c:v>20</c:v>
                </c:pt>
                <c:pt idx="10">
                  <c:v>11</c:v>
                </c:pt>
                <c:pt idx="11">
                  <c:v>20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20</c:v>
                </c:pt>
                <c:pt idx="16">
                  <c:v>14</c:v>
                </c:pt>
                <c:pt idx="17">
                  <c:v>36</c:v>
                </c:pt>
                <c:pt idx="18">
                  <c:v>32</c:v>
                </c:pt>
                <c:pt idx="19">
                  <c:v>0</c:v>
                </c:pt>
                <c:pt idx="20">
                  <c:v>0</c:v>
                </c:pt>
                <c:pt idx="21">
                  <c:v>120</c:v>
                </c:pt>
                <c:pt idx="22">
                  <c:v>48</c:v>
                </c:pt>
                <c:pt idx="23">
                  <c:v>48</c:v>
                </c:pt>
                <c:pt idx="24">
                  <c:v>25</c:v>
                </c:pt>
                <c:pt idx="25">
                  <c:v>21</c:v>
                </c:pt>
                <c:pt idx="26">
                  <c:v>0</c:v>
                </c:pt>
                <c:pt idx="27">
                  <c:v>0</c:v>
                </c:pt>
                <c:pt idx="28">
                  <c:v>24</c:v>
                </c:pt>
                <c:pt idx="29">
                  <c:v>12</c:v>
                </c:pt>
                <c:pt idx="30">
                  <c:v>10</c:v>
                </c:pt>
                <c:pt idx="31">
                  <c:v>12</c:v>
                </c:pt>
                <c:pt idx="32">
                  <c:v>14</c:v>
                </c:pt>
                <c:pt idx="33">
                  <c:v>0</c:v>
                </c:pt>
                <c:pt idx="34">
                  <c:v>0</c:v>
                </c:pt>
                <c:pt idx="35">
                  <c:v>7</c:v>
                </c:pt>
                <c:pt idx="36">
                  <c:v>3</c:v>
                </c:pt>
                <c:pt idx="37">
                  <c:v>12</c:v>
                </c:pt>
                <c:pt idx="38">
                  <c:v>3</c:v>
                </c:pt>
                <c:pt idx="39">
                  <c:v>1</c:v>
                </c:pt>
                <c:pt idx="40">
                  <c:v>0</c:v>
                </c:pt>
                <c:pt idx="41">
                  <c:v>0</c:v>
                </c:pt>
                <c:pt idx="42">
                  <c:v>1</c:v>
                </c:pt>
                <c:pt idx="43">
                  <c:v>0</c:v>
                </c:pt>
                <c:pt idx="44">
                  <c:v>0</c:v>
                </c:pt>
                <c:pt idx="45">
                  <c:v>2</c:v>
                </c:pt>
                <c:pt idx="46">
                  <c:v>0</c:v>
                </c:pt>
                <c:pt idx="47">
                  <c:v>1</c:v>
                </c:pt>
                <c:pt idx="48">
                  <c:v>0</c:v>
                </c:pt>
                <c:pt idx="49">
                  <c:v>4</c:v>
                </c:pt>
                <c:pt idx="50">
                  <c:v>0</c:v>
                </c:pt>
                <c:pt idx="51">
                  <c:v>1</c:v>
                </c:pt>
                <c:pt idx="52">
                  <c:v>1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12C-4558-BF98-8CD1062AC28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024045647"/>
        <c:axId val="1053935471"/>
      </c:lineChart>
      <c:dateAx>
        <c:axId val="1024045647"/>
        <c:scaling>
          <c:orientation val="minMax"/>
        </c:scaling>
        <c:delete val="0"/>
        <c:axPos val="b"/>
        <c:numFmt formatCode="m/d/yy;@" sourceLinked="1"/>
        <c:majorTickMark val="out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53935471"/>
        <c:crosses val="autoZero"/>
        <c:auto val="1"/>
        <c:lblOffset val="100"/>
        <c:baseTimeUnit val="days"/>
      </c:dateAx>
      <c:valAx>
        <c:axId val="105393547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2404564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style1.xml><?xml version="1.0" encoding="utf-8"?>
<cs:chartStyle xmlns:cs="http://schemas.microsoft.com/office/drawing/2012/chartStyle" xmlns:a="http://schemas.openxmlformats.org/drawingml/2006/main" id="34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49F7CC-361C-45B7-BA71-A8FB6AA73AD4}" type="datetimeFigureOut">
              <a:rPr lang="en-US" smtClean="0"/>
              <a:t>1/31/2021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A5E3A5-B504-4CD3-B614-B09470200C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1220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2.xml"/><Relationship Id="rId4" Type="http://schemas.openxmlformats.org/officeDocument/2006/relationships/image" Target="../media/image4.emf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3.xml"/><Relationship Id="rId4" Type="http://schemas.openxmlformats.org/officeDocument/2006/relationships/image" Target="../media/image4.emf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3542098"/>
            <a:ext cx="12192000" cy="3315903"/>
          </a:xfrm>
          <a:prstGeom prst="rect">
            <a:avLst/>
          </a:prstGeom>
          <a:gradFill flip="none" rotWithShape="1">
            <a:gsLst>
              <a:gs pos="0">
                <a:srgbClr val="0E2B3B"/>
              </a:gs>
              <a:gs pos="51000">
                <a:srgbClr val="0E2B3B">
                  <a:alpha val="73000"/>
                </a:srgbClr>
              </a:gs>
              <a:gs pos="100000">
                <a:srgbClr val="0E2B3B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0" y="1692275"/>
            <a:ext cx="12192000" cy="1849438"/>
          </a:xfrm>
          <a:prstGeom prst="rect">
            <a:avLst/>
          </a:prstGeom>
          <a:solidFill>
            <a:srgbClr val="0E2B3B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40002" name="Rectangle 66"/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1692276"/>
            <a:ext cx="10363200" cy="1736725"/>
          </a:xfrm>
        </p:spPr>
        <p:txBody>
          <a:bodyPr anchor="b"/>
          <a:lstStyle>
            <a:lvl1pPr>
              <a:lnSpc>
                <a:spcPct val="90000"/>
              </a:lnSpc>
              <a:defRPr sz="5400">
                <a:solidFill>
                  <a:schemeClr val="tx1">
                    <a:lumMod val="9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0003" name="Rectangle 6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4457700"/>
            <a:ext cx="9444568" cy="1752600"/>
          </a:xfrm>
        </p:spPr>
        <p:txBody>
          <a:bodyPr/>
          <a:lstStyle>
            <a:lvl1pPr marL="0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None/>
              <a:defRPr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Rectangle 68"/>
          <p:cNvSpPr>
            <a:spLocks noGrp="1" noChangeArrowheads="1"/>
          </p:cNvSpPr>
          <p:nvPr>
            <p:ph type="dt" sz="quarter" idx="10"/>
          </p:nvPr>
        </p:nvSpPr>
        <p:spPr>
          <a:xfrm>
            <a:off x="609600" y="6248400"/>
            <a:ext cx="2844800" cy="457200"/>
          </a:xfrm>
        </p:spPr>
        <p:txBody>
          <a:bodyPr/>
          <a:lstStyle>
            <a:lvl1pPr>
              <a:defRPr dirty="0">
                <a:solidFill>
                  <a:prstClr val="white">
                    <a:lumMod val="65000"/>
                  </a:prst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9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 dirty="0">
                <a:solidFill>
                  <a:prstClr val="white">
                    <a:lumMod val="65000"/>
                  </a:prst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7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</p:spPr>
        <p:txBody>
          <a:bodyPr/>
          <a:lstStyle>
            <a:lvl1pPr>
              <a:defRPr>
                <a:solidFill>
                  <a:prstClr val="white">
                    <a:lumMod val="65000"/>
                  </a:prstClr>
                </a:solidFill>
              </a:defRPr>
            </a:lvl1pPr>
          </a:lstStyle>
          <a:p>
            <a:pPr>
              <a:defRPr/>
            </a:pPr>
            <a:fld id="{EB73DCAA-3602-4B78-8DDE-B2AFAFEA6EDF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238596915"/>
      </p:ext>
    </p:extLst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700D17-B942-4050-AE5E-A7586EB76E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544550B-7BC2-4B7C-BD77-ECCF3DA991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2FF854-A327-4D2E-9B01-09AC9D71B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DA946-F486-41AF-BF08-57735A65574F}" type="datetimeFigureOut">
              <a:rPr lang="en-US" smtClean="0"/>
              <a:t>1/31/2021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94FFE4-83E0-4FE7-998B-580C72AF93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961138-8D3E-407C-BFCD-998BE917D3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99243-DFDD-4135-A2B7-B4494E83E6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30989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40A774-1A02-4D96-B5F9-B0BB6F7C8E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874D0A-11AA-42C3-91B6-79ABCF8914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7123D7-7E48-4D69-A7E1-99B37A11AF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DA946-F486-41AF-BF08-57735A65574F}" type="datetimeFigureOut">
              <a:rPr lang="en-US" smtClean="0"/>
              <a:t>1/31/2021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C49525-461E-4673-8890-937530AF2B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D7DE8A-8B0F-4DB3-80D3-0D971F8896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99243-DFDD-4135-A2B7-B4494E83E6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6817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1D238C-8340-4B2D-8476-7703DE6323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1B9C48-7402-4181-B17F-979A1748DD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0FE2C2-B8BC-4008-B3F3-7ABFAA5E3E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DA946-F486-41AF-BF08-57735A65574F}" type="datetimeFigureOut">
              <a:rPr lang="en-US" smtClean="0"/>
              <a:t>1/31/2021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464448-3F2D-4127-9B14-4FBA4D2CE1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14E168-E820-40C8-BF8A-9A31AEF4E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99243-DFDD-4135-A2B7-B4494E83E6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93818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E3597C-2BC9-4D3A-987D-57C9D4F2BB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B0F244-6E5B-460A-99E8-7E858EE89F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8D1C17-A1B4-4100-9553-864AFFAB16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2D4284-EB0F-432E-AE4F-C8690A71E2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DA946-F486-41AF-BF08-57735A65574F}" type="datetimeFigureOut">
              <a:rPr lang="en-US" smtClean="0"/>
              <a:t>1/31/2021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F5AD64-68CE-442B-B623-5BC5F7A802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B7DB7F-5A9A-41BF-A0A8-F27CA3882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99243-DFDD-4135-A2B7-B4494E83E6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07370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7E9CC3-E34B-4981-8AD3-ECDBD063CD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9E3C0B-1EC8-4D6B-A5F5-324100531A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4912784-0F93-4FB1-A6DF-4CD8162555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44A999F-B906-4F40-9020-9C4CBA7347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94B4299-AB9B-4D57-A29C-DAE0B39CC7D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2E32CFC-A13E-4807-A981-894B6093CE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DA946-F486-41AF-BF08-57735A65574F}" type="datetimeFigureOut">
              <a:rPr lang="en-US" smtClean="0"/>
              <a:t>1/31/2021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DA65128-F37F-4C34-BA2B-88FA17032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46E42C-60E9-4C08-AA77-750E0BA81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99243-DFDD-4135-A2B7-B4494E83E6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91884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D715FD-82A7-4BC2-8064-530BBAA11B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CD08491-A90D-4BFA-8863-099A859535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DA946-F486-41AF-BF08-57735A65574F}" type="datetimeFigureOut">
              <a:rPr lang="en-US" smtClean="0"/>
              <a:t>1/31/2021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9B39E1A-1072-48B8-B8C8-5FBA3EBE17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FDC571-C9F7-43B5-9DB5-BDA35413D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99243-DFDD-4135-A2B7-B4494E83E6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00214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6A384D5-6595-4D01-B770-CA8970A239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DA946-F486-41AF-BF08-57735A65574F}" type="datetimeFigureOut">
              <a:rPr lang="en-US" smtClean="0"/>
              <a:t>1/31/2021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7169BF2-2D43-41E1-96EE-0D181E4282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2A24CE-CFE6-4BEF-B1A5-ED0ED478D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99243-DFDD-4135-A2B7-B4494E83E6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77285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DC3B6D-6C2A-40AD-B63B-ADCE9F6F6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000370-9AF9-48F9-9232-D962CFC20F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8B39D5-2981-4D05-BA74-FFA72A9D96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749437-1CAE-471C-BF9D-AE14D67406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DA946-F486-41AF-BF08-57735A65574F}" type="datetimeFigureOut">
              <a:rPr lang="en-US" smtClean="0"/>
              <a:t>1/31/2021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3AF784-EC64-4F48-8891-F1B5AD8AE3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84E888-D222-4670-BAEA-DEF0C9269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99243-DFDD-4135-A2B7-B4494E83E6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2063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95AB32-48A4-4E1F-9775-4E07999C31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E69F301-434E-482B-8DD1-BDEF84368EF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367A30-54CB-4A37-8F2C-8B4AAC2868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5C23C1-4575-4260-BFAD-C62EC3B7F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DA946-F486-41AF-BF08-57735A65574F}" type="datetimeFigureOut">
              <a:rPr lang="en-US" smtClean="0"/>
              <a:t>1/31/2021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28DAB8-3B3B-4182-9F33-E8F59BC41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11A063-930F-47DB-A756-5D83D0E78D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99243-DFDD-4135-A2B7-B4494E83E6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6749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612EAC-847F-4E46-BAA5-92E01E0A65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1929DC2-1B75-4CF3-85B9-6E3815D5F5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3BA56E-3724-463E-BC3C-9EB45E201D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DA946-F486-41AF-BF08-57735A65574F}" type="datetimeFigureOut">
              <a:rPr lang="en-US" smtClean="0"/>
              <a:t>1/31/2021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E6E120-6996-4527-A463-6D793EC327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9445C1-F0EB-4F4B-B4D3-813B9F24C5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99243-DFDD-4135-A2B7-B4494E83E6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13011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55E479-3C2E-417B-8243-B084109C0918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555187025"/>
      </p:ext>
    </p:extLst>
  </p:cSld>
  <p:clrMapOvr>
    <a:masterClrMapping/>
  </p:clrMapOvr>
  <p:transition spd="med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06F1AC4-C30C-4B4E-8570-21B97844813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41AE325-D6AA-49EE-B4A0-64B649180D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3D4BDF-03EB-4BFA-91AD-A88917603E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DA946-F486-41AF-BF08-57735A65574F}" type="datetimeFigureOut">
              <a:rPr lang="en-US" smtClean="0"/>
              <a:t>1/31/2021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6C0621-65BD-4975-B5B0-5E073975DD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FAEB24-9148-4D45-A2CE-29A26BA4DC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99243-DFDD-4135-A2B7-B4494E83E6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73938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756417261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26" imgH="526" progId="TCLayout.ActiveDocument.1">
                  <p:embed/>
                </p:oleObj>
              </mc:Choice>
              <mc:Fallback>
                <p:oleObj name="think-cell Slide" r:id="rId3" imgW="526" imgH="526" progId="TCLayout.ActiveDocument.1">
                  <p:embed/>
                  <p:pic>
                    <p:nvPicPr>
                      <p:cNvPr id="7" name="Object 6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5598A-3BAC-4446-A6F4-A5830ABD4FE3}" type="datetimeFigureOut">
              <a:rPr lang="en-US" smtClean="0"/>
              <a:t>1/31/2021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F7E95-2AEA-4C90-8528-C659D04F14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1670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5598A-3BAC-4446-A6F4-A5830ABD4FE3}" type="datetimeFigureOut">
              <a:rPr lang="en-US" smtClean="0"/>
              <a:t>1/31/2021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F7E95-2AEA-4C90-8528-C659D04F14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11785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5598A-3BAC-4446-A6F4-A5830ABD4FE3}" type="datetimeFigureOut">
              <a:rPr lang="en-US" smtClean="0"/>
              <a:t>1/31/2021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F7E95-2AEA-4C90-8528-C659D04F14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59123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5598A-3BAC-4446-A6F4-A5830ABD4FE3}" type="datetimeFigureOut">
              <a:rPr lang="en-US" smtClean="0"/>
              <a:t>1/31/2021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F7E95-2AEA-4C90-8528-C659D04F14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13291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5598A-3BAC-4446-A6F4-A5830ABD4FE3}" type="datetimeFigureOut">
              <a:rPr lang="en-US" smtClean="0"/>
              <a:t>1/31/2021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F7E95-2AEA-4C90-8528-C659D04F14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76718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75439211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26" imgH="526" progId="TCLayout.ActiveDocument.1">
                  <p:embed/>
                </p:oleObj>
              </mc:Choice>
              <mc:Fallback>
                <p:oleObj name="think-cell Slide" r:id="rId3" imgW="526" imgH="526" progId="TCLayout.ActiveDocument.1">
                  <p:embed/>
                  <p:pic>
                    <p:nvPicPr>
                      <p:cNvPr id="6" name="Object 5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5598A-3BAC-4446-A6F4-A5830ABD4FE3}" type="datetimeFigureOut">
              <a:rPr lang="en-US" smtClean="0"/>
              <a:t>1/31/2021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F7E95-2AEA-4C90-8528-C659D04F14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19943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5598A-3BAC-4446-A6F4-A5830ABD4FE3}" type="datetimeFigureOut">
              <a:rPr lang="en-US" smtClean="0"/>
              <a:t>1/31/2021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F7E95-2AEA-4C90-8528-C659D04F14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31205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5598A-3BAC-4446-A6F4-A5830ABD4FE3}" type="datetimeFigureOut">
              <a:rPr lang="en-US" smtClean="0"/>
              <a:t>1/31/2021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F7E95-2AEA-4C90-8528-C659D04F14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28573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5598A-3BAC-4446-A6F4-A5830ABD4FE3}" type="datetimeFigureOut">
              <a:rPr lang="en-US" smtClean="0"/>
              <a:t>1/31/2021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F7E95-2AEA-4C90-8528-C659D04F14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4374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0E2B3B">
                  <a:alpha val="0"/>
                </a:srgbClr>
              </a:gs>
              <a:gs pos="51000">
                <a:srgbClr val="0E2B3B"/>
              </a:gs>
              <a:gs pos="100000">
                <a:srgbClr val="0E2B3B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3" y="1692275"/>
            <a:ext cx="11228917" cy="1849822"/>
          </a:xfrm>
        </p:spPr>
        <p:txBody>
          <a:bodyPr anchor="b"/>
          <a:lstStyle>
            <a:lvl1pPr algn="l">
              <a:defRPr sz="5400" b="0" cap="none" baseline="0">
                <a:solidFill>
                  <a:schemeClr val="tx1">
                    <a:lumMod val="9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4438651"/>
            <a:ext cx="10363200" cy="1806575"/>
          </a:xfrm>
        </p:spPr>
        <p:txBody>
          <a:bodyPr lIns="0"/>
          <a:lstStyle>
            <a:lvl1pPr marL="0" indent="0" algn="r">
              <a:buNone/>
              <a:defRPr sz="2800">
                <a:solidFill>
                  <a:schemeClr val="tx1">
                    <a:lumMod val="95000"/>
                  </a:schemeClr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Rectangle 6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7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7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662ABF-BAA7-4E6A-A703-15DC829A20A4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136779159"/>
      </p:ext>
    </p:extLst>
  </p:cSld>
  <p:clrMapOvr>
    <a:masterClrMapping/>
  </p:clrMapOvr>
  <p:transition spd="med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5598A-3BAC-4446-A6F4-A5830ABD4FE3}" type="datetimeFigureOut">
              <a:rPr lang="en-US" smtClean="0"/>
              <a:t>1/31/2021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F7E95-2AEA-4C90-8528-C659D04F14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98478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5598A-3BAC-4446-A6F4-A5830ABD4FE3}" type="datetimeFigureOut">
              <a:rPr lang="en-US" smtClean="0"/>
              <a:t>1/31/2021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F7E95-2AEA-4C90-8528-C659D04F14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7290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A060A2-79FB-4118-96F8-997604866D02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440081150"/>
      </p:ext>
    </p:extLst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7FB6A8-B4B4-4A80-BDE0-416E37599991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187683926"/>
      </p:ext>
    </p:extLst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AD8257-3F91-4225-BD1D-670798C7D51E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957528388"/>
      </p:ext>
    </p:extLst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A5C2EE-CCC0-49CA-860D-E8ACF814AA2A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533988223"/>
      </p:ext>
    </p:extLst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7813"/>
            <a:ext cx="2743200" cy="58483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7813"/>
            <a:ext cx="8026400" cy="58483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EB1CCD-17F5-4240-AAB3-B7013C7B31E3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19104925"/>
      </p:ext>
    </p:extLst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7814"/>
            <a:ext cx="109728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6197600" y="1600205"/>
            <a:ext cx="5384800" cy="4525963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5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FA1E61-675A-4C83-B20D-C6EAD1F8F841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096202208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tags" Target="../tags/tag1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5" Type="http://schemas.openxmlformats.org/officeDocument/2006/relationships/image" Target="../media/image4.emf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oleObject" Target="../embeddings/oleObject1.bin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7639"/>
            <a:ext cx="12192000" cy="4827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5" name="Picture 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7639"/>
            <a:ext cx="12192000" cy="531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" name="Rectangle 74"/>
          <p:cNvSpPr/>
          <p:nvPr/>
        </p:nvSpPr>
        <p:spPr>
          <a:xfrm flipV="1">
            <a:off x="0" y="-1"/>
            <a:ext cx="12192000" cy="1600199"/>
          </a:xfrm>
          <a:prstGeom prst="rect">
            <a:avLst/>
          </a:prstGeom>
          <a:gradFill flip="none" rotWithShape="1">
            <a:gsLst>
              <a:gs pos="0">
                <a:srgbClr val="0E2B3B"/>
              </a:gs>
              <a:gs pos="51000">
                <a:srgbClr val="0E2B3B">
                  <a:alpha val="73000"/>
                </a:srgbClr>
              </a:gs>
              <a:gs pos="100000">
                <a:srgbClr val="0E2B3B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33799" name="Rectangle 67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7814"/>
            <a:ext cx="11582400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3800" name="Rectangle 68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945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38981" name="Rectangle 6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545263"/>
            <a:ext cx="2844800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dirty="0">
                <a:solidFill>
                  <a:srgbClr val="4BACC6">
                    <a:lumMod val="50000"/>
                  </a:srgbClr>
                </a:solidFill>
                <a:effectLst/>
                <a:latin typeface="+mn-lt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/>
          </a:p>
        </p:txBody>
      </p:sp>
      <p:sp>
        <p:nvSpPr>
          <p:cNvPr id="38982" name="Rectangle 7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545263"/>
            <a:ext cx="3860800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 dirty="0">
                <a:solidFill>
                  <a:srgbClr val="4BACC6">
                    <a:lumMod val="50000"/>
                  </a:srgbClr>
                </a:solidFill>
                <a:effectLst/>
                <a:latin typeface="+mn-lt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/>
          </a:p>
        </p:txBody>
      </p:sp>
      <p:sp>
        <p:nvSpPr>
          <p:cNvPr id="38983" name="Rectangle 7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545263"/>
            <a:ext cx="2844800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4BACC6">
                    <a:lumMod val="50000"/>
                  </a:srgbClr>
                </a:solidFill>
                <a:effectLst/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295B651-91C4-4719-A1DF-71B6BA7A8026}" type="slidenum">
              <a:rPr lang="en-US" altLang="en-US"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dirty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015422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transition spd="med">
    <p:fade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F2F2F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F2F2F2"/>
          </a:solidFill>
          <a:effectLst>
            <a:outerShdw blurRad="38100" dist="38100" dir="2700000" algn="tl">
              <a:srgbClr val="000000"/>
            </a:outerShdw>
          </a:effectLst>
          <a:latin typeface="Calibri Light" pitchFamily="34" charset="0"/>
          <a:cs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F2F2F2"/>
          </a:solidFill>
          <a:effectLst>
            <a:outerShdw blurRad="38100" dist="38100" dir="2700000" algn="tl">
              <a:srgbClr val="000000"/>
            </a:outerShdw>
          </a:effectLst>
          <a:latin typeface="Calibri Light" pitchFamily="34" charset="0"/>
          <a:cs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F2F2F2"/>
          </a:solidFill>
          <a:effectLst>
            <a:outerShdw blurRad="38100" dist="38100" dir="2700000" algn="tl">
              <a:srgbClr val="000000"/>
            </a:outerShdw>
          </a:effectLst>
          <a:latin typeface="Calibri Light" pitchFamily="34" charset="0"/>
          <a:cs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F2F2F2"/>
          </a:solidFill>
          <a:effectLst>
            <a:outerShdw blurRad="38100" dist="38100" dir="2700000" algn="tl">
              <a:srgbClr val="000000"/>
            </a:outerShdw>
          </a:effectLst>
          <a:latin typeface="Calibri Light" pitchFamily="34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9pPr>
    </p:titleStyle>
    <p:bodyStyle>
      <a:lvl1pPr marL="273050" indent="-273050" algn="l" rtl="0" eaLnBrk="0" fontAlgn="base" hangingPunct="0">
        <a:lnSpc>
          <a:spcPct val="95000"/>
        </a:lnSpc>
        <a:spcBef>
          <a:spcPts val="600"/>
        </a:spcBef>
        <a:spcAft>
          <a:spcPts val="600"/>
        </a:spcAft>
        <a:buClr>
          <a:srgbClr val="376092"/>
        </a:buClr>
        <a:buSzPct val="90000"/>
        <a:buFont typeface="Arial" pitchFamily="34" charset="0"/>
        <a:buChar char="•"/>
        <a:defRPr sz="2800">
          <a:solidFill>
            <a:srgbClr val="10253F"/>
          </a:solidFill>
          <a:latin typeface="+mn-lt"/>
          <a:ea typeface="+mn-ea"/>
          <a:cs typeface="+mn-cs"/>
        </a:defRPr>
      </a:lvl1pPr>
      <a:lvl2pPr marL="730250" indent="-273050" algn="l" rtl="0" eaLnBrk="0" fontAlgn="base" hangingPunct="0">
        <a:lnSpc>
          <a:spcPct val="95000"/>
        </a:lnSpc>
        <a:spcBef>
          <a:spcPts val="600"/>
        </a:spcBef>
        <a:spcAft>
          <a:spcPts val="600"/>
        </a:spcAft>
        <a:buClr>
          <a:srgbClr val="376092"/>
        </a:buClr>
        <a:buSzPct val="90000"/>
        <a:buFont typeface="Arial" pitchFamily="34" charset="0"/>
        <a:buChar char="̶"/>
        <a:defRPr sz="2400">
          <a:solidFill>
            <a:srgbClr val="10253F"/>
          </a:solidFill>
          <a:latin typeface="+mn-lt"/>
          <a:cs typeface="+mn-cs"/>
        </a:defRPr>
      </a:lvl2pPr>
      <a:lvl3pPr marL="1096963" indent="-273050" algn="l" rtl="0" eaLnBrk="0" fontAlgn="base" hangingPunct="0">
        <a:lnSpc>
          <a:spcPct val="95000"/>
        </a:lnSpc>
        <a:spcBef>
          <a:spcPts val="600"/>
        </a:spcBef>
        <a:spcAft>
          <a:spcPts val="600"/>
        </a:spcAft>
        <a:buClr>
          <a:srgbClr val="376092"/>
        </a:buClr>
        <a:buSzPct val="90000"/>
        <a:buFont typeface="Calibri" pitchFamily="34" charset="0"/>
        <a:buChar char="»"/>
        <a:defRPr sz="2000">
          <a:solidFill>
            <a:srgbClr val="10253F"/>
          </a:solidFill>
          <a:latin typeface="+mn-lt"/>
          <a:cs typeface="+mn-cs"/>
        </a:defRPr>
      </a:lvl3pPr>
      <a:lvl4pPr marL="1554163" indent="-273050" algn="l" rtl="0" eaLnBrk="0" fontAlgn="base" hangingPunct="0">
        <a:lnSpc>
          <a:spcPct val="95000"/>
        </a:lnSpc>
        <a:spcBef>
          <a:spcPts val="600"/>
        </a:spcBef>
        <a:spcAft>
          <a:spcPts val="600"/>
        </a:spcAft>
        <a:buClr>
          <a:srgbClr val="376092"/>
        </a:buClr>
        <a:buSzPct val="90000"/>
        <a:buFont typeface="Arial" pitchFamily="34" charset="0"/>
        <a:buChar char="•"/>
        <a:defRPr sz="1600">
          <a:solidFill>
            <a:srgbClr val="10253F"/>
          </a:solidFill>
          <a:latin typeface="+mn-lt"/>
          <a:cs typeface="+mn-cs"/>
        </a:defRPr>
      </a:lvl4pPr>
      <a:lvl5pPr marL="2011363" indent="-273050" algn="l" rtl="0" eaLnBrk="0" fontAlgn="base" hangingPunct="0">
        <a:lnSpc>
          <a:spcPct val="95000"/>
        </a:lnSpc>
        <a:spcBef>
          <a:spcPts val="600"/>
        </a:spcBef>
        <a:spcAft>
          <a:spcPts val="600"/>
        </a:spcAft>
        <a:buClr>
          <a:srgbClr val="376092"/>
        </a:buClr>
        <a:buSzPct val="90000"/>
        <a:buFont typeface="Wingdings" pitchFamily="2" charset="2"/>
        <a:buChar char="§"/>
        <a:defRPr sz="1200">
          <a:solidFill>
            <a:srgbClr val="10253F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DCDCFB5-A557-444D-8346-CD1DD49FC4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127030-214A-462E-AC9D-8BFD624535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349FC4-4692-4F4E-B9DD-9FC2B08960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DA946-F486-41AF-BF08-57735A65574F}" type="datetimeFigureOut">
              <a:rPr lang="en-US" smtClean="0"/>
              <a:t>1/31/2021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7536B5-65E5-4E8C-8AE1-13AE00E60B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1D9F87-77CB-4CB4-A0BC-EC9C9F62E2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F99243-DFDD-4135-A2B7-B4494E83E6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9572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 userDrawn="1">
            <p:custDataLst>
              <p:tags r:id="rId13"/>
            </p:custDataLst>
            <p:extLst>
              <p:ext uri="{D42A27DB-BD31-4B8C-83A1-F6EECF244321}">
                <p14:modId xmlns:p14="http://schemas.microsoft.com/office/powerpoint/2010/main" val="1348164752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4" imgW="526" imgH="526" progId="TCLayout.ActiveDocument.1">
                  <p:embed/>
                </p:oleObj>
              </mc:Choice>
              <mc:Fallback>
                <p:oleObj name="think-cell Slide" r:id="rId14" imgW="526" imgH="526" progId="TCLayout.ActiveDocument.1">
                  <p:embed/>
                  <p:pic>
                    <p:nvPicPr>
                      <p:cNvPr id="7" name="Object 6" hidden="1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55598A-3BAC-4446-A6F4-A5830ABD4FE3}" type="datetimeFigureOut">
              <a:rPr lang="en-US" smtClean="0"/>
              <a:t>1/31/2021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none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4F7E95-2AEA-4C90-8528-C659D04F14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127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tags" Target="../tags/tag11.xml"/><Relationship Id="rId13" Type="http://schemas.openxmlformats.org/officeDocument/2006/relationships/tags" Target="../tags/tag16.xml"/><Relationship Id="rId18" Type="http://schemas.openxmlformats.org/officeDocument/2006/relationships/image" Target="../media/image12.svg"/><Relationship Id="rId26" Type="http://schemas.openxmlformats.org/officeDocument/2006/relationships/image" Target="../media/image20.svg"/><Relationship Id="rId3" Type="http://schemas.openxmlformats.org/officeDocument/2006/relationships/tags" Target="../tags/tag6.xml"/><Relationship Id="rId21" Type="http://schemas.openxmlformats.org/officeDocument/2006/relationships/image" Target="../media/image15.png"/><Relationship Id="rId7" Type="http://schemas.openxmlformats.org/officeDocument/2006/relationships/tags" Target="../tags/tag10.xml"/><Relationship Id="rId12" Type="http://schemas.openxmlformats.org/officeDocument/2006/relationships/tags" Target="../tags/tag15.xml"/><Relationship Id="rId17" Type="http://schemas.openxmlformats.org/officeDocument/2006/relationships/image" Target="../media/image11.png"/><Relationship Id="rId25" Type="http://schemas.openxmlformats.org/officeDocument/2006/relationships/image" Target="../media/image19.png"/><Relationship Id="rId2" Type="http://schemas.openxmlformats.org/officeDocument/2006/relationships/tags" Target="../tags/tag5.xml"/><Relationship Id="rId16" Type="http://schemas.openxmlformats.org/officeDocument/2006/relationships/slideLayout" Target="../slideLayouts/slideLayout27.xml"/><Relationship Id="rId20" Type="http://schemas.openxmlformats.org/officeDocument/2006/relationships/image" Target="../media/image14.svg"/><Relationship Id="rId29" Type="http://schemas.openxmlformats.org/officeDocument/2006/relationships/image" Target="../media/image23.png"/><Relationship Id="rId1" Type="http://schemas.openxmlformats.org/officeDocument/2006/relationships/tags" Target="../tags/tag4.xml"/><Relationship Id="rId6" Type="http://schemas.openxmlformats.org/officeDocument/2006/relationships/tags" Target="../tags/tag9.xml"/><Relationship Id="rId11" Type="http://schemas.openxmlformats.org/officeDocument/2006/relationships/tags" Target="../tags/tag14.xml"/><Relationship Id="rId24" Type="http://schemas.openxmlformats.org/officeDocument/2006/relationships/image" Target="../media/image18.svg"/><Relationship Id="rId32" Type="http://schemas.openxmlformats.org/officeDocument/2006/relationships/image" Target="../media/image26.svg"/><Relationship Id="rId5" Type="http://schemas.openxmlformats.org/officeDocument/2006/relationships/tags" Target="../tags/tag8.xml"/><Relationship Id="rId15" Type="http://schemas.openxmlformats.org/officeDocument/2006/relationships/tags" Target="../tags/tag18.xml"/><Relationship Id="rId23" Type="http://schemas.openxmlformats.org/officeDocument/2006/relationships/image" Target="../media/image17.png"/><Relationship Id="rId28" Type="http://schemas.openxmlformats.org/officeDocument/2006/relationships/image" Target="../media/image22.svg"/><Relationship Id="rId10" Type="http://schemas.openxmlformats.org/officeDocument/2006/relationships/tags" Target="../tags/tag13.xml"/><Relationship Id="rId19" Type="http://schemas.openxmlformats.org/officeDocument/2006/relationships/image" Target="../media/image13.png"/><Relationship Id="rId31" Type="http://schemas.openxmlformats.org/officeDocument/2006/relationships/image" Target="../media/image25.png"/><Relationship Id="rId4" Type="http://schemas.openxmlformats.org/officeDocument/2006/relationships/tags" Target="../tags/tag7.xml"/><Relationship Id="rId9" Type="http://schemas.openxmlformats.org/officeDocument/2006/relationships/tags" Target="../tags/tag12.xml"/><Relationship Id="rId14" Type="http://schemas.openxmlformats.org/officeDocument/2006/relationships/tags" Target="../tags/tag17.xml"/><Relationship Id="rId22" Type="http://schemas.openxmlformats.org/officeDocument/2006/relationships/image" Target="../media/image16.svg"/><Relationship Id="rId27" Type="http://schemas.openxmlformats.org/officeDocument/2006/relationships/image" Target="../media/image21.png"/><Relationship Id="rId30" Type="http://schemas.openxmlformats.org/officeDocument/2006/relationships/image" Target="../media/image24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 sz="4400" dirty="0"/>
              <a:t>Introduction to Sewage Epidemiology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A830B9B-A641-4A24-BE67-A2118C40DB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14" y="1417639"/>
            <a:ext cx="6633713" cy="516254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A934F6E-96A6-4B3F-804E-27530410A1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9028" y="5112010"/>
            <a:ext cx="5492972" cy="154077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D4651DF-A9FD-4FD1-AE92-FF3141A1DACA}"/>
              </a:ext>
            </a:extLst>
          </p:cNvPr>
          <p:cNvSpPr txBox="1"/>
          <p:nvPr/>
        </p:nvSpPr>
        <p:spPr>
          <a:xfrm>
            <a:off x="6699027" y="1413063"/>
            <a:ext cx="522203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Walter Betancourt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Charles P. Gerba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Ian Pepper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Department of Environmental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Science </a:t>
            </a:r>
          </a:p>
        </p:txBody>
      </p:sp>
    </p:spTree>
    <p:extLst>
      <p:ext uri="{BB962C8B-B14F-4D97-AF65-F5344CB8AC3E}">
        <p14:creationId xmlns:p14="http://schemas.microsoft.com/office/powerpoint/2010/main" val="607265288"/>
      </p:ext>
    </p:extLst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F8B820-9C33-49FC-9256-3418D9F53A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0"/>
            <a:ext cx="11582400" cy="1139825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sz="2800" dirty="0"/>
              <a:t>Wastewater-Based Epidemiology at the University of Arizona WEST Center</a:t>
            </a:r>
            <a:br>
              <a:rPr lang="en-US" sz="2800" dirty="0"/>
            </a:br>
            <a:r>
              <a:rPr lang="en-US" dirty="0"/>
              <a:t>The Likins Dorm Case Study - Timeline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02E906A6-4379-4D28-A35B-97AC02B96DEA}"/>
              </a:ext>
            </a:extLst>
          </p:cNvPr>
          <p:cNvGraphicFramePr>
            <a:graphicFrameLocks noGrp="1"/>
          </p:cNvGraphicFramePr>
          <p:nvPr/>
        </p:nvGraphicFramePr>
        <p:xfrm>
          <a:off x="0" y="1026366"/>
          <a:ext cx="12192001" cy="574765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18635">
                  <a:extLst>
                    <a:ext uri="{9D8B030D-6E8A-4147-A177-3AD203B41FA5}">
                      <a16:colId xmlns:a16="http://schemas.microsoft.com/office/drawing/2014/main" val="3123437288"/>
                    </a:ext>
                  </a:extLst>
                </a:gridCol>
                <a:gridCol w="2581028">
                  <a:extLst>
                    <a:ext uri="{9D8B030D-6E8A-4147-A177-3AD203B41FA5}">
                      <a16:colId xmlns:a16="http://schemas.microsoft.com/office/drawing/2014/main" val="944717822"/>
                    </a:ext>
                  </a:extLst>
                </a:gridCol>
                <a:gridCol w="8092338">
                  <a:extLst>
                    <a:ext uri="{9D8B030D-6E8A-4147-A177-3AD203B41FA5}">
                      <a16:colId xmlns:a16="http://schemas.microsoft.com/office/drawing/2014/main" val="2123853397"/>
                    </a:ext>
                  </a:extLst>
                </a:gridCol>
              </a:tblGrid>
              <a:tr h="28206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Date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Time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Event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73622407"/>
                  </a:ext>
                </a:extLst>
              </a:tr>
              <a:tr h="28206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August 25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8:30am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Likins Dorm wastewater sampled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23889813"/>
                  </a:ext>
                </a:extLst>
              </a:tr>
              <a:tr h="28206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 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8:30am – 5:00pm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Sample analyzed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07544552"/>
                  </a:ext>
                </a:extLst>
              </a:tr>
              <a:tr h="28206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 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6:00pm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FF0000"/>
                          </a:solidFill>
                          <a:effectLst/>
                        </a:rPr>
                        <a:t>positive for SARS-CV-2 and announced to UA Task Force</a:t>
                      </a:r>
                      <a:endParaRPr lang="en-US" sz="18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31663938"/>
                  </a:ext>
                </a:extLst>
              </a:tr>
              <a:tr h="39408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 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11:00pm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Emergency meeting, Dr. Pepper with Task Force including President Robbins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52285594"/>
                  </a:ext>
                </a:extLst>
              </a:tr>
              <a:tr h="39408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August 26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8:00am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Emergency meeting – decision made to test students in Likins Hall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38391377"/>
                  </a:ext>
                </a:extLst>
              </a:tr>
              <a:tr h="39408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 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8:30am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5 samples, one every 5 minutes, collected from Likins Dorm sewage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69028299"/>
                  </a:ext>
                </a:extLst>
              </a:tr>
              <a:tr h="28206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 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11:00am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Antigen and PCR tests of students in Likins Dorm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396493"/>
                  </a:ext>
                </a:extLst>
              </a:tr>
              <a:tr h="87237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 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5:30pm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FF0000"/>
                          </a:solidFill>
                          <a:effectLst/>
                        </a:rPr>
                        <a:t>All 5 samples positive for SARS-CoV-2. Concentrations virtually identical in all 5 samples. 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FF0000"/>
                          </a:solidFill>
                          <a:effectLst/>
                        </a:rPr>
                        <a:t>Two students positive for antigen test and removed from Likins Dorm</a:t>
                      </a:r>
                      <a:endParaRPr lang="en-US" sz="18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47980752"/>
                  </a:ext>
                </a:extLst>
              </a:tr>
              <a:tr h="28206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August 27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8:30am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Wastewater sample collected from Likins Dorm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76891804"/>
                  </a:ext>
                </a:extLst>
              </a:tr>
              <a:tr h="28206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 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12:30pm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Additional sample collected from Likins Dorm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35851458"/>
                  </a:ext>
                </a:extLst>
              </a:tr>
              <a:tr h="28206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5:00pm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All samples found to be negative 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9199690"/>
                  </a:ext>
                </a:extLst>
              </a:tr>
              <a:tr h="28206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August 28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8:30am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Likins Hall sample collected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33453561"/>
                  </a:ext>
                </a:extLst>
              </a:tr>
              <a:tr h="28206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5:00pm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Sample found to be negative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23606854"/>
                  </a:ext>
                </a:extLst>
              </a:tr>
              <a:tr h="87237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August 30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 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Plans made to double WBE testing capacity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  - Originally 10 locations twice weekly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  - New projection 24 locations 3x a week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1014136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79288764"/>
      </p:ext>
    </p:extLst>
  </p:cSld>
  <p:clrMapOvr>
    <a:masterClrMapping/>
  </p:clrMapOvr>
  <p:transition spd="med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25DCC5-24F9-49E8-9BF9-DC2AA54600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000" b="1" dirty="0"/>
              <a:t>Effectiveness of the COVID-19 Containment Strategy </a:t>
            </a:r>
            <a:br>
              <a:rPr lang="en-US" sz="4000" b="1" dirty="0"/>
            </a:br>
            <a:r>
              <a:rPr lang="en-US" sz="4000" b="1" dirty="0"/>
              <a:t>at the University of Arizona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B2AF4DDC-D17F-4E8B-A41D-75DEE5A5289B}"/>
              </a:ext>
            </a:extLst>
          </p:cNvPr>
          <p:cNvGraphicFramePr>
            <a:graphicFrameLocks/>
          </p:cNvGraphicFramePr>
          <p:nvPr/>
        </p:nvGraphicFramePr>
        <p:xfrm>
          <a:off x="1785257" y="1611086"/>
          <a:ext cx="8621485" cy="47679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EF77E88E-2DAB-4278-9047-6024217D2C00}"/>
              </a:ext>
            </a:extLst>
          </p:cNvPr>
          <p:cNvSpPr txBox="1"/>
          <p:nvPr/>
        </p:nvSpPr>
        <p:spPr>
          <a:xfrm>
            <a:off x="10683551" y="1940767"/>
            <a:ext cx="150844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</a:rPr>
              <a:t>No new cases from 10/17</a:t>
            </a:r>
          </a:p>
          <a:p>
            <a:r>
              <a:rPr lang="en-US" sz="2800" dirty="0">
                <a:solidFill>
                  <a:srgbClr val="FFFF00"/>
                </a:solidFill>
              </a:rPr>
              <a:t>To  11/30</a:t>
            </a:r>
          </a:p>
        </p:txBody>
      </p:sp>
    </p:spTree>
    <p:extLst>
      <p:ext uri="{BB962C8B-B14F-4D97-AF65-F5344CB8AC3E}">
        <p14:creationId xmlns:p14="http://schemas.microsoft.com/office/powerpoint/2010/main" val="1437714948"/>
      </p:ext>
    </p:extLst>
  </p:cSld>
  <p:clrMapOvr>
    <a:masterClrMapping/>
  </p:clrMapOvr>
  <p:transition spd="med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CA0C5D7-2CE2-4542-B730-B3AA9F63EB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5400" dirty="0"/>
              <a:t>SARS-CoV-2 Virus - Update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FC43372-3C5F-45AB-9E80-502B271551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/>
              <a:t>No infectious virus detected yet detected in wastewater</a:t>
            </a:r>
          </a:p>
          <a:p>
            <a:r>
              <a:rPr lang="en-US" sz="3200" dirty="0"/>
              <a:t>By RT-qPCR as high as 10,000,000/liter detected in wastewater</a:t>
            </a:r>
          </a:p>
          <a:p>
            <a:r>
              <a:rPr lang="en-US" sz="3200" dirty="0"/>
              <a:t>By RT-qPCR high a 100,000,000/liter  detected in primary sludge</a:t>
            </a:r>
          </a:p>
        </p:txBody>
      </p:sp>
    </p:spTree>
    <p:extLst>
      <p:ext uri="{BB962C8B-B14F-4D97-AF65-F5344CB8AC3E}">
        <p14:creationId xmlns:p14="http://schemas.microsoft.com/office/powerpoint/2010/main" val="3391504782"/>
      </p:ext>
    </p:extLst>
  </p:cSld>
  <p:clrMapOvr>
    <a:masterClrMapping/>
  </p:clrMapOvr>
  <p:transition spd="med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D6E667-0138-49A0-86C0-3E28AD44D8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What have we learned – sewage monitoring for SARS-CoV-2 at the University of Arizona and Tucson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B10ABE-02CA-4C96-8591-EE519F2D07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1311007"/>
            <a:ext cx="12191998" cy="5234257"/>
          </a:xfrm>
        </p:spPr>
        <p:txBody>
          <a:bodyPr/>
          <a:lstStyle/>
          <a:p>
            <a:r>
              <a:rPr lang="en-US" dirty="0"/>
              <a:t>Grab samples collected in the morning works in identifying cases </a:t>
            </a:r>
          </a:p>
          <a:p>
            <a:r>
              <a:rPr lang="en-US" dirty="0"/>
              <a:t>Can identify as few as 2 infected students in a in dorms of ~327</a:t>
            </a:r>
          </a:p>
          <a:p>
            <a:r>
              <a:rPr lang="en-US" dirty="0"/>
              <a:t>No viruses detected in sewage after infected students removed</a:t>
            </a:r>
          </a:p>
          <a:p>
            <a:r>
              <a:rPr lang="en-US" dirty="0"/>
              <a:t>Four-day lead on identifying cases before positive clinical test by student health center</a:t>
            </a:r>
          </a:p>
          <a:p>
            <a:r>
              <a:rPr lang="en-US" dirty="0"/>
              <a:t>Concentration of virus increases in community sewage after Memorial day, 4</a:t>
            </a:r>
            <a:r>
              <a:rPr lang="en-US" baseline="30000" dirty="0"/>
              <a:t>th</a:t>
            </a:r>
            <a:r>
              <a:rPr lang="en-US" dirty="0"/>
              <a:t> of July, Labor, Thanksgiving and New Year day before increase seen in clinical cases</a:t>
            </a:r>
          </a:p>
          <a:p>
            <a:r>
              <a:rPr lang="en-US" dirty="0"/>
              <a:t>Social distancing, use of masks, and stay in place decreased concentration of virus in sewage </a:t>
            </a:r>
          </a:p>
          <a:p>
            <a:r>
              <a:rPr lang="en-US" dirty="0"/>
              <a:t>Virus concentrations in dorm sewage with infected individuals range from 1e3 to 1e9 per liter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4812536"/>
      </p:ext>
    </p:extLst>
  </p:cSld>
  <p:clrMapOvr>
    <a:masterClrMapping/>
  </p:clrMapOvr>
  <p:transition spd="med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520013-C666-41AB-B151-C73C0EB639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needed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42412D-1BB6-4393-B487-C3CD0C4403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Development of standard methods</a:t>
            </a:r>
          </a:p>
          <a:p>
            <a:pPr lvl="1"/>
            <a:r>
              <a:rPr lang="en-US" dirty="0"/>
              <a:t>Several companies are producing SARS-CoV-2 test kits for wastewater testing</a:t>
            </a:r>
          </a:p>
          <a:p>
            <a:r>
              <a:rPr lang="en-US" dirty="0"/>
              <a:t>Tools for data analyses</a:t>
            </a:r>
          </a:p>
          <a:p>
            <a:r>
              <a:rPr lang="en-US" dirty="0"/>
              <a:t>Education and training</a:t>
            </a:r>
          </a:p>
          <a:p>
            <a:pPr lvl="1"/>
            <a:r>
              <a:rPr lang="en-US" dirty="0"/>
              <a:t>Most health departments do not know how to use the data</a:t>
            </a:r>
          </a:p>
          <a:p>
            <a:pPr lvl="1"/>
            <a:r>
              <a:rPr lang="en-US" dirty="0"/>
              <a:t>Many </a:t>
            </a:r>
            <a:r>
              <a:rPr lang="en-US" dirty="0" err="1"/>
              <a:t>potentional</a:t>
            </a:r>
            <a:r>
              <a:rPr lang="en-US" dirty="0"/>
              <a:t> applications </a:t>
            </a:r>
          </a:p>
          <a:p>
            <a:pPr lvl="2"/>
            <a:r>
              <a:rPr lang="en-US" dirty="0"/>
              <a:t>– quantifying successes of interventions</a:t>
            </a:r>
          </a:p>
          <a:p>
            <a:pPr lvl="2"/>
            <a:r>
              <a:rPr lang="en-US" dirty="0"/>
              <a:t>-targeting interventions to greatest number of cases with a region</a:t>
            </a:r>
          </a:p>
          <a:p>
            <a:r>
              <a:rPr lang="en-US" dirty="0"/>
              <a:t>National network data collection</a:t>
            </a:r>
          </a:p>
          <a:p>
            <a:pPr lvl="1"/>
            <a:r>
              <a:rPr lang="en-US" dirty="0"/>
              <a:t>100 treatment systems will be in a nationwide network in the U.S. (NIH/CDC)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5984840"/>
      </p:ext>
    </p:extLst>
  </p:cSld>
  <p:clrMapOvr>
    <a:masterClrMapping/>
  </p:clrMapOvr>
  <p:transition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C5AA32-71AA-4C76-821D-FF0857DD35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000" dirty="0"/>
              <a:t> Sewage Surveillance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ED7ECA-799C-4223-B84C-271A107ED5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virus concentration in sewage is related to the number of cases in a community</a:t>
            </a:r>
          </a:p>
          <a:p>
            <a:r>
              <a:rPr lang="en-US" dirty="0"/>
              <a:t>Goes back more than 40 years for detecting poliovirus cases in communities – in use by poliovirus eradication program</a:t>
            </a:r>
          </a:p>
          <a:p>
            <a:r>
              <a:rPr lang="en-US" dirty="0"/>
              <a:t>Advantages:</a:t>
            </a:r>
          </a:p>
          <a:p>
            <a:pPr lvl="1"/>
            <a:r>
              <a:rPr lang="en-US" dirty="0"/>
              <a:t>Can detect one case of infection in 100,000 persons</a:t>
            </a:r>
          </a:p>
          <a:p>
            <a:pPr lvl="1"/>
            <a:r>
              <a:rPr lang="en-US" dirty="0"/>
              <a:t>Can determine success or failures of interventions</a:t>
            </a:r>
          </a:p>
          <a:p>
            <a:pPr lvl="1"/>
            <a:r>
              <a:rPr lang="en-US" dirty="0"/>
              <a:t>Can predict the number of cases 7 to 10 days before clinical cases are recognized</a:t>
            </a:r>
          </a:p>
          <a:p>
            <a:pPr lvl="1"/>
            <a:r>
              <a:rPr lang="en-US" dirty="0"/>
              <a:t>Can be use to identify facilities with infected individuals</a:t>
            </a:r>
          </a:p>
          <a:p>
            <a:pPr lvl="1"/>
            <a:r>
              <a:rPr lang="en-US" dirty="0"/>
              <a:t>Less closely than large numbers of clinical tests</a:t>
            </a:r>
          </a:p>
        </p:txBody>
      </p:sp>
    </p:spTree>
    <p:extLst>
      <p:ext uri="{BB962C8B-B14F-4D97-AF65-F5344CB8AC3E}">
        <p14:creationId xmlns:p14="http://schemas.microsoft.com/office/powerpoint/2010/main" val="1277618005"/>
      </p:ext>
    </p:extLst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C5AA32-71AA-4C76-821D-FF0857DD3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7814"/>
            <a:ext cx="11582400" cy="1139825"/>
          </a:xfrm>
        </p:spPr>
        <p:txBody>
          <a:bodyPr wrap="square" anchor="t">
            <a:normAutofit/>
          </a:bodyPr>
          <a:lstStyle/>
          <a:p>
            <a:r>
              <a:rPr lang="en-US" dirty="0"/>
              <a:t> SARS- CoV-2 Studies Underway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ED7ECA-799C-4223-B84C-271A107ED5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5149511"/>
          </a:xfrm>
        </p:spPr>
        <p:txBody>
          <a:bodyPr wrap="square" anchor="t">
            <a:normAutofit fontScale="77500" lnSpcReduction="20000"/>
          </a:bodyPr>
          <a:lstStyle/>
          <a:p>
            <a:r>
              <a:rPr lang="en-US" sz="3100" dirty="0"/>
              <a:t>Sewage surveillance of</a:t>
            </a:r>
          </a:p>
          <a:p>
            <a:pPr lvl="1"/>
            <a:r>
              <a:rPr lang="en-US" sz="3100" dirty="0"/>
              <a:t>Communities</a:t>
            </a:r>
          </a:p>
          <a:p>
            <a:pPr lvl="1"/>
            <a:r>
              <a:rPr lang="en-US" sz="3100" dirty="0"/>
              <a:t>Dormitories</a:t>
            </a:r>
          </a:p>
          <a:p>
            <a:r>
              <a:rPr lang="en-US" sz="3100" dirty="0"/>
              <a:t>Determination of infectivity of SARS-CoV-2 in wastewater</a:t>
            </a:r>
          </a:p>
          <a:p>
            <a:r>
              <a:rPr lang="en-US" sz="3100" dirty="0"/>
              <a:t>Survival of SARS-CoV-2 in wastewater</a:t>
            </a:r>
          </a:p>
          <a:p>
            <a:r>
              <a:rPr lang="en-US" sz="3100" dirty="0"/>
              <a:t>Disinfectant assessment</a:t>
            </a:r>
          </a:p>
          <a:p>
            <a:pPr lvl="1"/>
            <a:r>
              <a:rPr lang="en-US" sz="3100" dirty="0"/>
              <a:t>UV light</a:t>
            </a:r>
          </a:p>
          <a:p>
            <a:pPr lvl="1"/>
            <a:r>
              <a:rPr lang="en-US" sz="3100" dirty="0"/>
              <a:t>Chloramines</a:t>
            </a:r>
          </a:p>
          <a:p>
            <a:r>
              <a:rPr lang="en-US" sz="3100" dirty="0"/>
              <a:t>Persistent anti-viral coatings and fabrics </a:t>
            </a:r>
          </a:p>
          <a:p>
            <a:pPr lvl="1"/>
            <a:r>
              <a:rPr lang="en-US" sz="3100" dirty="0"/>
              <a:t>Anti-viral clothing (Masks and protective equipment)</a:t>
            </a:r>
          </a:p>
          <a:p>
            <a:pPr lvl="1"/>
            <a:endParaRPr lang="en-US" sz="15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D26641-AE03-4710-A2E0-DCB2846C4C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650" r="3178" b="-1"/>
          <a:stretch/>
        </p:blipFill>
        <p:spPr>
          <a:xfrm>
            <a:off x="6197600" y="1600205"/>
            <a:ext cx="5384800" cy="45259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08152380"/>
      </p:ext>
    </p:extLst>
  </p:cSld>
  <p:clrMapOvr>
    <a:masterClrMapping/>
  </p:clrMapOvr>
  <p:transition spd="med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23C30D-E324-4320-8CC8-CEB4AF8E82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7814"/>
            <a:ext cx="11582400" cy="1139825"/>
          </a:xfrm>
        </p:spPr>
        <p:txBody>
          <a:bodyPr wrap="square" anchor="t">
            <a:normAutofit/>
          </a:bodyPr>
          <a:lstStyle/>
          <a:p>
            <a:r>
              <a:rPr lang="en-US" dirty="0"/>
              <a:t>Coronaviruses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F7B99E-8A8E-4174-8EA6-B3B033172A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 wrap="square" anchor="t">
            <a:normAutofit/>
          </a:bodyPr>
          <a:lstStyle/>
          <a:p>
            <a:r>
              <a:rPr lang="en-US" sz="4000" dirty="0"/>
              <a:t>An enveloped virus</a:t>
            </a:r>
          </a:p>
          <a:p>
            <a:r>
              <a:rPr lang="en-US" sz="4000" dirty="0" err="1"/>
              <a:t>ssRNA</a:t>
            </a:r>
            <a:endParaRPr lang="en-US" sz="4000" dirty="0"/>
          </a:p>
          <a:p>
            <a:r>
              <a:rPr lang="en-US" sz="4000" dirty="0"/>
              <a:t>Survives several days in wastewater/ water</a:t>
            </a:r>
          </a:p>
          <a:p>
            <a:r>
              <a:rPr lang="en-US" sz="4000" dirty="0"/>
              <a:t>Excreted in both the urine and feces 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6E4D35-15B6-4719-B600-7A5403CDEC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786" r="14267" b="1"/>
          <a:stretch/>
        </p:blipFill>
        <p:spPr>
          <a:xfrm>
            <a:off x="6797842" y="2104713"/>
            <a:ext cx="4784558" cy="402145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64420493"/>
      </p:ext>
    </p:extLst>
  </p:cSld>
  <p:clrMapOvr>
    <a:masterClrMapping/>
  </p:clrMapOvr>
  <p:transition spd="med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C7A8A9-D11C-4904-BCEC-CA6DCAF59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7815"/>
            <a:ext cx="11582400" cy="589452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FFFF00"/>
                </a:solidFill>
              </a:rPr>
              <a:t>Advantages of Wastewater Epidemiology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6DCC1F9-8E81-4463-8CA6-484971FC22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2548" y="999241"/>
            <a:ext cx="11972042" cy="5769203"/>
          </a:xfrm>
        </p:spPr>
      </p:pic>
    </p:spTree>
    <p:extLst>
      <p:ext uri="{BB962C8B-B14F-4D97-AF65-F5344CB8AC3E}">
        <p14:creationId xmlns:p14="http://schemas.microsoft.com/office/powerpoint/2010/main" val="1414599697"/>
      </p:ext>
    </p:extLst>
  </p:cSld>
  <p:clrMapOvr>
    <a:masterClrMapping/>
  </p:clrMapOvr>
  <p:transition spd="med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4BA11AA-7AB1-40B1-8835-06B2BFF2B5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5756"/>
            <a:ext cx="12192000" cy="6186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454740"/>
      </p:ext>
    </p:extLst>
  </p:cSld>
  <p:clrMapOvr>
    <a:masterClrMapping/>
  </p:clrMapOvr>
  <p:transition spd="med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467814" y="2142293"/>
            <a:ext cx="875586" cy="1058107"/>
            <a:chOff x="3072968" y="1861823"/>
            <a:chExt cx="875586" cy="1058107"/>
          </a:xfrm>
        </p:grpSpPr>
        <p:pic>
          <p:nvPicPr>
            <p:cNvPr id="3" name="CustomIcon">
              <a:extLst>
                <a:ext uri="{FF2B5EF4-FFF2-40B4-BE49-F238E27FC236}">
                  <a16:creationId xmlns:a16="http://schemas.microsoft.com/office/drawing/2014/main" id="{6CBBB790-EFA7-4ACC-89EF-9EC1CAD52DB8}"/>
                </a:ext>
              </a:extLst>
            </p:cNvPr>
            <p:cNvPicPr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3226022" y="2252463"/>
              <a:ext cx="378514" cy="378514"/>
            </a:xfrm>
            <a:prstGeom prst="rect">
              <a:avLst/>
            </a:prstGeom>
          </p:spPr>
        </p:pic>
        <p:pic>
          <p:nvPicPr>
            <p:cNvPr id="4" name="CustomIcon">
              <a:extLst>
                <a:ext uri="{FF2B5EF4-FFF2-40B4-BE49-F238E27FC236}">
                  <a16:creationId xmlns:a16="http://schemas.microsoft.com/office/drawing/2014/main" id="{ADEBFA0A-FED0-4F37-A8EC-50D153930BB2}"/>
                </a:ext>
              </a:extLst>
            </p:cNvPr>
            <p:cNvPicPr>
              <a:picLocks noChangeAspect="1"/>
            </p:cNvPicPr>
            <p:nvPr>
              <p:custDataLst>
                <p:tags r:id="rId14"/>
              </p:custDataLst>
            </p:nvPr>
          </p:nvPicPr>
          <p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3570040" y="2541416"/>
              <a:ext cx="378514" cy="378514"/>
            </a:xfrm>
            <a:prstGeom prst="rect">
              <a:avLst/>
            </a:prstGeom>
          </p:spPr>
        </p:pic>
        <p:pic>
          <p:nvPicPr>
            <p:cNvPr id="5" name="CustomIcon">
              <a:extLst>
                <a:ext uri="{FF2B5EF4-FFF2-40B4-BE49-F238E27FC236}">
                  <a16:creationId xmlns:a16="http://schemas.microsoft.com/office/drawing/2014/main" id="{3F3A87B2-5383-4FCD-B1B3-AC5623718039}"/>
                </a:ext>
              </a:extLst>
            </p:cNvPr>
            <p:cNvPicPr>
              <a:picLocks noChangeAspect="1"/>
            </p:cNvPicPr>
            <p:nvPr>
              <p:custDataLst>
                <p:tags r:id="rId15"/>
              </p:custDataLst>
            </p:nvPr>
          </p:nvPicPr>
          <p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p:blipFill>
          <p:spPr>
            <a:xfrm>
              <a:off x="3072968" y="1861823"/>
              <a:ext cx="378514" cy="378514"/>
            </a:xfrm>
            <a:prstGeom prst="rect">
              <a:avLst/>
            </a:prstGeom>
          </p:spPr>
        </p:pic>
      </p:grpSp>
      <p:pic>
        <p:nvPicPr>
          <p:cNvPr id="6" name="CustomIcon">
            <a:extLst>
              <a:ext uri="{FF2B5EF4-FFF2-40B4-BE49-F238E27FC236}">
                <a16:creationId xmlns:a16="http://schemas.microsoft.com/office/drawing/2014/main" id="{96595574-F5A1-4D38-A2C2-200282755038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6250886" y="2593286"/>
            <a:ext cx="378514" cy="378514"/>
          </a:xfrm>
          <a:prstGeom prst="rect">
            <a:avLst/>
          </a:prstGeom>
        </p:spPr>
      </p:pic>
      <p:pic>
        <p:nvPicPr>
          <p:cNvPr id="7" name="CustomIcon">
            <a:extLst>
              <a:ext uri="{FF2B5EF4-FFF2-40B4-BE49-F238E27FC236}">
                <a16:creationId xmlns:a16="http://schemas.microsoft.com/office/drawing/2014/main" id="{73DAE150-C5C7-44F9-8A7E-A8536E9A2319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5705168" y="2593286"/>
            <a:ext cx="378514" cy="378514"/>
          </a:xfrm>
          <a:prstGeom prst="rect">
            <a:avLst/>
          </a:prstGeom>
        </p:spPr>
      </p:pic>
      <p:pic>
        <p:nvPicPr>
          <p:cNvPr id="8" name="CustomIcon">
            <a:extLst>
              <a:ext uri="{FF2B5EF4-FFF2-40B4-BE49-F238E27FC236}">
                <a16:creationId xmlns:a16="http://schemas.microsoft.com/office/drawing/2014/main" id="{DE64841A-F228-45CD-AC4C-D1B08FC3BC29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7"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9146486" y="2587479"/>
            <a:ext cx="378514" cy="378514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8613086" y="2587479"/>
            <a:ext cx="378514" cy="378514"/>
            <a:chOff x="7014731" y="1884729"/>
            <a:chExt cx="378514" cy="378514"/>
          </a:xfrm>
        </p:grpSpPr>
        <p:pic>
          <p:nvPicPr>
            <p:cNvPr id="10" name="CustomIcon">
              <a:extLst>
                <a:ext uri="{FF2B5EF4-FFF2-40B4-BE49-F238E27FC236}">
                  <a16:creationId xmlns:a16="http://schemas.microsoft.com/office/drawing/2014/main" id="{D65D8473-9898-4DDD-9907-5EEA1B670E40}"/>
                </a:ext>
              </a:extLst>
            </p:cNvPr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p:blipFill>
          <p:spPr>
            <a:xfrm>
              <a:off x="7014731" y="1884729"/>
              <a:ext cx="378514" cy="378514"/>
            </a:xfrm>
            <a:prstGeom prst="rect">
              <a:avLst/>
            </a:prstGeom>
          </p:spPr>
        </p:pic>
        <p:sp>
          <p:nvSpPr>
            <p:cNvPr id="11" name="Freeform: Shape 33">
              <a:extLst>
                <a:ext uri="{FF2B5EF4-FFF2-40B4-BE49-F238E27FC236}">
                  <a16:creationId xmlns:a16="http://schemas.microsoft.com/office/drawing/2014/main" id="{74D948D3-A808-4C80-B1C7-3DEC73FE516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062948" y="1999229"/>
              <a:ext cx="172117" cy="121493"/>
            </a:xfrm>
            <a:custGeom>
              <a:avLst/>
              <a:gdLst>
                <a:gd name="connsiteX0" fmla="*/ 0 w 97155"/>
                <a:gd name="connsiteY0" fmla="*/ 39052 h 68579"/>
                <a:gd name="connsiteX1" fmla="*/ 28575 w 97155"/>
                <a:gd name="connsiteY1" fmla="*/ 68580 h 68579"/>
                <a:gd name="connsiteX2" fmla="*/ 97155 w 97155"/>
                <a:gd name="connsiteY2" fmla="*/ 0 h 685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155" h="68579">
                  <a:moveTo>
                    <a:pt x="0" y="39052"/>
                  </a:moveTo>
                  <a:lnTo>
                    <a:pt x="28575" y="68580"/>
                  </a:lnTo>
                  <a:lnTo>
                    <a:pt x="97155" y="0"/>
                  </a:lnTo>
                </a:path>
              </a:pathLst>
            </a:custGeom>
            <a:noFill/>
            <a:ln w="12700" cap="flat">
              <a:solidFill>
                <a:srgbClr val="051C2C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12" name="CustomIcon">
            <a:extLst>
              <a:ext uri="{FF2B5EF4-FFF2-40B4-BE49-F238E27FC236}">
                <a16:creationId xmlns:a16="http://schemas.microsoft.com/office/drawing/2014/main" id="{25F5FDEF-25D6-4E5C-AFB2-9C52A4DFE039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1">
            <a:extLst>
              <a:ext uri="{96DAC541-7B7A-43D3-8B79-37D633B846F1}">
                <asvg:svgBlip xmlns:asvg="http://schemas.microsoft.com/office/drawing/2016/SVG/main" r:embed="rId32"/>
              </a:ext>
            </a:extLst>
          </a:blip>
          <a:stretch>
            <a:fillRect/>
          </a:stretch>
        </p:blipFill>
        <p:spPr>
          <a:xfrm>
            <a:off x="1219200" y="2438400"/>
            <a:ext cx="609600" cy="60960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578318" y="3328250"/>
            <a:ext cx="2047451" cy="1084421"/>
            <a:chOff x="671384" y="3124200"/>
            <a:chExt cx="1861319" cy="1084421"/>
          </a:xfrm>
        </p:grpSpPr>
        <p:sp>
          <p:nvSpPr>
            <p:cNvPr id="14" name="TextBox 13"/>
            <p:cNvSpPr txBox="1">
              <a:spLocks/>
            </p:cNvSpPr>
            <p:nvPr/>
          </p:nvSpPr>
          <p:spPr>
            <a:xfrm>
              <a:off x="671384" y="3622678"/>
              <a:ext cx="1861319" cy="585943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>
              <a:lvl1pPr lvl="0" indent="0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Font typeface="Segoe UI" panose="020B0502040204020203" pitchFamily="34" charset="0"/>
                <a:buChar char="​"/>
                <a:defRPr sz="1600">
                  <a:cs typeface="Arial" panose="020B0604020202020204" pitchFamily="34" charset="0"/>
                </a:defRPr>
              </a:lvl1pPr>
              <a:lvl2pPr marL="228600" lvl="1" indent="-225425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Font typeface="Wingdings" panose="05000000000000000000" pitchFamily="2" charset="2"/>
                <a:buChar char=""/>
                <a:defRPr sz="1600">
                  <a:cs typeface="Arial" panose="020B0604020202020204" pitchFamily="34" charset="0"/>
                </a:defRPr>
              </a:lvl2pPr>
              <a:lvl3pPr marL="515938" lvl="2" indent="-287338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Font typeface="Arial" panose="020B0604020202020204" pitchFamily="34" charset="0"/>
                <a:buChar char="—"/>
                <a:defRPr sz="1600">
                  <a:cs typeface="Arial" panose="020B0604020202020204" pitchFamily="34" charset="0"/>
                </a:defRPr>
              </a:lvl3pPr>
              <a:lvl4pPr marL="742950" lvl="3" indent="-182563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Font typeface="Arial" panose="020B0604020202020204" pitchFamily="34" charset="0"/>
                <a:buChar char="»"/>
                <a:defRPr sz="1600">
                  <a:cs typeface="Arial" panose="020B0604020202020204" pitchFamily="34" charset="0"/>
                </a:defRPr>
              </a:lvl4pPr>
              <a:lvl5pPr marL="914400" lvl="4" indent="-136525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›"/>
                <a:defRPr sz="1600">
                  <a:cs typeface="Arial" panose="020B0604020202020204" pitchFamily="34" charset="0"/>
                </a:defRPr>
              </a:lvl5pPr>
              <a:lvl6pPr marL="1085850" indent="-17145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▫"/>
                <a:defRPr sz="1600">
                  <a:cs typeface="Arial" panose="020B0604020202020204" pitchFamily="34" charset="0"/>
                </a:defRPr>
              </a:lvl6pPr>
              <a:lvl7pPr marL="1085850" indent="-17145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▫"/>
                <a:defRPr sz="1600">
                  <a:cs typeface="Arial" panose="020B0604020202020204" pitchFamily="34" charset="0"/>
                </a:defRPr>
              </a:lvl7pPr>
              <a:lvl8pPr marL="1085850" indent="-17145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▫"/>
                <a:defRPr sz="1600">
                  <a:cs typeface="Arial" panose="020B0604020202020204" pitchFamily="34" charset="0"/>
                </a:defRPr>
              </a:lvl8pPr>
              <a:lvl9pPr marL="1085850" indent="-17145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▫"/>
                <a:defRPr sz="1600">
                  <a:cs typeface="Arial" panose="020B0604020202020204" pitchFamily="34" charset="0"/>
                </a:defRPr>
              </a:lvl9pPr>
            </a:lstStyle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rPr>
                <a:t>7,600 on-campus students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rPr>
                <a:t>23 dorm buildings</a:t>
              </a:r>
            </a:p>
          </p:txBody>
        </p:sp>
        <p:sp>
          <p:nvSpPr>
            <p:cNvPr id="15" name="TextBox 14"/>
            <p:cNvSpPr txBox="1">
              <a:spLocks/>
            </p:cNvSpPr>
            <p:nvPr/>
          </p:nvSpPr>
          <p:spPr>
            <a:xfrm>
              <a:off x="671384" y="3124200"/>
              <a:ext cx="1861319" cy="246221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>
              <a:lvl1pPr lvl="0" indent="0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Font typeface="Segoe UI" panose="020B0502040204020203" pitchFamily="34" charset="0"/>
                <a:buChar char="​"/>
                <a:defRPr sz="1600">
                  <a:cs typeface="Arial" panose="020B0604020202020204" pitchFamily="34" charset="0"/>
                </a:defRPr>
              </a:lvl1pPr>
              <a:lvl2pPr marL="228600" lvl="1" indent="-225425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Font typeface="Wingdings" panose="05000000000000000000" pitchFamily="2" charset="2"/>
                <a:buChar char=""/>
                <a:defRPr sz="1600">
                  <a:cs typeface="Arial" panose="020B0604020202020204" pitchFamily="34" charset="0"/>
                </a:defRPr>
              </a:lvl2pPr>
              <a:lvl3pPr marL="515938" lvl="2" indent="-287338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Font typeface="Arial" panose="020B0604020202020204" pitchFamily="34" charset="0"/>
                <a:buChar char="—"/>
                <a:defRPr sz="1600">
                  <a:cs typeface="Arial" panose="020B0604020202020204" pitchFamily="34" charset="0"/>
                </a:defRPr>
              </a:lvl3pPr>
              <a:lvl4pPr marL="742950" lvl="3" indent="-182563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Font typeface="Arial" panose="020B0604020202020204" pitchFamily="34" charset="0"/>
                <a:buChar char="»"/>
                <a:defRPr sz="1600">
                  <a:cs typeface="Arial" panose="020B0604020202020204" pitchFamily="34" charset="0"/>
                </a:defRPr>
              </a:lvl4pPr>
              <a:lvl5pPr marL="914400" lvl="4" indent="-136525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›"/>
                <a:defRPr sz="1600">
                  <a:cs typeface="Arial" panose="020B0604020202020204" pitchFamily="34" charset="0"/>
                </a:defRPr>
              </a:lvl5pPr>
              <a:lvl6pPr marL="1085850" indent="-17145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▫"/>
                <a:defRPr sz="1600">
                  <a:cs typeface="Arial" panose="020B0604020202020204" pitchFamily="34" charset="0"/>
                </a:defRPr>
              </a:lvl6pPr>
              <a:lvl7pPr marL="1085850" indent="-17145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▫"/>
                <a:defRPr sz="1600">
                  <a:cs typeface="Arial" panose="020B0604020202020204" pitchFamily="34" charset="0"/>
                </a:defRPr>
              </a:lvl7pPr>
              <a:lvl8pPr marL="1085850" indent="-17145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▫"/>
                <a:defRPr sz="1600">
                  <a:cs typeface="Arial" panose="020B0604020202020204" pitchFamily="34" charset="0"/>
                </a:defRPr>
              </a:lvl8pPr>
              <a:lvl9pPr marL="1085850" indent="-17145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▫"/>
                <a:defRPr sz="1600"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 typeface="Segoe UI" panose="020B0502040204020203" pitchFamily="34" charset="0"/>
                <a:buChar char="​"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rPr>
                <a:t>Population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2970533" y="3328250"/>
            <a:ext cx="2047451" cy="1084421"/>
            <a:chOff x="2854776" y="3124200"/>
            <a:chExt cx="1861319" cy="1084421"/>
          </a:xfrm>
        </p:grpSpPr>
        <p:sp>
          <p:nvSpPr>
            <p:cNvPr id="17" name="TextBox 16"/>
            <p:cNvSpPr txBox="1">
              <a:spLocks/>
            </p:cNvSpPr>
            <p:nvPr/>
          </p:nvSpPr>
          <p:spPr>
            <a:xfrm>
              <a:off x="2854776" y="3622678"/>
              <a:ext cx="1861319" cy="585943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>
              <a:lvl1pPr lvl="0" indent="0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Font typeface="Segoe UI" panose="020B0502040204020203" pitchFamily="34" charset="0"/>
                <a:buChar char="​"/>
                <a:defRPr sz="1600">
                  <a:cs typeface="Arial" panose="020B0604020202020204" pitchFamily="34" charset="0"/>
                </a:defRPr>
              </a:lvl1pPr>
              <a:lvl2pPr marL="228600" lvl="1" indent="-225425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Font typeface="Wingdings" panose="05000000000000000000" pitchFamily="2" charset="2"/>
                <a:buChar char=""/>
                <a:defRPr sz="1600">
                  <a:cs typeface="Arial" panose="020B0604020202020204" pitchFamily="34" charset="0"/>
                </a:defRPr>
              </a:lvl2pPr>
              <a:lvl3pPr marL="515938" lvl="2" indent="-287338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Font typeface="Arial" panose="020B0604020202020204" pitchFamily="34" charset="0"/>
                <a:buChar char="—"/>
                <a:defRPr sz="1600">
                  <a:cs typeface="Arial" panose="020B0604020202020204" pitchFamily="34" charset="0"/>
                </a:defRPr>
              </a:lvl3pPr>
              <a:lvl4pPr marL="742950" lvl="3" indent="-182563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Font typeface="Arial" panose="020B0604020202020204" pitchFamily="34" charset="0"/>
                <a:buChar char="»"/>
                <a:defRPr sz="1600">
                  <a:cs typeface="Arial" panose="020B0604020202020204" pitchFamily="34" charset="0"/>
                </a:defRPr>
              </a:lvl4pPr>
              <a:lvl5pPr marL="914400" lvl="4" indent="-136525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›"/>
                <a:defRPr sz="1600">
                  <a:cs typeface="Arial" panose="020B0604020202020204" pitchFamily="34" charset="0"/>
                </a:defRPr>
              </a:lvl5pPr>
              <a:lvl6pPr marL="1085850" indent="-17145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▫"/>
                <a:defRPr sz="1600">
                  <a:cs typeface="Arial" panose="020B0604020202020204" pitchFamily="34" charset="0"/>
                </a:defRPr>
              </a:lvl6pPr>
              <a:lvl7pPr marL="1085850" indent="-17145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▫"/>
                <a:defRPr sz="1600">
                  <a:cs typeface="Arial" panose="020B0604020202020204" pitchFamily="34" charset="0"/>
                </a:defRPr>
              </a:lvl7pPr>
              <a:lvl8pPr marL="1085850" indent="-17145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▫"/>
                <a:defRPr sz="1600">
                  <a:cs typeface="Arial" panose="020B0604020202020204" pitchFamily="34" charset="0"/>
                </a:defRPr>
              </a:lvl8pPr>
              <a:lvl9pPr marL="1085850" indent="-17145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▫"/>
                <a:defRPr sz="1600">
                  <a:cs typeface="Arial" panose="020B0604020202020204" pitchFamily="34" charset="0"/>
                </a:defRPr>
              </a:lvl9pPr>
            </a:lstStyle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rPr>
                <a:t>Weekly collection for each building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rPr>
                <a:t>Anomalous results trigger additional sampling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rPr>
                <a:t>Anonymous nature of sampling alleviates CLIA requirements</a:t>
              </a:r>
            </a:p>
          </p:txBody>
        </p:sp>
        <p:sp>
          <p:nvSpPr>
            <p:cNvPr id="18" name="TextBox 17"/>
            <p:cNvSpPr txBox="1">
              <a:spLocks/>
            </p:cNvSpPr>
            <p:nvPr/>
          </p:nvSpPr>
          <p:spPr>
            <a:xfrm>
              <a:off x="2854776" y="3124200"/>
              <a:ext cx="1861319" cy="246221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>
              <a:lvl1pPr lvl="0" indent="0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Font typeface="Segoe UI" panose="020B0502040204020203" pitchFamily="34" charset="0"/>
                <a:buChar char="​"/>
                <a:defRPr sz="1600">
                  <a:cs typeface="Arial" panose="020B0604020202020204" pitchFamily="34" charset="0"/>
                </a:defRPr>
              </a:lvl1pPr>
              <a:lvl2pPr marL="228600" lvl="1" indent="-225425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Font typeface="Wingdings" panose="05000000000000000000" pitchFamily="2" charset="2"/>
                <a:buChar char=""/>
                <a:defRPr sz="1600">
                  <a:cs typeface="Arial" panose="020B0604020202020204" pitchFamily="34" charset="0"/>
                </a:defRPr>
              </a:lvl2pPr>
              <a:lvl3pPr marL="515938" lvl="2" indent="-287338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Font typeface="Arial" panose="020B0604020202020204" pitchFamily="34" charset="0"/>
                <a:buChar char="—"/>
                <a:defRPr sz="1600">
                  <a:cs typeface="Arial" panose="020B0604020202020204" pitchFamily="34" charset="0"/>
                </a:defRPr>
              </a:lvl3pPr>
              <a:lvl4pPr marL="742950" lvl="3" indent="-182563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Font typeface="Arial" panose="020B0604020202020204" pitchFamily="34" charset="0"/>
                <a:buChar char="»"/>
                <a:defRPr sz="1600">
                  <a:cs typeface="Arial" panose="020B0604020202020204" pitchFamily="34" charset="0"/>
                </a:defRPr>
              </a:lvl4pPr>
              <a:lvl5pPr marL="914400" lvl="4" indent="-136525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›"/>
                <a:defRPr sz="1600">
                  <a:cs typeface="Arial" panose="020B0604020202020204" pitchFamily="34" charset="0"/>
                </a:defRPr>
              </a:lvl5pPr>
              <a:lvl6pPr marL="1085850" indent="-17145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▫"/>
                <a:defRPr sz="1600">
                  <a:cs typeface="Arial" panose="020B0604020202020204" pitchFamily="34" charset="0"/>
                </a:defRPr>
              </a:lvl6pPr>
              <a:lvl7pPr marL="1085850" indent="-17145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▫"/>
                <a:defRPr sz="1600">
                  <a:cs typeface="Arial" panose="020B0604020202020204" pitchFamily="34" charset="0"/>
                </a:defRPr>
              </a:lvl7pPr>
              <a:lvl8pPr marL="1085850" indent="-17145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▫"/>
                <a:defRPr sz="1600">
                  <a:cs typeface="Arial" panose="020B0604020202020204" pitchFamily="34" charset="0"/>
                </a:defRPr>
              </a:lvl8pPr>
              <a:lvl9pPr marL="1085850" indent="-17145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▫"/>
                <a:defRPr sz="1600"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 typeface="Segoe UI" panose="020B0502040204020203" pitchFamily="34" charset="0"/>
                <a:buChar char="​"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rPr>
                <a:t>Collection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7754960" y="3328250"/>
            <a:ext cx="4056040" cy="1084421"/>
            <a:chOff x="7221560" y="3124200"/>
            <a:chExt cx="4056040" cy="1084421"/>
          </a:xfrm>
        </p:grpSpPr>
        <p:sp>
          <p:nvSpPr>
            <p:cNvPr id="20" name="TextBox 19"/>
            <p:cNvSpPr txBox="1">
              <a:spLocks/>
            </p:cNvSpPr>
            <p:nvPr/>
          </p:nvSpPr>
          <p:spPr>
            <a:xfrm>
              <a:off x="7221560" y="3124200"/>
              <a:ext cx="4056040" cy="246221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>
              <a:lvl1pPr lvl="0" indent="0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Font typeface="Segoe UI" panose="020B0502040204020203" pitchFamily="34" charset="0"/>
                <a:buChar char="​"/>
                <a:defRPr sz="1600">
                  <a:cs typeface="Arial" panose="020B0604020202020204" pitchFamily="34" charset="0"/>
                </a:defRPr>
              </a:lvl1pPr>
              <a:lvl2pPr marL="228600" lvl="1" indent="-225425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Font typeface="Wingdings" panose="05000000000000000000" pitchFamily="2" charset="2"/>
                <a:buChar char=""/>
                <a:defRPr sz="1600">
                  <a:cs typeface="Arial" panose="020B0604020202020204" pitchFamily="34" charset="0"/>
                </a:defRPr>
              </a:lvl2pPr>
              <a:lvl3pPr marL="515938" lvl="2" indent="-287338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Font typeface="Arial" panose="020B0604020202020204" pitchFamily="34" charset="0"/>
                <a:buChar char="—"/>
                <a:defRPr sz="1600">
                  <a:cs typeface="Arial" panose="020B0604020202020204" pitchFamily="34" charset="0"/>
                </a:defRPr>
              </a:lvl3pPr>
              <a:lvl4pPr marL="742950" lvl="3" indent="-182563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Font typeface="Arial" panose="020B0604020202020204" pitchFamily="34" charset="0"/>
                <a:buChar char="»"/>
                <a:defRPr sz="1600">
                  <a:cs typeface="Arial" panose="020B0604020202020204" pitchFamily="34" charset="0"/>
                </a:defRPr>
              </a:lvl4pPr>
              <a:lvl5pPr marL="914400" lvl="4" indent="-136525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›"/>
                <a:defRPr sz="1600">
                  <a:cs typeface="Arial" panose="020B0604020202020204" pitchFamily="34" charset="0"/>
                </a:defRPr>
              </a:lvl5pPr>
              <a:lvl6pPr marL="1085850" indent="-17145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▫"/>
                <a:defRPr sz="1600">
                  <a:cs typeface="Arial" panose="020B0604020202020204" pitchFamily="34" charset="0"/>
                </a:defRPr>
              </a:lvl6pPr>
              <a:lvl7pPr marL="1085850" indent="-17145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▫"/>
                <a:defRPr sz="1600">
                  <a:cs typeface="Arial" panose="020B0604020202020204" pitchFamily="34" charset="0"/>
                </a:defRPr>
              </a:lvl7pPr>
              <a:lvl8pPr marL="1085850" indent="-17145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▫"/>
                <a:defRPr sz="1600">
                  <a:cs typeface="Arial" panose="020B0604020202020204" pitchFamily="34" charset="0"/>
                </a:defRPr>
              </a:lvl8pPr>
              <a:lvl9pPr marL="1085850" indent="-17145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▫"/>
                <a:defRPr sz="1600"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 typeface="Segoe UI" panose="020B0502040204020203" pitchFamily="34" charset="0"/>
                <a:buChar char="​"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rPr>
                <a:t>Structured decision tree based on results</a:t>
              </a:r>
            </a:p>
          </p:txBody>
        </p:sp>
        <p:sp>
          <p:nvSpPr>
            <p:cNvPr id="21" name="TextBox 20"/>
            <p:cNvSpPr txBox="1">
              <a:spLocks/>
            </p:cNvSpPr>
            <p:nvPr/>
          </p:nvSpPr>
          <p:spPr>
            <a:xfrm>
              <a:off x="7221560" y="3622678"/>
              <a:ext cx="3592318" cy="585943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>
              <a:lvl1pPr lvl="0" indent="0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Font typeface="Segoe UI" panose="020B0502040204020203" pitchFamily="34" charset="0"/>
                <a:buChar char="​"/>
                <a:defRPr sz="1600">
                  <a:cs typeface="Arial" panose="020B0604020202020204" pitchFamily="34" charset="0"/>
                </a:defRPr>
              </a:lvl1pPr>
              <a:lvl2pPr marL="228600" lvl="1" indent="-225425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Font typeface="Wingdings" panose="05000000000000000000" pitchFamily="2" charset="2"/>
                <a:buChar char=""/>
                <a:defRPr sz="1600">
                  <a:cs typeface="Arial" panose="020B0604020202020204" pitchFamily="34" charset="0"/>
                </a:defRPr>
              </a:lvl2pPr>
              <a:lvl3pPr marL="515938" lvl="2" indent="-287338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Font typeface="Arial" panose="020B0604020202020204" pitchFamily="34" charset="0"/>
                <a:buChar char="—"/>
                <a:defRPr sz="1600">
                  <a:cs typeface="Arial" panose="020B0604020202020204" pitchFamily="34" charset="0"/>
                </a:defRPr>
              </a:lvl3pPr>
              <a:lvl4pPr marL="742950" lvl="3" indent="-182563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Font typeface="Arial" panose="020B0604020202020204" pitchFamily="34" charset="0"/>
                <a:buChar char="»"/>
                <a:defRPr sz="1600">
                  <a:cs typeface="Arial" panose="020B0604020202020204" pitchFamily="34" charset="0"/>
                </a:defRPr>
              </a:lvl4pPr>
              <a:lvl5pPr marL="914400" lvl="4" indent="-136525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›"/>
                <a:defRPr sz="1600">
                  <a:cs typeface="Arial" panose="020B0604020202020204" pitchFamily="34" charset="0"/>
                </a:defRPr>
              </a:lvl5pPr>
              <a:lvl6pPr marL="1085850" indent="-17145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▫"/>
                <a:defRPr sz="1600">
                  <a:cs typeface="Arial" panose="020B0604020202020204" pitchFamily="34" charset="0"/>
                </a:defRPr>
              </a:lvl6pPr>
              <a:lvl7pPr marL="1085850" indent="-17145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▫"/>
                <a:defRPr sz="1600">
                  <a:cs typeface="Arial" panose="020B0604020202020204" pitchFamily="34" charset="0"/>
                </a:defRPr>
              </a:lvl7pPr>
              <a:lvl8pPr marL="1085850" indent="-17145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▫"/>
                <a:defRPr sz="1600">
                  <a:cs typeface="Arial" panose="020B0604020202020204" pitchFamily="34" charset="0"/>
                </a:defRPr>
              </a:lvl8pPr>
              <a:lvl9pPr marL="1085850" indent="-17145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▫"/>
                <a:defRPr sz="1600">
                  <a:cs typeface="Arial" panose="020B0604020202020204" pitchFamily="34" charset="0"/>
                </a:defRPr>
              </a:lvl9pPr>
            </a:lstStyle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rPr>
                <a:t>10</a:t>
              </a:r>
              <a:r>
                <a:rPr kumimoji="0" lang="en-US" sz="1600" b="1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rPr>
                <a:t>1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rPr>
                <a:t> to 10</a:t>
              </a:r>
              <a:r>
                <a:rPr kumimoji="0" lang="en-US" sz="1600" b="1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rPr>
                <a:t>2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rPr>
                <a:t> viral copies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rPr>
                <a:t>: increased wastewater screening of target building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rPr>
                <a:t>10</a:t>
              </a:r>
              <a:r>
                <a:rPr kumimoji="0" lang="en-US" sz="1600" b="1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rPr>
                <a:t>3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rPr>
                <a:t> to 10</a:t>
              </a:r>
              <a:r>
                <a:rPr kumimoji="0" lang="en-US" sz="1600" b="1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rPr>
                <a:t>4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rPr>
                <a:t> viral copies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rPr>
                <a:t>: increased wastewater screening and initial individual screening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rPr>
                <a:t>10</a:t>
              </a:r>
              <a:r>
                <a:rPr kumimoji="0" lang="en-US" sz="1600" b="1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rPr>
                <a:t>5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rPr>
                <a:t> to 10</a:t>
              </a:r>
              <a:r>
                <a:rPr kumimoji="0" lang="en-US" sz="1600" b="1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rPr>
                <a:t>9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rPr>
                <a:t> viral copies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rPr>
                <a:t>: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rPr>
                <a:t>intensive response with antigen testing of all individuals and follow-on molecular tests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5362748" y="3328250"/>
            <a:ext cx="2047451" cy="1084421"/>
            <a:chOff x="5038168" y="3124200"/>
            <a:chExt cx="1861319" cy="1084421"/>
          </a:xfrm>
        </p:grpSpPr>
        <p:sp>
          <p:nvSpPr>
            <p:cNvPr id="23" name="TextBox 22"/>
            <p:cNvSpPr txBox="1">
              <a:spLocks/>
            </p:cNvSpPr>
            <p:nvPr/>
          </p:nvSpPr>
          <p:spPr>
            <a:xfrm>
              <a:off x="5038168" y="3622678"/>
              <a:ext cx="1861319" cy="585943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>
              <a:lvl1pPr lvl="0" indent="0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Font typeface="Segoe UI" panose="020B0502040204020203" pitchFamily="34" charset="0"/>
                <a:buChar char="​"/>
                <a:defRPr sz="1600">
                  <a:cs typeface="Arial" panose="020B0604020202020204" pitchFamily="34" charset="0"/>
                </a:defRPr>
              </a:lvl1pPr>
              <a:lvl2pPr marL="228600" lvl="1" indent="-225425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Font typeface="Wingdings" panose="05000000000000000000" pitchFamily="2" charset="2"/>
                <a:buChar char=""/>
                <a:defRPr sz="1600">
                  <a:cs typeface="Arial" panose="020B0604020202020204" pitchFamily="34" charset="0"/>
                </a:defRPr>
              </a:lvl2pPr>
              <a:lvl3pPr marL="515938" lvl="2" indent="-287338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Font typeface="Arial" panose="020B0604020202020204" pitchFamily="34" charset="0"/>
                <a:buChar char="—"/>
                <a:defRPr sz="1600">
                  <a:cs typeface="Arial" panose="020B0604020202020204" pitchFamily="34" charset="0"/>
                </a:defRPr>
              </a:lvl3pPr>
              <a:lvl4pPr marL="742950" lvl="3" indent="-182563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Font typeface="Arial" panose="020B0604020202020204" pitchFamily="34" charset="0"/>
                <a:buChar char="»"/>
                <a:defRPr sz="1600">
                  <a:cs typeface="Arial" panose="020B0604020202020204" pitchFamily="34" charset="0"/>
                </a:defRPr>
              </a:lvl4pPr>
              <a:lvl5pPr marL="914400" lvl="4" indent="-136525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›"/>
                <a:defRPr sz="1600">
                  <a:cs typeface="Arial" panose="020B0604020202020204" pitchFamily="34" charset="0"/>
                </a:defRPr>
              </a:lvl5pPr>
              <a:lvl6pPr marL="1085850" indent="-17145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▫"/>
                <a:defRPr sz="1600">
                  <a:cs typeface="Arial" panose="020B0604020202020204" pitchFamily="34" charset="0"/>
                </a:defRPr>
              </a:lvl6pPr>
              <a:lvl7pPr marL="1085850" indent="-17145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▫"/>
                <a:defRPr sz="1600">
                  <a:cs typeface="Arial" panose="020B0604020202020204" pitchFamily="34" charset="0"/>
                </a:defRPr>
              </a:lvl7pPr>
              <a:lvl8pPr marL="1085850" indent="-17145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▫"/>
                <a:defRPr sz="1600">
                  <a:cs typeface="Arial" panose="020B0604020202020204" pitchFamily="34" charset="0"/>
                </a:defRPr>
              </a:lvl8pPr>
              <a:lvl9pPr marL="1085850" indent="-17145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▫"/>
                <a:defRPr sz="1600">
                  <a:cs typeface="Arial" panose="020B0604020202020204" pitchFamily="34" charset="0"/>
                </a:defRPr>
              </a:lvl9pPr>
            </a:lstStyle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rPr>
                <a:t>Existing BSL 2 lab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rPr>
                <a:t>Filters and centrifuges for simple sample prep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rPr>
                <a:t>CDC panel assay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rPr>
                <a:t>Roche and </a:t>
              </a:r>
              <a:r>
                <a:rPr kumimoji="0" lang="en-U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rPr>
                <a:t>Biorad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rPr>
                <a:t> RT-PCR analyzers</a:t>
              </a:r>
            </a:p>
          </p:txBody>
        </p:sp>
        <p:sp>
          <p:nvSpPr>
            <p:cNvPr id="24" name="TextBox 23"/>
            <p:cNvSpPr txBox="1">
              <a:spLocks/>
            </p:cNvSpPr>
            <p:nvPr/>
          </p:nvSpPr>
          <p:spPr>
            <a:xfrm>
              <a:off x="5038168" y="3124200"/>
              <a:ext cx="1861319" cy="246221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>
              <a:lvl1pPr lvl="0" indent="0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Font typeface="Segoe UI" panose="020B0502040204020203" pitchFamily="34" charset="0"/>
                <a:buChar char="​"/>
                <a:defRPr sz="1600">
                  <a:cs typeface="Arial" panose="020B0604020202020204" pitchFamily="34" charset="0"/>
                </a:defRPr>
              </a:lvl1pPr>
              <a:lvl2pPr marL="228600" lvl="1" indent="-225425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Font typeface="Wingdings" panose="05000000000000000000" pitchFamily="2" charset="2"/>
                <a:buChar char=""/>
                <a:defRPr sz="1600">
                  <a:cs typeface="Arial" panose="020B0604020202020204" pitchFamily="34" charset="0"/>
                </a:defRPr>
              </a:lvl2pPr>
              <a:lvl3pPr marL="515938" lvl="2" indent="-287338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Font typeface="Arial" panose="020B0604020202020204" pitchFamily="34" charset="0"/>
                <a:buChar char="—"/>
                <a:defRPr sz="1600">
                  <a:cs typeface="Arial" panose="020B0604020202020204" pitchFamily="34" charset="0"/>
                </a:defRPr>
              </a:lvl3pPr>
              <a:lvl4pPr marL="742950" lvl="3" indent="-182563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Font typeface="Arial" panose="020B0604020202020204" pitchFamily="34" charset="0"/>
                <a:buChar char="»"/>
                <a:defRPr sz="1600">
                  <a:cs typeface="Arial" panose="020B0604020202020204" pitchFamily="34" charset="0"/>
                </a:defRPr>
              </a:lvl4pPr>
              <a:lvl5pPr marL="914400" lvl="4" indent="-136525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›"/>
                <a:defRPr sz="1600">
                  <a:cs typeface="Arial" panose="020B0604020202020204" pitchFamily="34" charset="0"/>
                </a:defRPr>
              </a:lvl5pPr>
              <a:lvl6pPr marL="1085850" indent="-17145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▫"/>
                <a:defRPr sz="1600">
                  <a:cs typeface="Arial" panose="020B0604020202020204" pitchFamily="34" charset="0"/>
                </a:defRPr>
              </a:lvl6pPr>
              <a:lvl7pPr marL="1085850" indent="-17145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▫"/>
                <a:defRPr sz="1600">
                  <a:cs typeface="Arial" panose="020B0604020202020204" pitchFamily="34" charset="0"/>
                </a:defRPr>
              </a:lvl7pPr>
              <a:lvl8pPr marL="1085850" indent="-17145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▫"/>
                <a:defRPr sz="1600">
                  <a:cs typeface="Arial" panose="020B0604020202020204" pitchFamily="34" charset="0"/>
                </a:defRPr>
              </a:lvl8pPr>
              <a:lvl9pPr marL="1085850" indent="-17145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▫"/>
                <a:defRPr sz="1600"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 typeface="Segoe UI" panose="020B0502040204020203" pitchFamily="34" charset="0"/>
                <a:buChar char="​"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rPr>
                <a:t>Lab processing</a:t>
              </a:r>
            </a:p>
          </p:txBody>
        </p:sp>
      </p:grpSp>
      <p:grpSp>
        <p:nvGrpSpPr>
          <p:cNvPr id="25" name="ChevronBlue 44"/>
          <p:cNvGrpSpPr/>
          <p:nvPr>
            <p:custDataLst>
              <p:tags r:id="rId5"/>
            </p:custDataLst>
          </p:nvPr>
        </p:nvGrpSpPr>
        <p:grpSpPr>
          <a:xfrm>
            <a:off x="2662837" y="3352800"/>
            <a:ext cx="270629" cy="270629"/>
            <a:chOff x="1016000" y="1016000"/>
            <a:chExt cx="396228" cy="396228"/>
          </a:xfrm>
        </p:grpSpPr>
        <p:sp>
          <p:nvSpPr>
            <p:cNvPr id="26" name="Oval 25"/>
            <p:cNvSpPr/>
            <p:nvPr/>
          </p:nvSpPr>
          <p:spPr>
            <a:xfrm>
              <a:off x="1016000" y="1016000"/>
              <a:ext cx="396228" cy="396228"/>
            </a:xfrm>
            <a:prstGeom prst="ellipse">
              <a:avLst/>
            </a:prstGeom>
            <a:solidFill>
              <a:srgbClr val="0A3655"/>
            </a:solidFill>
            <a:ln w="6350" cap="sq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" name="Freeform 26"/>
            <p:cNvSpPr>
              <a:spLocks noChangeAspect="1"/>
            </p:cNvSpPr>
            <p:nvPr/>
          </p:nvSpPr>
          <p:spPr>
            <a:xfrm>
              <a:off x="1167567" y="1118521"/>
              <a:ext cx="103571" cy="195256"/>
            </a:xfrm>
            <a:custGeom>
              <a:avLst/>
              <a:gdLst/>
              <a:ahLst/>
              <a:cxnLst/>
              <a:rect l="0" t="0" r="0" b="0"/>
              <a:pathLst>
                <a:path w="103601" h="195312">
                  <a:moveTo>
                    <a:pt x="9358" y="193790"/>
                  </a:moveTo>
                  <a:lnTo>
                    <a:pt x="101575" y="101574"/>
                  </a:lnTo>
                  <a:lnTo>
                    <a:pt x="103600" y="99549"/>
                  </a:lnTo>
                  <a:lnTo>
                    <a:pt x="103600" y="96266"/>
                  </a:lnTo>
                  <a:lnTo>
                    <a:pt x="101575" y="94241"/>
                  </a:lnTo>
                  <a:lnTo>
                    <a:pt x="9358" y="2025"/>
                  </a:lnTo>
                  <a:lnTo>
                    <a:pt x="7332" y="0"/>
                  </a:lnTo>
                  <a:lnTo>
                    <a:pt x="4049" y="0"/>
                  </a:lnTo>
                  <a:lnTo>
                    <a:pt x="2026" y="2025"/>
                  </a:lnTo>
                  <a:lnTo>
                    <a:pt x="0" y="4048"/>
                  </a:lnTo>
                  <a:lnTo>
                    <a:pt x="0" y="7331"/>
                  </a:lnTo>
                  <a:lnTo>
                    <a:pt x="2026" y="9357"/>
                  </a:lnTo>
                  <a:lnTo>
                    <a:pt x="90576" y="97907"/>
                  </a:lnTo>
                  <a:lnTo>
                    <a:pt x="2026" y="186459"/>
                  </a:lnTo>
                  <a:lnTo>
                    <a:pt x="0" y="188483"/>
                  </a:lnTo>
                  <a:lnTo>
                    <a:pt x="0" y="191766"/>
                  </a:lnTo>
                  <a:lnTo>
                    <a:pt x="2026" y="193790"/>
                  </a:lnTo>
                  <a:lnTo>
                    <a:pt x="3040" y="194805"/>
                  </a:lnTo>
                  <a:lnTo>
                    <a:pt x="4366" y="195311"/>
                  </a:lnTo>
                  <a:lnTo>
                    <a:pt x="5692" y="195311"/>
                  </a:lnTo>
                  <a:lnTo>
                    <a:pt x="7017" y="195311"/>
                  </a:lnTo>
                  <a:lnTo>
                    <a:pt x="8348" y="194805"/>
                  </a:lnTo>
                  <a:close/>
                </a:path>
              </a:pathLst>
            </a:custGeom>
            <a:solidFill>
              <a:srgbClr val="FFFFFF"/>
            </a:solidFill>
            <a:ln w="6350" cap="sq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8" name="ChevronBlue 44"/>
          <p:cNvGrpSpPr/>
          <p:nvPr>
            <p:custDataLst>
              <p:tags r:id="rId6"/>
            </p:custDataLst>
          </p:nvPr>
        </p:nvGrpSpPr>
        <p:grpSpPr>
          <a:xfrm>
            <a:off x="5055052" y="3352800"/>
            <a:ext cx="270629" cy="270629"/>
            <a:chOff x="1016000" y="1016000"/>
            <a:chExt cx="396228" cy="396228"/>
          </a:xfrm>
        </p:grpSpPr>
        <p:sp>
          <p:nvSpPr>
            <p:cNvPr id="29" name="Oval 28"/>
            <p:cNvSpPr/>
            <p:nvPr/>
          </p:nvSpPr>
          <p:spPr>
            <a:xfrm>
              <a:off x="1016000" y="1016000"/>
              <a:ext cx="396228" cy="396228"/>
            </a:xfrm>
            <a:prstGeom prst="ellipse">
              <a:avLst/>
            </a:prstGeom>
            <a:solidFill>
              <a:srgbClr val="0A3655"/>
            </a:solidFill>
            <a:ln w="6350" cap="sq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" name="Freeform 29"/>
            <p:cNvSpPr>
              <a:spLocks noChangeAspect="1"/>
            </p:cNvSpPr>
            <p:nvPr/>
          </p:nvSpPr>
          <p:spPr>
            <a:xfrm>
              <a:off x="1167567" y="1118521"/>
              <a:ext cx="103571" cy="195256"/>
            </a:xfrm>
            <a:custGeom>
              <a:avLst/>
              <a:gdLst/>
              <a:ahLst/>
              <a:cxnLst/>
              <a:rect l="0" t="0" r="0" b="0"/>
              <a:pathLst>
                <a:path w="103601" h="195312">
                  <a:moveTo>
                    <a:pt x="9358" y="193790"/>
                  </a:moveTo>
                  <a:lnTo>
                    <a:pt x="101575" y="101574"/>
                  </a:lnTo>
                  <a:lnTo>
                    <a:pt x="103600" y="99549"/>
                  </a:lnTo>
                  <a:lnTo>
                    <a:pt x="103600" y="96266"/>
                  </a:lnTo>
                  <a:lnTo>
                    <a:pt x="101575" y="94241"/>
                  </a:lnTo>
                  <a:lnTo>
                    <a:pt x="9358" y="2025"/>
                  </a:lnTo>
                  <a:lnTo>
                    <a:pt x="7332" y="0"/>
                  </a:lnTo>
                  <a:lnTo>
                    <a:pt x="4049" y="0"/>
                  </a:lnTo>
                  <a:lnTo>
                    <a:pt x="2026" y="2025"/>
                  </a:lnTo>
                  <a:lnTo>
                    <a:pt x="0" y="4048"/>
                  </a:lnTo>
                  <a:lnTo>
                    <a:pt x="0" y="7331"/>
                  </a:lnTo>
                  <a:lnTo>
                    <a:pt x="2026" y="9357"/>
                  </a:lnTo>
                  <a:lnTo>
                    <a:pt x="90576" y="97907"/>
                  </a:lnTo>
                  <a:lnTo>
                    <a:pt x="2026" y="186459"/>
                  </a:lnTo>
                  <a:lnTo>
                    <a:pt x="0" y="188483"/>
                  </a:lnTo>
                  <a:lnTo>
                    <a:pt x="0" y="191766"/>
                  </a:lnTo>
                  <a:lnTo>
                    <a:pt x="2026" y="193790"/>
                  </a:lnTo>
                  <a:lnTo>
                    <a:pt x="3040" y="194805"/>
                  </a:lnTo>
                  <a:lnTo>
                    <a:pt x="4366" y="195311"/>
                  </a:lnTo>
                  <a:lnTo>
                    <a:pt x="5692" y="195311"/>
                  </a:lnTo>
                  <a:lnTo>
                    <a:pt x="7017" y="195311"/>
                  </a:lnTo>
                  <a:lnTo>
                    <a:pt x="8348" y="194805"/>
                  </a:lnTo>
                  <a:close/>
                </a:path>
              </a:pathLst>
            </a:custGeom>
            <a:solidFill>
              <a:srgbClr val="FFFFFF"/>
            </a:solidFill>
            <a:ln w="6350" cap="sq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cxnSp>
        <p:nvCxnSpPr>
          <p:cNvPr id="31" name="LineContentSeparatorDefault 40"/>
          <p:cNvCxnSpPr>
            <a:cxnSpLocks/>
          </p:cNvCxnSpPr>
          <p:nvPr>
            <p:custDataLst>
              <p:tags r:id="rId7"/>
            </p:custDataLst>
          </p:nvPr>
        </p:nvCxnSpPr>
        <p:spPr>
          <a:xfrm>
            <a:off x="2798151" y="3610028"/>
            <a:ext cx="1" cy="2866972"/>
          </a:xfrm>
          <a:prstGeom prst="straightConnector1">
            <a:avLst/>
          </a:prstGeom>
          <a:noFill/>
          <a:ln w="9525" cap="flat" cmpd="sng" algn="ctr">
            <a:solidFill>
              <a:srgbClr val="00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32" name="LineContentSeparatorDefault 40"/>
          <p:cNvCxnSpPr>
            <a:cxnSpLocks/>
          </p:cNvCxnSpPr>
          <p:nvPr>
            <p:custDataLst>
              <p:tags r:id="rId8"/>
            </p:custDataLst>
          </p:nvPr>
        </p:nvCxnSpPr>
        <p:spPr>
          <a:xfrm>
            <a:off x="5190366" y="3610028"/>
            <a:ext cx="1" cy="2866972"/>
          </a:xfrm>
          <a:prstGeom prst="straightConnector1">
            <a:avLst/>
          </a:prstGeom>
          <a:noFill/>
          <a:ln w="9525" cap="flat" cmpd="sng" algn="ctr">
            <a:solidFill>
              <a:srgbClr val="00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33" name="LineContentSeparatorDefault 40"/>
          <p:cNvCxnSpPr>
            <a:cxnSpLocks/>
          </p:cNvCxnSpPr>
          <p:nvPr>
            <p:custDataLst>
              <p:tags r:id="rId9"/>
            </p:custDataLst>
          </p:nvPr>
        </p:nvCxnSpPr>
        <p:spPr>
          <a:xfrm>
            <a:off x="7582580" y="3610028"/>
            <a:ext cx="1" cy="2866972"/>
          </a:xfrm>
          <a:prstGeom prst="straightConnector1">
            <a:avLst/>
          </a:prstGeom>
          <a:noFill/>
          <a:ln w="9525" cap="flat" cmpd="sng" algn="ctr">
            <a:solidFill>
              <a:srgbClr val="00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grpSp>
        <p:nvGrpSpPr>
          <p:cNvPr id="34" name="ChevronBlue 44"/>
          <p:cNvGrpSpPr/>
          <p:nvPr>
            <p:custDataLst>
              <p:tags r:id="rId10"/>
            </p:custDataLst>
          </p:nvPr>
        </p:nvGrpSpPr>
        <p:grpSpPr>
          <a:xfrm>
            <a:off x="7447266" y="3352800"/>
            <a:ext cx="270629" cy="270629"/>
            <a:chOff x="1016000" y="1016000"/>
            <a:chExt cx="396228" cy="396228"/>
          </a:xfrm>
        </p:grpSpPr>
        <p:sp>
          <p:nvSpPr>
            <p:cNvPr id="35" name="Oval 34"/>
            <p:cNvSpPr/>
            <p:nvPr/>
          </p:nvSpPr>
          <p:spPr>
            <a:xfrm>
              <a:off x="1016000" y="1016000"/>
              <a:ext cx="396228" cy="396228"/>
            </a:xfrm>
            <a:prstGeom prst="ellipse">
              <a:avLst/>
            </a:prstGeom>
            <a:solidFill>
              <a:srgbClr val="0A3655"/>
            </a:solidFill>
            <a:ln w="6350" cap="sq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Freeform 35"/>
            <p:cNvSpPr>
              <a:spLocks noChangeAspect="1"/>
            </p:cNvSpPr>
            <p:nvPr/>
          </p:nvSpPr>
          <p:spPr>
            <a:xfrm>
              <a:off x="1167567" y="1118521"/>
              <a:ext cx="103571" cy="195256"/>
            </a:xfrm>
            <a:custGeom>
              <a:avLst/>
              <a:gdLst/>
              <a:ahLst/>
              <a:cxnLst/>
              <a:rect l="0" t="0" r="0" b="0"/>
              <a:pathLst>
                <a:path w="103601" h="195312">
                  <a:moveTo>
                    <a:pt x="9358" y="193790"/>
                  </a:moveTo>
                  <a:lnTo>
                    <a:pt x="101575" y="101574"/>
                  </a:lnTo>
                  <a:lnTo>
                    <a:pt x="103600" y="99549"/>
                  </a:lnTo>
                  <a:lnTo>
                    <a:pt x="103600" y="96266"/>
                  </a:lnTo>
                  <a:lnTo>
                    <a:pt x="101575" y="94241"/>
                  </a:lnTo>
                  <a:lnTo>
                    <a:pt x="9358" y="2025"/>
                  </a:lnTo>
                  <a:lnTo>
                    <a:pt x="7332" y="0"/>
                  </a:lnTo>
                  <a:lnTo>
                    <a:pt x="4049" y="0"/>
                  </a:lnTo>
                  <a:lnTo>
                    <a:pt x="2026" y="2025"/>
                  </a:lnTo>
                  <a:lnTo>
                    <a:pt x="0" y="4048"/>
                  </a:lnTo>
                  <a:lnTo>
                    <a:pt x="0" y="7331"/>
                  </a:lnTo>
                  <a:lnTo>
                    <a:pt x="2026" y="9357"/>
                  </a:lnTo>
                  <a:lnTo>
                    <a:pt x="90576" y="97907"/>
                  </a:lnTo>
                  <a:lnTo>
                    <a:pt x="2026" y="186459"/>
                  </a:lnTo>
                  <a:lnTo>
                    <a:pt x="0" y="188483"/>
                  </a:lnTo>
                  <a:lnTo>
                    <a:pt x="0" y="191766"/>
                  </a:lnTo>
                  <a:lnTo>
                    <a:pt x="2026" y="193790"/>
                  </a:lnTo>
                  <a:lnTo>
                    <a:pt x="3040" y="194805"/>
                  </a:lnTo>
                  <a:lnTo>
                    <a:pt x="4366" y="195311"/>
                  </a:lnTo>
                  <a:lnTo>
                    <a:pt x="5692" y="195311"/>
                  </a:lnTo>
                  <a:lnTo>
                    <a:pt x="7017" y="195311"/>
                  </a:lnTo>
                  <a:lnTo>
                    <a:pt x="8348" y="194805"/>
                  </a:lnTo>
                  <a:close/>
                </a:path>
              </a:pathLst>
            </a:custGeom>
            <a:solidFill>
              <a:srgbClr val="FFFFFF"/>
            </a:solidFill>
            <a:ln w="6350" cap="sq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2" name="2. Slide Title"/>
          <p:cNvSpPr txBox="1">
            <a:spLocks/>
          </p:cNvSpPr>
          <p:nvPr>
            <p:custDataLst>
              <p:tags r:id="rId11"/>
            </p:custDataLst>
          </p:nvPr>
        </p:nvSpPr>
        <p:spPr>
          <a:xfrm>
            <a:off x="1731818" y="172212"/>
            <a:ext cx="9905446" cy="731520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algn="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500" b="1" kern="1200" spc="0" baseline="0">
                <a:ln w="6350" cap="flat">
                  <a:noFill/>
                  <a:miter lim="800000"/>
                </a:ln>
                <a:solidFill>
                  <a:schemeClr val="accent1">
                    <a:lumMod val="90000"/>
                    <a:lumOff val="1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 w="6350" cap="flat">
                  <a:noFill/>
                  <a:miter lim="800000"/>
                </a:ln>
                <a:solidFill>
                  <a:srgbClr val="0A3655">
                    <a:lumMod val="90000"/>
                    <a:lumOff val="10000"/>
                  </a:srgbClr>
                </a:solidFill>
                <a:effectLst/>
                <a:uLnTx/>
                <a:uFillTx/>
                <a:latin typeface="Georgia"/>
                <a:ea typeface="+mj-ea"/>
                <a:cs typeface="+mj-cs"/>
              </a:rPr>
              <a:t>How University of Arizona aimed to control spread among 7,600 students</a:t>
            </a:r>
          </a:p>
        </p:txBody>
      </p:sp>
    </p:spTree>
    <p:extLst>
      <p:ext uri="{BB962C8B-B14F-4D97-AF65-F5344CB8AC3E}">
        <p14:creationId xmlns:p14="http://schemas.microsoft.com/office/powerpoint/2010/main" val="33622385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F873FC6-C268-47C8-8F90-7897FBAEA4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875" y="2243579"/>
            <a:ext cx="5476875" cy="359365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018AA1B-6A98-46EC-AF61-93F96D0E02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0300" y="2309813"/>
            <a:ext cx="5330825" cy="3527425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5B1FA1CF-6836-46EE-99EF-AD37ECBEF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7814"/>
            <a:ext cx="11582400" cy="1139825"/>
          </a:xfrm>
        </p:spPr>
        <p:txBody>
          <a:bodyPr wrap="square" anchor="t">
            <a:normAutofit/>
          </a:bodyPr>
          <a:lstStyle/>
          <a:p>
            <a:pPr algn="ctr"/>
            <a:r>
              <a:rPr lang="en-US" b="1" dirty="0">
                <a:solidFill>
                  <a:srgbClr val="FFFF00"/>
                </a:solidFill>
              </a:rPr>
              <a:t>Collecting Wastewater  from Dorms</a:t>
            </a:r>
          </a:p>
        </p:txBody>
      </p:sp>
    </p:spTree>
    <p:extLst>
      <p:ext uri="{BB962C8B-B14F-4D97-AF65-F5344CB8AC3E}">
        <p14:creationId xmlns:p14="http://schemas.microsoft.com/office/powerpoint/2010/main" val="1917544035"/>
      </p:ext>
    </p:extLst>
  </p:cSld>
  <p:clrMapOvr>
    <a:masterClrMapping/>
  </p:clrMapOvr>
  <p:transition spd="med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A3BAF07C-C39E-42EB-BB22-8D46691D97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3061" cy="6858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8E9CF54-0466-4261-9E62-0249E60E18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21" name="Freeform 5">
              <a:extLst>
                <a:ext uri="{FF2B5EF4-FFF2-40B4-BE49-F238E27FC236}">
                  <a16:creationId xmlns:a16="http://schemas.microsoft.com/office/drawing/2014/main" id="{33E32106-E8B1-4F76-9EE6-58537738A3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2" name="Freeform 6">
              <a:extLst>
                <a:ext uri="{FF2B5EF4-FFF2-40B4-BE49-F238E27FC236}">
                  <a16:creationId xmlns:a16="http://schemas.microsoft.com/office/drawing/2014/main" id="{C32C2C46-A045-44FB-8A74-5EBD650C27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3" name="Freeform 7">
              <a:extLst>
                <a:ext uri="{FF2B5EF4-FFF2-40B4-BE49-F238E27FC236}">
                  <a16:creationId xmlns:a16="http://schemas.microsoft.com/office/drawing/2014/main" id="{6A76F79C-6683-4940-BCF7-4BCCCEE406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" name="Freeform 8">
              <a:extLst>
                <a:ext uri="{FF2B5EF4-FFF2-40B4-BE49-F238E27FC236}">
                  <a16:creationId xmlns:a16="http://schemas.microsoft.com/office/drawing/2014/main" id="{FF4675A3-6D07-4B1F-9BFC-AEBEA1AD06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" name="Freeform 9">
              <a:extLst>
                <a:ext uri="{FF2B5EF4-FFF2-40B4-BE49-F238E27FC236}">
                  <a16:creationId xmlns:a16="http://schemas.microsoft.com/office/drawing/2014/main" id="{765E127A-B6B7-4B1D-B7BD-6C8C969D29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" name="Freeform 10">
              <a:extLst>
                <a:ext uri="{FF2B5EF4-FFF2-40B4-BE49-F238E27FC236}">
                  <a16:creationId xmlns:a16="http://schemas.microsoft.com/office/drawing/2014/main" id="{3BCA9D9E-C72C-4751-BFA9-10B85CACE3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" name="Freeform 11">
              <a:extLst>
                <a:ext uri="{FF2B5EF4-FFF2-40B4-BE49-F238E27FC236}">
                  <a16:creationId xmlns:a16="http://schemas.microsoft.com/office/drawing/2014/main" id="{080C708C-69BF-441B-AB75-C98160ED06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8" name="Freeform 12">
              <a:extLst>
                <a:ext uri="{FF2B5EF4-FFF2-40B4-BE49-F238E27FC236}">
                  <a16:creationId xmlns:a16="http://schemas.microsoft.com/office/drawing/2014/main" id="{3E79964E-F8F1-4763-8892-7BC3DAE306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9" name="Freeform 13">
              <a:extLst>
                <a:ext uri="{FF2B5EF4-FFF2-40B4-BE49-F238E27FC236}">
                  <a16:creationId xmlns:a16="http://schemas.microsoft.com/office/drawing/2014/main" id="{FE09592A-FCC9-4AE5-BA0B-730C6F3BBE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0" name="Freeform 14">
              <a:extLst>
                <a:ext uri="{FF2B5EF4-FFF2-40B4-BE49-F238E27FC236}">
                  <a16:creationId xmlns:a16="http://schemas.microsoft.com/office/drawing/2014/main" id="{96448994-820C-4BC1-ABF3-4579C6F99A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1" name="Freeform 15">
              <a:extLst>
                <a:ext uri="{FF2B5EF4-FFF2-40B4-BE49-F238E27FC236}">
                  <a16:creationId xmlns:a16="http://schemas.microsoft.com/office/drawing/2014/main" id="{9BB0D192-565A-42B9-B292-CC032D71A6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3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2" name="Freeform 16">
              <a:extLst>
                <a:ext uri="{FF2B5EF4-FFF2-40B4-BE49-F238E27FC236}">
                  <a16:creationId xmlns:a16="http://schemas.microsoft.com/office/drawing/2014/main" id="{6D1CA09C-5F40-4E92-A7E9-D1FCEE5128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3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3" name="Freeform 17">
              <a:extLst>
                <a:ext uri="{FF2B5EF4-FFF2-40B4-BE49-F238E27FC236}">
                  <a16:creationId xmlns:a16="http://schemas.microsoft.com/office/drawing/2014/main" id="{379F5AA5-2E14-4880-A5A6-07AEF2AD89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4" name="Freeform 18">
              <a:extLst>
                <a:ext uri="{FF2B5EF4-FFF2-40B4-BE49-F238E27FC236}">
                  <a16:creationId xmlns:a16="http://schemas.microsoft.com/office/drawing/2014/main" id="{EF14BD32-D239-4DA3-98B3-7752073657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5" name="Freeform 19">
              <a:extLst>
                <a:ext uri="{FF2B5EF4-FFF2-40B4-BE49-F238E27FC236}">
                  <a16:creationId xmlns:a16="http://schemas.microsoft.com/office/drawing/2014/main" id="{CF07B250-E5E4-4624-9BD7-8D513A67B7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6" name="Freeform 20">
              <a:extLst>
                <a:ext uri="{FF2B5EF4-FFF2-40B4-BE49-F238E27FC236}">
                  <a16:creationId xmlns:a16="http://schemas.microsoft.com/office/drawing/2014/main" id="{BCC5D120-7C8C-4290-865C-4EE6E4F245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7" name="Freeform 21">
              <a:extLst>
                <a:ext uri="{FF2B5EF4-FFF2-40B4-BE49-F238E27FC236}">
                  <a16:creationId xmlns:a16="http://schemas.microsoft.com/office/drawing/2014/main" id="{C24688C6-CAE5-4EF2-B2BA-A138DA0A24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8" name="Freeform 22">
              <a:extLst>
                <a:ext uri="{FF2B5EF4-FFF2-40B4-BE49-F238E27FC236}">
                  <a16:creationId xmlns:a16="http://schemas.microsoft.com/office/drawing/2014/main" id="{6BD31099-7C13-4901-A04F-632B1CD846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9" name="Freeform 23">
              <a:extLst>
                <a:ext uri="{FF2B5EF4-FFF2-40B4-BE49-F238E27FC236}">
                  <a16:creationId xmlns:a16="http://schemas.microsoft.com/office/drawing/2014/main" id="{679F5FF7-82B2-4033-8FBE-63170C9378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1FB9F11C-BFB9-4E76-961F-C2ABB9491F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8630" y="4563895"/>
            <a:ext cx="9859271" cy="177782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4000" kern="1200" dirty="0">
                <a:latin typeface="+mj-lt"/>
                <a:ea typeface="+mj-ea"/>
                <a:cs typeface="+mj-cs"/>
              </a:rPr>
              <a:t>From 100 samples/year to 100 samples/Week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02C4C922-2C1A-4A86-B974-27294B1D10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237" r="7429" b="-2"/>
          <a:stretch/>
        </p:blipFill>
        <p:spPr>
          <a:xfrm>
            <a:off x="20" y="10"/>
            <a:ext cx="5997616" cy="4306823"/>
          </a:xfrm>
          <a:custGeom>
            <a:avLst/>
            <a:gdLst/>
            <a:ahLst/>
            <a:cxnLst/>
            <a:rect l="l" t="t" r="r" b="b"/>
            <a:pathLst>
              <a:path w="5997636" h="4306833">
                <a:moveTo>
                  <a:pt x="0" y="0"/>
                </a:moveTo>
                <a:lnTo>
                  <a:pt x="5997636" y="0"/>
                </a:lnTo>
                <a:lnTo>
                  <a:pt x="5997636" y="4302053"/>
                </a:lnTo>
                <a:lnTo>
                  <a:pt x="5313331" y="4306748"/>
                </a:lnTo>
                <a:cubicBezTo>
                  <a:pt x="3800480" y="4309129"/>
                  <a:pt x="2093145" y="4262282"/>
                  <a:pt x="400746" y="4118385"/>
                </a:cubicBezTo>
                <a:lnTo>
                  <a:pt x="0" y="4081409"/>
                </a:lnTo>
                <a:lnTo>
                  <a:pt x="0" y="2982070"/>
                </a:lnTo>
                <a:lnTo>
                  <a:pt x="0" y="2789945"/>
                </a:lnTo>
                <a:close/>
              </a:path>
            </a:pathLst>
          </a:custGeom>
        </p:spPr>
      </p:pic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232D8613-9035-45C9-9321-85CDC07CCCE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6895" r="1" b="1"/>
          <a:stretch/>
        </p:blipFill>
        <p:spPr>
          <a:xfrm>
            <a:off x="6176435" y="10"/>
            <a:ext cx="6015565" cy="4299555"/>
          </a:xfrm>
          <a:custGeom>
            <a:avLst/>
            <a:gdLst/>
            <a:ahLst/>
            <a:cxnLst/>
            <a:rect l="l" t="t" r="r" b="b"/>
            <a:pathLst>
              <a:path w="6015565" h="4299565">
                <a:moveTo>
                  <a:pt x="0" y="0"/>
                </a:moveTo>
                <a:lnTo>
                  <a:pt x="6015565" y="0"/>
                </a:lnTo>
                <a:lnTo>
                  <a:pt x="6015565" y="2789945"/>
                </a:lnTo>
                <a:lnTo>
                  <a:pt x="6015565" y="2982070"/>
                </a:lnTo>
                <a:lnTo>
                  <a:pt x="6015565" y="3957888"/>
                </a:lnTo>
                <a:lnTo>
                  <a:pt x="5937368" y="3966171"/>
                </a:lnTo>
                <a:cubicBezTo>
                  <a:pt x="3963073" y="4164120"/>
                  <a:pt x="2060717" y="4257123"/>
                  <a:pt x="577162" y="4289728"/>
                </a:cubicBezTo>
                <a:lnTo>
                  <a:pt x="0" y="4299565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9808582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ineContentSeparatorDefault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ineContentSeparatorDefault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ineContentSeparatorDefault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YMBOLNAME" val="Chevron"/>
  <p:tag name="CIRCLESTATUS" val="Blue"/>
  <p:tag name="NAME" val="ChevronBlu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CustomIcon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CustomIcon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CustomIcon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CustomIcon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CustomIcon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CustomIcon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CustomIcon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CustomIcon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YMBOLNAME" val="Chevron"/>
  <p:tag name="CIRCLESTATUS" val="Blue"/>
  <p:tag name="NAME" val="ChevronBlu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YMBOLNAME" val="Chevron"/>
  <p:tag name="CIRCLESTATUS" val="Blue"/>
  <p:tag name="NAME" val="ChevronBlue"/>
</p:tagLst>
</file>

<file path=ppt/theme/theme1.xml><?xml version="1.0" encoding="utf-8"?>
<a:theme xmlns:a="http://schemas.openxmlformats.org/drawingml/2006/main" name="29_Rippl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Ripple 1">
        <a:dk1>
          <a:srgbClr val="2B2B85"/>
        </a:dk1>
        <a:lt1>
          <a:srgbClr val="FFFFFF"/>
        </a:lt1>
        <a:dk2>
          <a:srgbClr val="00254A"/>
        </a:dk2>
        <a:lt2>
          <a:srgbClr val="C0C0C0"/>
        </a:lt2>
        <a:accent1>
          <a:srgbClr val="0099FF"/>
        </a:accent1>
        <a:accent2>
          <a:srgbClr val="006699"/>
        </a:accent2>
        <a:accent3>
          <a:srgbClr val="AAACB1"/>
        </a:accent3>
        <a:accent4>
          <a:srgbClr val="DADADA"/>
        </a:accent4>
        <a:accent5>
          <a:srgbClr val="AACAFF"/>
        </a:accent5>
        <a:accent6>
          <a:srgbClr val="005C8A"/>
        </a:accent6>
        <a:hlink>
          <a:srgbClr val="99CCFF"/>
        </a:hlink>
        <a:folHlink>
          <a:srgbClr val="8F8FB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Ripple 2">
        <a:dk1>
          <a:srgbClr val="3B4B5D"/>
        </a:dk1>
        <a:lt1>
          <a:srgbClr val="FFFFFF"/>
        </a:lt1>
        <a:dk2>
          <a:srgbClr val="466886"/>
        </a:dk2>
        <a:lt2>
          <a:srgbClr val="CCECFF"/>
        </a:lt2>
        <a:accent1>
          <a:srgbClr val="6D9D97"/>
        </a:accent1>
        <a:accent2>
          <a:srgbClr val="53718C"/>
        </a:accent2>
        <a:accent3>
          <a:srgbClr val="B0B9C3"/>
        </a:accent3>
        <a:accent4>
          <a:srgbClr val="DADADA"/>
        </a:accent4>
        <a:accent5>
          <a:srgbClr val="BACCC9"/>
        </a:accent5>
        <a:accent6>
          <a:srgbClr val="4A667E"/>
        </a:accent6>
        <a:hlink>
          <a:srgbClr val="99CCFF"/>
        </a:hlink>
        <a:folHlink>
          <a:srgbClr val="A97CF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Ripple 3">
        <a:dk1>
          <a:srgbClr val="008AE8"/>
        </a:dk1>
        <a:lt1>
          <a:srgbClr val="FFFFFF"/>
        </a:lt1>
        <a:dk2>
          <a:srgbClr val="0068AE"/>
        </a:dk2>
        <a:lt2>
          <a:srgbClr val="CCECFF"/>
        </a:lt2>
        <a:accent1>
          <a:srgbClr val="009999"/>
        </a:accent1>
        <a:accent2>
          <a:srgbClr val="0088E4"/>
        </a:accent2>
        <a:accent3>
          <a:srgbClr val="AAB9D3"/>
        </a:accent3>
        <a:accent4>
          <a:srgbClr val="DADADA"/>
        </a:accent4>
        <a:accent5>
          <a:srgbClr val="AACACA"/>
        </a:accent5>
        <a:accent6>
          <a:srgbClr val="007BCF"/>
        </a:accent6>
        <a:hlink>
          <a:srgbClr val="99FF99"/>
        </a:hlink>
        <a:folHlink>
          <a:srgbClr val="AFE1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Ripple 4">
        <a:dk1>
          <a:srgbClr val="9B69FF"/>
        </a:dk1>
        <a:lt1>
          <a:srgbClr val="FFFFFF"/>
        </a:lt1>
        <a:dk2>
          <a:srgbClr val="666699"/>
        </a:dk2>
        <a:lt2>
          <a:srgbClr val="D9D9FF"/>
        </a:lt2>
        <a:accent1>
          <a:srgbClr val="66CCFF"/>
        </a:accent1>
        <a:accent2>
          <a:srgbClr val="9966FF"/>
        </a:accent2>
        <a:accent3>
          <a:srgbClr val="B8B8CA"/>
        </a:accent3>
        <a:accent4>
          <a:srgbClr val="DADADA"/>
        </a:accent4>
        <a:accent5>
          <a:srgbClr val="B8E2FF"/>
        </a:accent5>
        <a:accent6>
          <a:srgbClr val="8A5CE7"/>
        </a:accent6>
        <a:hlink>
          <a:srgbClr val="0099CC"/>
        </a:hlink>
        <a:folHlink>
          <a:srgbClr val="0033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Ripple 5">
        <a:dk1>
          <a:srgbClr val="008080"/>
        </a:dk1>
        <a:lt1>
          <a:srgbClr val="FFFFFF"/>
        </a:lt1>
        <a:dk2>
          <a:srgbClr val="006666"/>
        </a:dk2>
        <a:lt2>
          <a:srgbClr val="FFFFCC"/>
        </a:lt2>
        <a:accent1>
          <a:srgbClr val="0099FF"/>
        </a:accent1>
        <a:accent2>
          <a:srgbClr val="008080"/>
        </a:accent2>
        <a:accent3>
          <a:srgbClr val="AAB8B8"/>
        </a:accent3>
        <a:accent4>
          <a:srgbClr val="DADADA"/>
        </a:accent4>
        <a:accent5>
          <a:srgbClr val="AACAFF"/>
        </a:accent5>
        <a:accent6>
          <a:srgbClr val="007373"/>
        </a:accent6>
        <a:hlink>
          <a:srgbClr val="1ACE9F"/>
        </a:hlink>
        <a:folHlink>
          <a:srgbClr val="A5B5C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Ripple 6">
        <a:dk1>
          <a:srgbClr val="CDD9D1"/>
        </a:dk1>
        <a:lt1>
          <a:srgbClr val="FFFFFF"/>
        </a:lt1>
        <a:dk2>
          <a:srgbClr val="A3BBA9"/>
        </a:dk2>
        <a:lt2>
          <a:srgbClr val="007D80"/>
        </a:lt2>
        <a:accent1>
          <a:srgbClr val="9CA8A4"/>
        </a:accent1>
        <a:accent2>
          <a:srgbClr val="CBD7CE"/>
        </a:accent2>
        <a:accent3>
          <a:srgbClr val="CEDAD1"/>
        </a:accent3>
        <a:accent4>
          <a:srgbClr val="DADADA"/>
        </a:accent4>
        <a:accent5>
          <a:srgbClr val="CBD1CF"/>
        </a:accent5>
        <a:accent6>
          <a:srgbClr val="B8C3BA"/>
        </a:accent6>
        <a:hlink>
          <a:srgbClr val="00990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Ripple 7">
        <a:dk1>
          <a:srgbClr val="686B5D"/>
        </a:dk1>
        <a:lt1>
          <a:srgbClr val="DCDAD0"/>
        </a:lt1>
        <a:dk2>
          <a:srgbClr val="525040"/>
        </a:dk2>
        <a:lt2>
          <a:srgbClr val="D3D2A6"/>
        </a:lt2>
        <a:accent1>
          <a:srgbClr val="5D8770"/>
        </a:accent1>
        <a:accent2>
          <a:srgbClr val="686B5D"/>
        </a:accent2>
        <a:accent3>
          <a:srgbClr val="B3B3AF"/>
        </a:accent3>
        <a:accent4>
          <a:srgbClr val="BCBAB1"/>
        </a:accent4>
        <a:accent5>
          <a:srgbClr val="B6C3BB"/>
        </a:accent5>
        <a:accent6>
          <a:srgbClr val="5E6053"/>
        </a:accent6>
        <a:hlink>
          <a:srgbClr val="85B7A9"/>
        </a:hlink>
        <a:folHlink>
          <a:srgbClr val="B8936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Ripple 8">
        <a:dk1>
          <a:srgbClr val="000000"/>
        </a:dk1>
        <a:lt1>
          <a:srgbClr val="EAEAEA"/>
        </a:lt1>
        <a:dk2>
          <a:srgbClr val="000000"/>
        </a:dk2>
        <a:lt2>
          <a:srgbClr val="B2B2B2"/>
        </a:lt2>
        <a:accent1>
          <a:srgbClr val="A4BCC4"/>
        </a:accent1>
        <a:accent2>
          <a:srgbClr val="FFFFFF"/>
        </a:accent2>
        <a:accent3>
          <a:srgbClr val="F3F3F3"/>
        </a:accent3>
        <a:accent4>
          <a:srgbClr val="000000"/>
        </a:accent4>
        <a:accent5>
          <a:srgbClr val="CFDADE"/>
        </a:accent5>
        <a:accent6>
          <a:srgbClr val="E7E7E7"/>
        </a:accent6>
        <a:hlink>
          <a:srgbClr val="0066FF"/>
        </a:hlink>
        <a:folHlink>
          <a:srgbClr val="00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Ripple 9">
        <a:dk1>
          <a:srgbClr val="000000"/>
        </a:dk1>
        <a:lt1>
          <a:srgbClr val="D7D1B9"/>
        </a:lt1>
        <a:dk2>
          <a:srgbClr val="B39257"/>
        </a:dk2>
        <a:lt2>
          <a:srgbClr val="B1A887"/>
        </a:lt2>
        <a:accent1>
          <a:srgbClr val="FFCC66"/>
        </a:accent1>
        <a:accent2>
          <a:srgbClr val="E6E3AC"/>
        </a:accent2>
        <a:accent3>
          <a:srgbClr val="E8E5D9"/>
        </a:accent3>
        <a:accent4>
          <a:srgbClr val="000000"/>
        </a:accent4>
        <a:accent5>
          <a:srgbClr val="FFE2B8"/>
        </a:accent5>
        <a:accent6>
          <a:srgbClr val="D0CE9B"/>
        </a:accent6>
        <a:hlink>
          <a:srgbClr val="666633"/>
        </a:hlink>
        <a:folHlink>
          <a:srgbClr val="9C98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</TotalTime>
  <Words>736</Words>
  <Application>Microsoft Office PowerPoint</Application>
  <PresentationFormat>Widescreen</PresentationFormat>
  <Paragraphs>129</Paragraphs>
  <Slides>14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4" baseType="lpstr">
      <vt:lpstr>Arial</vt:lpstr>
      <vt:lpstr>Calibri</vt:lpstr>
      <vt:lpstr>Calibri Light</vt:lpstr>
      <vt:lpstr>Georgia</vt:lpstr>
      <vt:lpstr>Segoe UI</vt:lpstr>
      <vt:lpstr>Wingdings</vt:lpstr>
      <vt:lpstr>29_Ripple</vt:lpstr>
      <vt:lpstr>Office Theme</vt:lpstr>
      <vt:lpstr>1_Office Theme</vt:lpstr>
      <vt:lpstr>think-cell Slide</vt:lpstr>
      <vt:lpstr>Introduction to Sewage Epidemiology</vt:lpstr>
      <vt:lpstr> Sewage Surveillance</vt:lpstr>
      <vt:lpstr> SARS- CoV-2 Studies Underway</vt:lpstr>
      <vt:lpstr>Coronaviruses</vt:lpstr>
      <vt:lpstr>Advantages of Wastewater Epidemiology</vt:lpstr>
      <vt:lpstr>PowerPoint Presentation</vt:lpstr>
      <vt:lpstr>PowerPoint Presentation</vt:lpstr>
      <vt:lpstr>Collecting Wastewater  from Dorms</vt:lpstr>
      <vt:lpstr>From 100 samples/year to 100 samples/Week</vt:lpstr>
      <vt:lpstr>Wastewater-Based Epidemiology at the University of Arizona WEST Center The Likins Dorm Case Study - Timeline</vt:lpstr>
      <vt:lpstr>Effectiveness of the COVID-19 Containment Strategy  at the University of Arizona</vt:lpstr>
      <vt:lpstr>SARS-CoV-2 Virus - Update</vt:lpstr>
      <vt:lpstr>What have we learned – sewage monitoring for SARS-CoV-2 at the University of Arizona and Tucson</vt:lpstr>
      <vt:lpstr>What is needed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Sewage Epidemiology</dc:title>
  <dc:creator>Gerba, Charles P - (gerba)</dc:creator>
  <cp:lastModifiedBy>Gerba, Charles P - (gerba)</cp:lastModifiedBy>
  <cp:revision>7</cp:revision>
  <dcterms:created xsi:type="dcterms:W3CDTF">2020-12-10T14:27:27Z</dcterms:created>
  <dcterms:modified xsi:type="dcterms:W3CDTF">2021-01-31T17:32:24Z</dcterms:modified>
</cp:coreProperties>
</file>