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7" r:id="rId3"/>
    <p:sldId id="259" r:id="rId4"/>
    <p:sldId id="258" r:id="rId5"/>
    <p:sldId id="265" r:id="rId6"/>
    <p:sldId id="268" r:id="rId7"/>
    <p:sldId id="269" r:id="rId8"/>
    <p:sldId id="266" r:id="rId9"/>
    <p:sldId id="264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3D"/>
    <a:srgbClr val="4EA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 autoAdjust="0"/>
    <p:restoredTop sz="68299" autoAdjust="0"/>
  </p:normalViewPr>
  <p:slideViewPr>
    <p:cSldViewPr snapToGrid="0" snapToObjects="1">
      <p:cViewPr varScale="1">
        <p:scale>
          <a:sx n="85" d="100"/>
          <a:sy n="85" d="100"/>
        </p:scale>
        <p:origin x="2304" y="176"/>
      </p:cViewPr>
      <p:guideLst>
        <p:guide orient="horz" pos="2160"/>
        <p:guide pos="7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33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7B4AB-BB99-5A42-B696-5859070BA526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4C4B3-7EA6-D04C-8B77-2584186DB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8855D-2964-FA4E-A1F9-54E2F1E1D25B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1CCA1-F04D-9849-BE34-FED64F288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82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3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9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2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9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0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6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1CCA1-F04D-9849-BE34-FED64F288F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4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0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9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5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3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6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8160-7599-154C-A819-7F1195988480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8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pt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5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6709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3671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9876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B538-1DDD-064C-9DCC-AF80B1E5BF0D}" type="datetimeFigureOut">
              <a:rPr lang="en-US" smtClean="0"/>
              <a:t>2/1/21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9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07318160-7599-154C-A819-7F1195988480}" type="datetimeFigureOut">
              <a:rPr lang="en-US" smtClean="0"/>
              <a:pPr/>
              <a:t>2/1/21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2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0" r:id="rId8"/>
    <p:sldLayoutId id="2147483678" r:id="rId9"/>
    <p:sldLayoutId id="2147483679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 baseline="0">
          <a:solidFill>
            <a:srgbClr val="00583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591" y="5658089"/>
            <a:ext cx="3351872" cy="754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2541" y="35860"/>
            <a:ext cx="738691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 dirty="0" err="1">
                <a:solidFill>
                  <a:srgbClr val="00583D">
                    <a:alpha val="55000"/>
                  </a:srgbClr>
                </a:solidFill>
                <a:latin typeface="Tahoma" charset="0"/>
                <a:ea typeface="Tahoma" charset="0"/>
                <a:cs typeface="Tahoma" charset="0"/>
              </a:rPr>
              <a:t>uaa.alaska.edu</a:t>
            </a:r>
            <a:r>
              <a:rPr lang="en-US" sz="1400" b="1" spc="300" dirty="0">
                <a:solidFill>
                  <a:srgbClr val="00583D">
                    <a:alpha val="55000"/>
                  </a:srgbClr>
                </a:solidFill>
                <a:latin typeface="Tahoma" charset="0"/>
                <a:ea typeface="Tahoma" charset="0"/>
                <a:cs typeface="Tahoma" charset="0"/>
              </a:rPr>
              <a:t>/Biological-sciences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8382" y="266632"/>
            <a:ext cx="10871947" cy="14220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583D"/>
                </a:solidFill>
              </a:rPr>
              <a:t>SARS-CoV-2: Wastewater Surveillance in Alaska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28382" y="1571120"/>
            <a:ext cx="7104236" cy="29000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  <a:cs typeface="Calibri Light"/>
              </a:rPr>
              <a:t>Brandon R. Briggs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</a:t>
            </a:r>
          </a:p>
          <a:p>
            <a:r>
              <a:rPr lang="en-US" dirty="0">
                <a:solidFill>
                  <a:schemeClr val="tx1"/>
                </a:solidFill>
                <a:cs typeface="Calibri Light"/>
              </a:rPr>
              <a:t>Kodi Haughn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Ralf Dagdag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,Thomas Kosten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Eric Bortz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Eric Henderson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Devin Drown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2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Cameron Wilson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, Aaron Dotson</a:t>
            </a:r>
            <a:r>
              <a:rPr lang="en-US" baseline="30000" dirty="0">
                <a:solidFill>
                  <a:schemeClr val="tx1"/>
                </a:solidFill>
                <a:cs typeface="Calibri Light"/>
              </a:rPr>
              <a:t>1</a:t>
            </a:r>
          </a:p>
          <a:p>
            <a:pPr algn="l"/>
            <a:r>
              <a:rPr lang="en-US" sz="1800" baseline="30000" dirty="0">
                <a:solidFill>
                  <a:schemeClr val="tx1"/>
                </a:solidFill>
                <a:cs typeface="Calibri Light"/>
              </a:rPr>
              <a:t>1</a:t>
            </a:r>
            <a:r>
              <a:rPr lang="en-US" sz="1800" dirty="0">
                <a:solidFill>
                  <a:schemeClr val="tx1"/>
                </a:solidFill>
                <a:cs typeface="Calibri Light"/>
              </a:rPr>
              <a:t>University of Alaska Anchorage &amp; </a:t>
            </a:r>
            <a:r>
              <a:rPr lang="en-US" sz="1800" baseline="30000" dirty="0">
                <a:solidFill>
                  <a:schemeClr val="tx1"/>
                </a:solidFill>
                <a:cs typeface="Calibri Light"/>
              </a:rPr>
              <a:t>2</a:t>
            </a:r>
            <a:r>
              <a:rPr lang="en-US" sz="1800" dirty="0">
                <a:solidFill>
                  <a:schemeClr val="tx1"/>
                </a:solidFill>
                <a:cs typeface="Calibri Light"/>
              </a:rPr>
              <a:t>University of Alaska Fairbanks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87694" y="1711892"/>
            <a:ext cx="3568167" cy="2381250"/>
          </a:xfrm>
          <a:prstGeom prst="rect">
            <a:avLst/>
          </a:prstGeom>
          <a:ln>
            <a:noFill/>
          </a:ln>
          <a:effectLst>
            <a:outerShdw blurRad="177800" dist="228600" dir="2700000" sx="98000" sy="98000" algn="tl" rotWithShape="0">
              <a:srgbClr val="333333">
                <a:alpha val="3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02541" y="6557301"/>
            <a:ext cx="73869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UA is an AA/EO employer and educational institution and prohibits illegal discrimination against any individual: </a:t>
            </a:r>
            <a:r>
              <a:rPr lang="en-US" sz="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www.alaska.edu</a:t>
            </a:r>
            <a:r>
              <a:rPr lang="en-US" sz="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/nondiscrimination</a:t>
            </a:r>
          </a:p>
        </p:txBody>
      </p:sp>
      <p:pic>
        <p:nvPicPr>
          <p:cNvPr id="1026" name="Picture 2" descr="Department of Environmental Conservation">
            <a:extLst>
              <a:ext uri="{FF2B5EF4-FFF2-40B4-BE49-F238E27FC236}">
                <a16:creationId xmlns:a16="http://schemas.microsoft.com/office/drawing/2014/main" id="{D23B15B7-E143-9445-97E8-9DFB958A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216529"/>
            <a:ext cx="965361" cy="9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581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57"/>
          <p:cNvPicPr preferRelativeResize="0"/>
          <p:nvPr/>
        </p:nvPicPr>
        <p:blipFill>
          <a:blip r:embed="rId2"/>
          <a:srcRect/>
          <a:stretch/>
        </p:blipFill>
        <p:spPr>
          <a:xfrm>
            <a:off x="1492778" y="492981"/>
            <a:ext cx="9188847" cy="61241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58"/>
          <p:cNvSpPr/>
          <p:nvPr/>
        </p:nvSpPr>
        <p:spPr>
          <a:xfrm>
            <a:off x="-198953" y="944008"/>
            <a:ext cx="8938215" cy="898514"/>
          </a:xfrm>
          <a:prstGeom prst="rect">
            <a:avLst/>
          </a:prstGeom>
          <a:gradFill>
            <a:gsLst>
              <a:gs pos="98000">
                <a:srgbClr val="00583D"/>
              </a:gs>
              <a:gs pos="0">
                <a:srgbClr val="4EA685">
                  <a:alpha val="0"/>
                </a:srgbClr>
              </a:gs>
            </a:gsLst>
            <a:lin ang="108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7284" y="1025129"/>
            <a:ext cx="3270413" cy="736271"/>
          </a:xfrm>
          <a:prstGeom prst="rect">
            <a:avLst/>
          </a:prstGeom>
        </p:spPr>
      </p:pic>
      <p:sp>
        <p:nvSpPr>
          <p:cNvPr id="3" name="Shape 258"/>
          <p:cNvSpPr/>
          <p:nvPr/>
        </p:nvSpPr>
        <p:spPr>
          <a:xfrm>
            <a:off x="472331" y="5327374"/>
            <a:ext cx="11912476" cy="885643"/>
          </a:xfrm>
          <a:prstGeom prst="rect">
            <a:avLst/>
          </a:prstGeom>
          <a:gradFill>
            <a:gsLst>
              <a:gs pos="0">
                <a:srgbClr val="FFC425">
                  <a:alpha val="80000"/>
                </a:srgbClr>
              </a:gs>
              <a:gs pos="100000">
                <a:srgbClr val="4EA685">
                  <a:alpha val="0"/>
                </a:srgbClr>
              </a:gs>
            </a:gsLst>
            <a:lin ang="108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4" name="Shape 259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7450372" y="5445908"/>
            <a:ext cx="4093250" cy="680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393742" y="45789"/>
            <a:ext cx="738691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 dirty="0" err="1">
                <a:solidFill>
                  <a:srgbClr val="00583D">
                    <a:alpha val="55000"/>
                  </a:srgbClr>
                </a:solidFill>
                <a:latin typeface="Tahoma" charset="0"/>
                <a:ea typeface="Tahoma" charset="0"/>
                <a:cs typeface="Tahoma" charset="0"/>
              </a:rPr>
              <a:t>uaa.alaska.edu</a:t>
            </a:r>
            <a:r>
              <a:rPr lang="en-US" sz="1400" b="1" spc="300" dirty="0">
                <a:solidFill>
                  <a:srgbClr val="00583D">
                    <a:alpha val="55000"/>
                  </a:srgbClr>
                </a:solidFill>
                <a:latin typeface="Tahoma" charset="0"/>
                <a:ea typeface="Tahoma" charset="0"/>
                <a:cs typeface="Tahoma" charset="0"/>
              </a:rPr>
              <a:t>/Biological-sciences</a:t>
            </a:r>
          </a:p>
        </p:txBody>
      </p:sp>
    </p:spTree>
    <p:extLst>
      <p:ext uri="{BB962C8B-B14F-4D97-AF65-F5344CB8AC3E}">
        <p14:creationId xmlns:p14="http://schemas.microsoft.com/office/powerpoint/2010/main" val="17079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2" y="408816"/>
            <a:ext cx="12142700" cy="1143000"/>
          </a:xfrm>
        </p:spPr>
        <p:txBody>
          <a:bodyPr anchor="ctr">
            <a:normAutofit/>
          </a:bodyPr>
          <a:lstStyle/>
          <a:p>
            <a:r>
              <a:rPr lang="en-US" spc="-100" dirty="0"/>
              <a:t>Timeline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053754-0316-6B4A-9AE5-250156B4CFD2}"/>
              </a:ext>
            </a:extLst>
          </p:cNvPr>
          <p:cNvCxnSpPr>
            <a:cxnSpLocks/>
          </p:cNvCxnSpPr>
          <p:nvPr/>
        </p:nvCxnSpPr>
        <p:spPr>
          <a:xfrm>
            <a:off x="4826833" y="1516167"/>
            <a:ext cx="0" cy="4959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A405A2-C664-4C46-8B99-7B383BC2E448}"/>
              </a:ext>
            </a:extLst>
          </p:cNvPr>
          <p:cNvSpPr txBox="1"/>
          <p:nvPr/>
        </p:nvSpPr>
        <p:spPr>
          <a:xfrm>
            <a:off x="3157566" y="1501177"/>
            <a:ext cx="147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May,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40B90-7FD5-2B4D-823D-7BCBE1CADCA1}"/>
              </a:ext>
            </a:extLst>
          </p:cNvPr>
          <p:cNvSpPr txBox="1"/>
          <p:nvPr/>
        </p:nvSpPr>
        <p:spPr>
          <a:xfrm>
            <a:off x="3076113" y="2360473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June,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69D69-6751-A94A-937C-615754943E49}"/>
              </a:ext>
            </a:extLst>
          </p:cNvPr>
          <p:cNvSpPr txBox="1"/>
          <p:nvPr/>
        </p:nvSpPr>
        <p:spPr>
          <a:xfrm>
            <a:off x="3203840" y="3220718"/>
            <a:ext cx="14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July,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1A7FE-2AAA-2A43-853B-4C420B07262E}"/>
              </a:ext>
            </a:extLst>
          </p:cNvPr>
          <p:cNvSpPr txBox="1"/>
          <p:nvPr/>
        </p:nvSpPr>
        <p:spPr>
          <a:xfrm>
            <a:off x="4992759" y="1505730"/>
            <a:ext cx="2397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Contacted by DEC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0F19B-7CC3-574C-911C-97DDAF94C87B}"/>
              </a:ext>
            </a:extLst>
          </p:cNvPr>
          <p:cNvSpPr txBox="1"/>
          <p:nvPr/>
        </p:nvSpPr>
        <p:spPr>
          <a:xfrm>
            <a:off x="5049572" y="2167323"/>
            <a:ext cx="3596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Began initial trials:</a:t>
            </a:r>
          </a:p>
          <a:p>
            <a:r>
              <a:rPr lang="en-US" sz="2400" dirty="0"/>
              <a:t>Anchorage, Fairbanks, Sitka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E3920-DAC0-404D-8B80-9CD0872654F1}"/>
              </a:ext>
            </a:extLst>
          </p:cNvPr>
          <p:cNvSpPr txBox="1"/>
          <p:nvPr/>
        </p:nvSpPr>
        <p:spPr>
          <a:xfrm>
            <a:off x="5049572" y="3198167"/>
            <a:ext cx="4305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Initial protocols were established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C1DEA0-72B5-954D-9671-5D21D7044042}"/>
              </a:ext>
            </a:extLst>
          </p:cNvPr>
          <p:cNvSpPr txBox="1"/>
          <p:nvPr/>
        </p:nvSpPr>
        <p:spPr>
          <a:xfrm>
            <a:off x="2843038" y="4035863"/>
            <a:ext cx="1817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August,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40314-F8DB-3243-8566-D59AD64CED18}"/>
              </a:ext>
            </a:extLst>
          </p:cNvPr>
          <p:cNvSpPr txBox="1"/>
          <p:nvPr/>
        </p:nvSpPr>
        <p:spPr>
          <a:xfrm>
            <a:off x="5049572" y="4021342"/>
            <a:ext cx="4319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Key components became limiting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46048-84CC-F44E-AE8B-9EE5DA64550D}"/>
              </a:ext>
            </a:extLst>
          </p:cNvPr>
          <p:cNvSpPr txBox="1"/>
          <p:nvPr/>
        </p:nvSpPr>
        <p:spPr>
          <a:xfrm>
            <a:off x="5049572" y="4844518"/>
            <a:ext cx="6616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Modified protocols and began helping communities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CDEA2-908C-D74A-A9E9-B88EBAE19501}"/>
              </a:ext>
            </a:extLst>
          </p:cNvPr>
          <p:cNvSpPr txBox="1"/>
          <p:nvPr/>
        </p:nvSpPr>
        <p:spPr>
          <a:xfrm>
            <a:off x="2412333" y="4851008"/>
            <a:ext cx="230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September,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70FC9B-4879-884D-9431-86D995D332D2}"/>
              </a:ext>
            </a:extLst>
          </p:cNvPr>
          <p:cNvSpPr txBox="1"/>
          <p:nvPr/>
        </p:nvSpPr>
        <p:spPr>
          <a:xfrm>
            <a:off x="3447463" y="5666153"/>
            <a:ext cx="913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Today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8985C-531F-654D-A718-4721424D32C6}"/>
              </a:ext>
            </a:extLst>
          </p:cNvPr>
          <p:cNvSpPr txBox="1"/>
          <p:nvPr/>
        </p:nvSpPr>
        <p:spPr>
          <a:xfrm>
            <a:off x="5049572" y="5495856"/>
            <a:ext cx="6510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Refining protocols to increase turn around time.</a:t>
            </a:r>
          </a:p>
          <a:p>
            <a:r>
              <a:rPr lang="en-US" sz="2400" dirty="0"/>
              <a:t>Wastewater surveillance of 4 Alaskan communities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4B158D-51AF-3E48-B24B-35187813C763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4632265" y="1732010"/>
            <a:ext cx="360494" cy="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FF752E-3EF2-C846-8629-773D3A21B282}"/>
              </a:ext>
            </a:extLst>
          </p:cNvPr>
          <p:cNvCxnSpPr/>
          <p:nvPr/>
        </p:nvCxnSpPr>
        <p:spPr>
          <a:xfrm>
            <a:off x="4618309" y="2574600"/>
            <a:ext cx="360494" cy="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0603A3-62FC-DD46-9E65-BAB593599181}"/>
              </a:ext>
            </a:extLst>
          </p:cNvPr>
          <p:cNvCxnSpPr/>
          <p:nvPr/>
        </p:nvCxnSpPr>
        <p:spPr>
          <a:xfrm>
            <a:off x="4660908" y="3451550"/>
            <a:ext cx="360494" cy="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1AE797-923D-4242-AB0B-3A87228B44EF}"/>
              </a:ext>
            </a:extLst>
          </p:cNvPr>
          <p:cNvCxnSpPr/>
          <p:nvPr/>
        </p:nvCxnSpPr>
        <p:spPr>
          <a:xfrm>
            <a:off x="4662977" y="4220610"/>
            <a:ext cx="360494" cy="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F36114-6FB6-E34C-B6D8-9BA3FE03B780}"/>
              </a:ext>
            </a:extLst>
          </p:cNvPr>
          <p:cNvCxnSpPr/>
          <p:nvPr/>
        </p:nvCxnSpPr>
        <p:spPr>
          <a:xfrm>
            <a:off x="4661942" y="5118820"/>
            <a:ext cx="360494" cy="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01EA85-2FFF-864E-9F99-049054AC1CE7}"/>
              </a:ext>
            </a:extLst>
          </p:cNvPr>
          <p:cNvCxnSpPr/>
          <p:nvPr/>
        </p:nvCxnSpPr>
        <p:spPr>
          <a:xfrm>
            <a:off x="4635368" y="5898630"/>
            <a:ext cx="360494" cy="4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84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60" y="408816"/>
            <a:ext cx="10972800" cy="696084"/>
          </a:xfrm>
        </p:spPr>
        <p:txBody>
          <a:bodyPr>
            <a:normAutofit fontScale="90000"/>
          </a:bodyPr>
          <a:lstStyle/>
          <a:p>
            <a:r>
              <a:rPr lang="en-US" dirty="0"/>
              <a:t>Molecular Targets for Surveillance</a:t>
            </a:r>
          </a:p>
        </p:txBody>
      </p:sp>
      <p:pic>
        <p:nvPicPr>
          <p:cNvPr id="6" name="Picture 5" descr="Screen Shot 2020-06-23 at 4.30.00 PM.png">
            <a:extLst>
              <a:ext uri="{FF2B5EF4-FFF2-40B4-BE49-F238E27FC236}">
                <a16:creationId xmlns:a16="http://schemas.microsoft.com/office/drawing/2014/main" id="{668D27E6-6C75-F440-9F81-0D868F2A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30" y="1028700"/>
            <a:ext cx="9888462" cy="5003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74C3EF-28F3-BC43-AD16-CA49CC5A290A}"/>
              </a:ext>
            </a:extLst>
          </p:cNvPr>
          <p:cNvGrpSpPr/>
          <p:nvPr/>
        </p:nvGrpSpPr>
        <p:grpSpPr>
          <a:xfrm>
            <a:off x="183630" y="3808925"/>
            <a:ext cx="3429000" cy="1015324"/>
            <a:chOff x="228600" y="1327194"/>
            <a:chExt cx="3429000" cy="42862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4CB217-C7D8-8341-8333-CE429521BC70}"/>
                </a:ext>
              </a:extLst>
            </p:cNvPr>
            <p:cNvGrpSpPr/>
            <p:nvPr/>
          </p:nvGrpSpPr>
          <p:grpSpPr>
            <a:xfrm>
              <a:off x="2717800" y="2540000"/>
              <a:ext cx="939800" cy="2146300"/>
              <a:chOff x="4572000" y="2565400"/>
              <a:chExt cx="939800" cy="21463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6BC9AF-8457-6548-8DA6-F35DD0BDF170}"/>
                  </a:ext>
                </a:extLst>
              </p:cNvPr>
              <p:cNvSpPr/>
              <p:nvPr/>
            </p:nvSpPr>
            <p:spPr>
              <a:xfrm>
                <a:off x="4660900" y="2565400"/>
                <a:ext cx="850900" cy="3683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F9FABA-0BE1-D348-9643-DCB41B41FC29}"/>
                  </a:ext>
                </a:extLst>
              </p:cNvPr>
              <p:cNvSpPr/>
              <p:nvPr/>
            </p:nvSpPr>
            <p:spPr>
              <a:xfrm>
                <a:off x="4851400" y="3467100"/>
                <a:ext cx="533400" cy="3683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C3FCD1-C354-CB43-B921-63B9327DF746}"/>
                  </a:ext>
                </a:extLst>
              </p:cNvPr>
              <p:cNvSpPr/>
              <p:nvPr/>
            </p:nvSpPr>
            <p:spPr>
              <a:xfrm>
                <a:off x="4572000" y="4343400"/>
                <a:ext cx="342900" cy="3683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AB4883D-8F48-6244-AB8A-A9C4DA2C759A}"/>
                </a:ext>
              </a:extLst>
            </p:cNvPr>
            <p:cNvSpPr/>
            <p:nvPr/>
          </p:nvSpPr>
          <p:spPr>
            <a:xfrm>
              <a:off x="1676400" y="2108200"/>
              <a:ext cx="406400" cy="350520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924EF9-3645-3E41-8A07-D0BB50C8952C}"/>
                </a:ext>
              </a:extLst>
            </p:cNvPr>
            <p:cNvSpPr txBox="1"/>
            <p:nvPr/>
          </p:nvSpPr>
          <p:spPr>
            <a:xfrm>
              <a:off x="228600" y="1327194"/>
              <a:ext cx="1346200" cy="3508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Current Target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A0EF8D-5A7F-774D-8DE3-53B5DC26C0DF}"/>
                </a:ext>
              </a:extLst>
            </p:cNvPr>
            <p:cNvSpPr/>
            <p:nvPr/>
          </p:nvSpPr>
          <p:spPr>
            <a:xfrm>
              <a:off x="3111500" y="4318000"/>
              <a:ext cx="304800" cy="3683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2574B-6AF0-FC48-9190-FE7A79050F94}"/>
              </a:ext>
            </a:extLst>
          </p:cNvPr>
          <p:cNvSpPr/>
          <p:nvPr/>
        </p:nvSpPr>
        <p:spPr>
          <a:xfrm>
            <a:off x="69330" y="6044449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Source: </a:t>
            </a:r>
            <a:r>
              <a:rPr lang="en-US" sz="1600" dirty="0" err="1"/>
              <a:t>Nemudryi</a:t>
            </a:r>
            <a:r>
              <a:rPr lang="en-US" sz="1600" dirty="0"/>
              <a:t> et al.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25C55-4EBC-5947-BBB5-DA13C6893A03}"/>
              </a:ext>
            </a:extLst>
          </p:cNvPr>
          <p:cNvSpPr txBox="1"/>
          <p:nvPr/>
        </p:nvSpPr>
        <p:spPr>
          <a:xfrm>
            <a:off x="742430" y="1104900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Genome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0878A7-18D2-FD4A-A23D-17B718145239}"/>
              </a:ext>
            </a:extLst>
          </p:cNvPr>
          <p:cNvSpPr/>
          <p:nvPr/>
        </p:nvSpPr>
        <p:spPr>
          <a:xfrm>
            <a:off x="2162202" y="3860800"/>
            <a:ext cx="1975945" cy="963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0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2" y="408816"/>
            <a:ext cx="12142700" cy="1143000"/>
          </a:xfrm>
        </p:spPr>
        <p:txBody>
          <a:bodyPr anchor="ctr">
            <a:normAutofit/>
          </a:bodyPr>
          <a:lstStyle/>
          <a:p>
            <a:r>
              <a:rPr lang="en-US" spc="-100" dirty="0" err="1"/>
              <a:t>qRT</a:t>
            </a:r>
            <a:r>
              <a:rPr lang="en-US" spc="-100" dirty="0"/>
              <a:t>-PCR</a:t>
            </a:r>
          </a:p>
        </p:txBody>
      </p:sp>
      <p:pic>
        <p:nvPicPr>
          <p:cNvPr id="2052" name="Picture 4" descr="A Brief History of PCR and Its Derivatives - Labtag Blog">
            <a:extLst>
              <a:ext uri="{FF2B5EF4-FFF2-40B4-BE49-F238E27FC236}">
                <a16:creationId xmlns:a16="http://schemas.microsoft.com/office/drawing/2014/main" id="{DBAE9F6F-C967-9F49-80F3-060A8105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8" y="1927533"/>
            <a:ext cx="7214655" cy="300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) Schematic drawing of the real-time RT-PCR procedure (LC-RT-PCR).... |  Download Scientific Diagram">
            <a:extLst>
              <a:ext uri="{FF2B5EF4-FFF2-40B4-BE49-F238E27FC236}">
                <a16:creationId xmlns:a16="http://schemas.microsoft.com/office/drawing/2014/main" id="{D0C398FC-45CD-594E-98A2-A16BD7785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" t="50000" r="1"/>
          <a:stretch/>
        </p:blipFill>
        <p:spPr bwMode="auto">
          <a:xfrm>
            <a:off x="7455776" y="1927532"/>
            <a:ext cx="4532026" cy="30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2" y="408816"/>
            <a:ext cx="12142700" cy="1143000"/>
          </a:xfrm>
        </p:spPr>
        <p:txBody>
          <a:bodyPr anchor="ctr">
            <a:normAutofit/>
          </a:bodyPr>
          <a:lstStyle/>
          <a:p>
            <a:r>
              <a:rPr lang="en-US" spc="-100" dirty="0"/>
              <a:t>Fairbanks, Alaska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8B6BB-F58E-BC4E-944C-95BF9B5718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66496" y="1412736"/>
            <a:ext cx="9811407" cy="4988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C8712-D5E5-1A48-8590-FDADC1B0A23C}"/>
              </a:ext>
            </a:extLst>
          </p:cNvPr>
          <p:cNvSpPr txBox="1"/>
          <p:nvPr/>
        </p:nvSpPr>
        <p:spPr>
          <a:xfrm rot="5400000">
            <a:off x="8667983" y="433393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55FC41-5081-864B-A089-CF7E80EF4E5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922220" y="4772839"/>
            <a:ext cx="0" cy="182880"/>
          </a:xfrm>
          <a:prstGeom prst="straightConnector1">
            <a:avLst/>
          </a:prstGeom>
          <a:ln w="28575" cap="sq">
            <a:solidFill>
              <a:schemeClr val="tx1"/>
            </a:solidFill>
            <a:bevel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ECCFDB-2B41-E84F-A6CC-C39644A8FD05}"/>
              </a:ext>
            </a:extLst>
          </p:cNvPr>
          <p:cNvCxnSpPr>
            <a:cxnSpLocks/>
          </p:cNvCxnSpPr>
          <p:nvPr/>
        </p:nvCxnSpPr>
        <p:spPr>
          <a:xfrm>
            <a:off x="2696709" y="3500357"/>
            <a:ext cx="0" cy="182880"/>
          </a:xfrm>
          <a:prstGeom prst="straightConnector1">
            <a:avLst/>
          </a:prstGeom>
          <a:ln w="28575" cap="sq">
            <a:solidFill>
              <a:schemeClr val="tx1"/>
            </a:solidFill>
            <a:bevel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F48F20-3CC3-0D4C-A8FA-3D9F6B54F271}"/>
              </a:ext>
            </a:extLst>
          </p:cNvPr>
          <p:cNvSpPr txBox="1"/>
          <p:nvPr/>
        </p:nvSpPr>
        <p:spPr>
          <a:xfrm>
            <a:off x="2799641" y="3447738"/>
            <a:ext cx="1860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Negative Sample 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3441D-746F-FF4C-83F9-677D1CFE83B2}"/>
              </a:ext>
            </a:extLst>
          </p:cNvPr>
          <p:cNvSpPr txBox="1"/>
          <p:nvPr/>
        </p:nvSpPr>
        <p:spPr>
          <a:xfrm rot="5400000">
            <a:off x="8772723" y="40797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7/6,7,8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55F51-DD26-3041-AABC-98C24DD0E270}"/>
              </a:ext>
            </a:extLst>
          </p:cNvPr>
          <p:cNvSpPr txBox="1"/>
          <p:nvPr/>
        </p:nvSpPr>
        <p:spPr>
          <a:xfrm rot="5400000">
            <a:off x="8425071" y="450866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6/29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6C06E7-BE0C-2440-B5C3-8D02D72D89D3}"/>
              </a:ext>
            </a:extLst>
          </p:cNvPr>
          <p:cNvCxnSpPr>
            <a:cxnSpLocks/>
          </p:cNvCxnSpPr>
          <p:nvPr/>
        </p:nvCxnSpPr>
        <p:spPr>
          <a:xfrm>
            <a:off x="8737553" y="4955719"/>
            <a:ext cx="0" cy="182880"/>
          </a:xfrm>
          <a:prstGeom prst="straightConnector1">
            <a:avLst/>
          </a:prstGeom>
          <a:ln w="28575" cap="sq">
            <a:solidFill>
              <a:schemeClr val="tx1"/>
            </a:solidFill>
            <a:bevel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4566C6-075F-3D41-8767-74D7E90F0D98}"/>
              </a:ext>
            </a:extLst>
          </p:cNvPr>
          <p:cNvCxnSpPr>
            <a:cxnSpLocks/>
          </p:cNvCxnSpPr>
          <p:nvPr/>
        </p:nvCxnSpPr>
        <p:spPr>
          <a:xfrm>
            <a:off x="9195368" y="4642602"/>
            <a:ext cx="0" cy="182880"/>
          </a:xfrm>
          <a:prstGeom prst="straightConnector1">
            <a:avLst/>
          </a:prstGeom>
          <a:ln w="28575" cap="sq">
            <a:solidFill>
              <a:schemeClr val="tx1"/>
            </a:solidFill>
            <a:bevel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53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2" y="408816"/>
            <a:ext cx="12142700" cy="1143000"/>
          </a:xfrm>
        </p:spPr>
        <p:txBody>
          <a:bodyPr anchor="ctr">
            <a:normAutofit/>
          </a:bodyPr>
          <a:lstStyle/>
          <a:p>
            <a:r>
              <a:rPr lang="en-US" spc="-100" dirty="0"/>
              <a:t>Sitka, Alaska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901CD-38F0-7940-909E-2B6D96E46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73" r="14628"/>
          <a:stretch/>
        </p:blipFill>
        <p:spPr>
          <a:xfrm>
            <a:off x="122518" y="2510753"/>
            <a:ext cx="11958826" cy="2346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18867D-6589-764F-9359-2AB488E60D50}"/>
              </a:ext>
            </a:extLst>
          </p:cNvPr>
          <p:cNvSpPr/>
          <p:nvPr/>
        </p:nvSpPr>
        <p:spPr>
          <a:xfrm>
            <a:off x="1726745" y="1519648"/>
            <a:ext cx="9038705" cy="991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time of sampling total of 13 cases with 2 active cases.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60F2C-FDC6-1E4B-BE69-F3C833AC9FC7}"/>
              </a:ext>
            </a:extLst>
          </p:cNvPr>
          <p:cNvSpPr/>
          <p:nvPr/>
        </p:nvSpPr>
        <p:spPr>
          <a:xfrm>
            <a:off x="1576647" y="5073311"/>
            <a:ext cx="9038705" cy="53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Detection limits is dependent on facility.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69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2" y="408816"/>
            <a:ext cx="12142700" cy="1143000"/>
          </a:xfrm>
        </p:spPr>
        <p:txBody>
          <a:bodyPr anchor="ctr">
            <a:normAutofit/>
          </a:bodyPr>
          <a:lstStyle/>
          <a:p>
            <a:r>
              <a:rPr lang="en-US" spc="-100" dirty="0"/>
              <a:t>Sitka, Alaska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6F96C2E-CEC6-3C4E-80EE-12D413EC2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011"/>
          <a:stretch/>
        </p:blipFill>
        <p:spPr>
          <a:xfrm>
            <a:off x="2158584" y="1288218"/>
            <a:ext cx="8334531" cy="52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2" y="408816"/>
            <a:ext cx="12142700" cy="1001546"/>
          </a:xfrm>
        </p:spPr>
        <p:txBody>
          <a:bodyPr anchor="ctr">
            <a:normAutofit/>
          </a:bodyPr>
          <a:lstStyle/>
          <a:p>
            <a:r>
              <a:rPr lang="en-US" spc="-100" dirty="0"/>
              <a:t>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987890-211B-2241-A464-01CE12398173}"/>
              </a:ext>
            </a:extLst>
          </p:cNvPr>
          <p:cNvSpPr/>
          <p:nvPr/>
        </p:nvSpPr>
        <p:spPr>
          <a:xfrm>
            <a:off x="114300" y="6044449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Source: </a:t>
            </a:r>
            <a:r>
              <a:rPr lang="en-US" sz="1600" dirty="0"/>
              <a:t>WRF International Water Research Summit on COVID-19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DF77C9-6B78-314E-AB04-4EE58EA28242}"/>
              </a:ext>
            </a:extLst>
          </p:cNvPr>
          <p:cNvGrpSpPr/>
          <p:nvPr/>
        </p:nvGrpSpPr>
        <p:grpSpPr>
          <a:xfrm>
            <a:off x="465496" y="3811015"/>
            <a:ext cx="2662396" cy="1952951"/>
            <a:chOff x="7687956" y="4365182"/>
            <a:chExt cx="2662396" cy="1952951"/>
          </a:xfrm>
        </p:grpSpPr>
        <p:pic>
          <p:nvPicPr>
            <p:cNvPr id="7" name="Picture 6" descr="Top Ten Warning Signs of Hearing Loss">
              <a:extLst>
                <a:ext uri="{FF2B5EF4-FFF2-40B4-BE49-F238E27FC236}">
                  <a16:creationId xmlns:a16="http://schemas.microsoft.com/office/drawing/2014/main" id="{739616B8-3916-7C43-A6EC-983493C51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1" b="95494" l="4727" r="94182">
                          <a14:foregroundMark x1="47818" y1="10086" x2="53818" y2="7511"/>
                          <a14:foregroundMark x1="50545" y1="1717" x2="59636" y2="9442"/>
                          <a14:foregroundMark x1="59636" y1="9442" x2="94182" y2="77253"/>
                          <a14:foregroundMark x1="94182" y1="77253" x2="94182" y2="77468"/>
                          <a14:foregroundMark x1="6909" y1="75107" x2="7636" y2="86266"/>
                          <a14:foregroundMark x1="7636" y1="86266" x2="14727" y2="94635"/>
                          <a14:foregroundMark x1="14727" y1="94635" x2="18909" y2="95494"/>
                          <a14:foregroundMark x1="4909" y1="76824" x2="5455" y2="81116"/>
                          <a14:foregroundMark x1="47091" y1="2361" x2="50727" y2="236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346" y="4365182"/>
              <a:ext cx="1949617" cy="1651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EE5F19-2E7D-BB44-8816-11D8E8F2D23D}"/>
                </a:ext>
              </a:extLst>
            </p:cNvPr>
            <p:cNvSpPr/>
            <p:nvPr/>
          </p:nvSpPr>
          <p:spPr>
            <a:xfrm>
              <a:off x="7687956" y="5948801"/>
              <a:ext cx="26623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EARLY WARNING SIGN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F9FEA0-022F-E24F-9C48-B253B5F36766}"/>
              </a:ext>
            </a:extLst>
          </p:cNvPr>
          <p:cNvGrpSpPr/>
          <p:nvPr/>
        </p:nvGrpSpPr>
        <p:grpSpPr>
          <a:xfrm>
            <a:off x="2844800" y="1495957"/>
            <a:ext cx="2844800" cy="1598411"/>
            <a:chOff x="8318500" y="1038757"/>
            <a:chExt cx="2844800" cy="15984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218D68-1886-5F44-B4B4-3FE592E3A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261"/>
            <a:stretch/>
          </p:blipFill>
          <p:spPr>
            <a:xfrm>
              <a:off x="8318500" y="1038757"/>
              <a:ext cx="991648" cy="15984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8AAE86-B5DC-9045-9097-651953AD9352}"/>
                </a:ext>
              </a:extLst>
            </p:cNvPr>
            <p:cNvSpPr txBox="1"/>
            <p:nvPr/>
          </p:nvSpPr>
          <p:spPr>
            <a:xfrm>
              <a:off x="9029700" y="144780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Time to Relax Mitigation Measures?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10BF75-EE76-AE44-A09E-3E2EA06062F8}"/>
              </a:ext>
            </a:extLst>
          </p:cNvPr>
          <p:cNvGrpSpPr/>
          <p:nvPr/>
        </p:nvGrpSpPr>
        <p:grpSpPr>
          <a:xfrm>
            <a:off x="8299989" y="4995298"/>
            <a:ext cx="4031711" cy="1652842"/>
            <a:chOff x="7131589" y="2762324"/>
            <a:chExt cx="4031711" cy="16528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CFC478-67AC-964B-A236-37932EC8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131589" y="2762324"/>
              <a:ext cx="2241887" cy="16528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D90764-561C-E54C-85F9-4399C82FCA3F}"/>
                </a:ext>
              </a:extLst>
            </p:cNvPr>
            <p:cNvSpPr txBox="1"/>
            <p:nvPr/>
          </p:nvSpPr>
          <p:spPr>
            <a:xfrm>
              <a:off x="9029700" y="298450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Trigger</a:t>
              </a:r>
            </a:p>
            <a:p>
              <a:pPr algn="ctr"/>
              <a:r>
                <a:rPr lang="en-US" b="1" dirty="0"/>
                <a:t>Thresholds</a:t>
              </a:r>
            </a:p>
            <a:p>
              <a:pPr algn="ctr"/>
              <a:r>
                <a:rPr lang="en-US" b="1" dirty="0"/>
                <a:t>Policy making?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A19889-5FEF-B84A-947D-BE961499DBC3}"/>
              </a:ext>
            </a:extLst>
          </p:cNvPr>
          <p:cNvGrpSpPr/>
          <p:nvPr/>
        </p:nvGrpSpPr>
        <p:grpSpPr>
          <a:xfrm>
            <a:off x="3759200" y="3189213"/>
            <a:ext cx="5029200" cy="2170187"/>
            <a:chOff x="5969000" y="4434845"/>
            <a:chExt cx="5029200" cy="2170187"/>
          </a:xfrm>
        </p:grpSpPr>
        <p:pic>
          <p:nvPicPr>
            <p:cNvPr id="16" name="Picture 15" descr="Screen Shot 2020-05-13 at 9.29.11 AM.png">
              <a:extLst>
                <a:ext uri="{FF2B5EF4-FFF2-40B4-BE49-F238E27FC236}">
                  <a16:creationId xmlns:a16="http://schemas.microsoft.com/office/drawing/2014/main" id="{65CB5CEC-C8ED-C148-A44F-B8D0B033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0" y="4434845"/>
              <a:ext cx="5029200" cy="1844398"/>
            </a:xfrm>
            <a:prstGeom prst="rect">
              <a:avLst/>
            </a:prstGeom>
          </p:spPr>
        </p:pic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E683A686-AFE4-7445-949D-6F0ABD9FE6BA}"/>
                </a:ext>
              </a:extLst>
            </p:cNvPr>
            <p:cNvSpPr/>
            <p:nvPr/>
          </p:nvSpPr>
          <p:spPr>
            <a:xfrm>
              <a:off x="7404100" y="5422900"/>
              <a:ext cx="368300" cy="368300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680107-202A-144B-8DA2-4E90EEDCF7AA}"/>
                </a:ext>
              </a:extLst>
            </p:cNvPr>
            <p:cNvSpPr txBox="1"/>
            <p:nvPr/>
          </p:nvSpPr>
          <p:spPr>
            <a:xfrm>
              <a:off x="6527800" y="62357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Hot Spots?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2064F1-3070-F049-BE8A-197016240693}"/>
              </a:ext>
            </a:extLst>
          </p:cNvPr>
          <p:cNvGrpSpPr/>
          <p:nvPr/>
        </p:nvGrpSpPr>
        <p:grpSpPr>
          <a:xfrm>
            <a:off x="279400" y="1495957"/>
            <a:ext cx="2578100" cy="1598411"/>
            <a:chOff x="5753100" y="1038757"/>
            <a:chExt cx="2578100" cy="159841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48133C-72D1-7D44-B370-10E4820DA9ED}"/>
                </a:ext>
              </a:extLst>
            </p:cNvPr>
            <p:cNvSpPr txBox="1"/>
            <p:nvPr/>
          </p:nvSpPr>
          <p:spPr>
            <a:xfrm>
              <a:off x="5753100" y="1333500"/>
              <a:ext cx="14351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Initial Onset</a:t>
              </a:r>
            </a:p>
            <a:p>
              <a:pPr algn="ctr"/>
              <a:r>
                <a:rPr lang="en-US" b="1" dirty="0"/>
                <a:t>or</a:t>
              </a:r>
            </a:p>
            <a:p>
              <a:pPr algn="ctr"/>
              <a:r>
                <a:rPr lang="en-US" b="1" dirty="0"/>
                <a:t>Second Wave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5811A6-FF65-D24E-84CC-F03D0D4B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5153"/>
            <a:stretch/>
          </p:blipFill>
          <p:spPr>
            <a:xfrm>
              <a:off x="7142092" y="1038757"/>
              <a:ext cx="1189108" cy="159841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92B734-B66D-3244-9A89-2B6AE55FF600}"/>
              </a:ext>
            </a:extLst>
          </p:cNvPr>
          <p:cNvGrpSpPr/>
          <p:nvPr/>
        </p:nvGrpSpPr>
        <p:grpSpPr>
          <a:xfrm>
            <a:off x="5473700" y="1155700"/>
            <a:ext cx="7442200" cy="3303032"/>
            <a:chOff x="5473700" y="1155700"/>
            <a:chExt cx="7442200" cy="330303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D5BB6B4-7EEF-F340-AFB1-B5759D09B637}"/>
                </a:ext>
              </a:extLst>
            </p:cNvPr>
            <p:cNvCxnSpPr/>
            <p:nvPr/>
          </p:nvCxnSpPr>
          <p:spPr>
            <a:xfrm>
              <a:off x="6604000" y="1536700"/>
              <a:ext cx="1663700" cy="10645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04FD94-063C-3142-9653-27AFECA27DF1}"/>
                </a:ext>
              </a:extLst>
            </p:cNvPr>
            <p:cNvSpPr txBox="1"/>
            <p:nvPr/>
          </p:nvSpPr>
          <p:spPr>
            <a:xfrm>
              <a:off x="5473700" y="1155700"/>
              <a:ext cx="276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Qualitative?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1B7FA4-FAA2-8A49-928C-832ADE6D02E3}"/>
                </a:ext>
              </a:extLst>
            </p:cNvPr>
            <p:cNvSpPr txBox="1"/>
            <p:nvPr/>
          </p:nvSpPr>
          <p:spPr>
            <a:xfrm>
              <a:off x="7226300" y="2603500"/>
              <a:ext cx="276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Semi-Quantitative?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7437C7-07E7-A448-B653-A1A22CC5C9FF}"/>
                </a:ext>
              </a:extLst>
            </p:cNvPr>
            <p:cNvSpPr txBox="1"/>
            <p:nvPr/>
          </p:nvSpPr>
          <p:spPr>
            <a:xfrm>
              <a:off x="10147300" y="4089400"/>
              <a:ext cx="276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Quantitative?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F78A1A-61E9-0647-8078-4BE61733260B}"/>
                </a:ext>
              </a:extLst>
            </p:cNvPr>
            <p:cNvCxnSpPr/>
            <p:nvPr/>
          </p:nvCxnSpPr>
          <p:spPr>
            <a:xfrm>
              <a:off x="8839200" y="3009900"/>
              <a:ext cx="1663700" cy="10645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Treedental store Shipping Policy | Treedental">
            <a:extLst>
              <a:ext uri="{FF2B5EF4-FFF2-40B4-BE49-F238E27FC236}">
                <a16:creationId xmlns:a16="http://schemas.microsoft.com/office/drawing/2014/main" id="{C86A08BC-6D1B-4C49-82E2-1E3971098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634" y="940910"/>
            <a:ext cx="2319332" cy="13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4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DFE0-5FE2-154B-97F2-EDE83546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4FF6F-D064-1E4C-AE35-C31C6629B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1816"/>
            <a:ext cx="6895096" cy="471306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ea typeface="Gadugi" panose="020B0502040204020203" pitchFamily="34" charset="0"/>
              </a:rPr>
              <a:t>Advanced Instrumentation in Microbiome Studies (AIMS) Core Facility</a:t>
            </a:r>
          </a:p>
          <a:p>
            <a:pPr>
              <a:buClr>
                <a:schemeClr val="tx1"/>
              </a:buClr>
            </a:pPr>
            <a:r>
              <a:rPr lang="en-US" dirty="0">
                <a:ea typeface="Gadugi" panose="020B0502040204020203" pitchFamily="34" charset="0"/>
              </a:rPr>
              <a:t>Turn around time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ea typeface="Gadugi" panose="020B0502040204020203" pitchFamily="34" charset="0"/>
              </a:rPr>
              <a:t>24hrs</a:t>
            </a:r>
          </a:p>
          <a:p>
            <a:pPr>
              <a:buClr>
                <a:schemeClr val="tx1"/>
              </a:buClr>
            </a:pPr>
            <a:r>
              <a:rPr lang="en-US" dirty="0">
                <a:ea typeface="Gadugi" panose="020B0502040204020203" pitchFamily="34" charset="0"/>
              </a:rPr>
              <a:t>Sequencing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ea typeface="Gadugi" panose="020B0502040204020203" pitchFamily="34" charset="0"/>
              </a:rPr>
              <a:t>SARS-CoV-2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ea typeface="Gadugi" panose="020B0502040204020203" pitchFamily="34" charset="0"/>
              </a:rPr>
              <a:t>Other pathogens</a:t>
            </a:r>
          </a:p>
          <a:p>
            <a:pPr>
              <a:buClr>
                <a:schemeClr val="tx1"/>
              </a:buClr>
            </a:pPr>
            <a:endParaRPr lang="en-US" dirty="0">
              <a:ea typeface="Gadugi" panose="020B0502040204020203" pitchFamily="34" charset="0"/>
            </a:endParaRPr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6ACE0140-E3F8-044B-A4E7-B80BC4F93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932" y="1274787"/>
            <a:ext cx="3401232" cy="2546086"/>
          </a:xfrm>
          <a:prstGeom prst="rect">
            <a:avLst/>
          </a:prstGeom>
        </p:spPr>
      </p:pic>
      <p:pic>
        <p:nvPicPr>
          <p:cNvPr id="5" name="Picture 4" descr="A picture of the Oxford Nanopore MinIon.">
            <a:extLst>
              <a:ext uri="{FF2B5EF4-FFF2-40B4-BE49-F238E27FC236}">
                <a16:creationId xmlns:a16="http://schemas.microsoft.com/office/drawing/2014/main" id="{F7C24579-1F7A-954A-8C7D-5285DE1CC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932" y="3917312"/>
            <a:ext cx="3401231" cy="26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7367"/>
      </p:ext>
    </p:extLst>
  </p:cSld>
  <p:clrMapOvr>
    <a:masterClrMapping/>
  </p:clrMapOvr>
</p:sld>
</file>

<file path=ppt/theme/theme1.xml><?xml version="1.0" encoding="utf-8"?>
<a:theme xmlns:a="http://schemas.openxmlformats.org/drawingml/2006/main" name="AmazingStories-powerpoint">
  <a:themeElements>
    <a:clrScheme name="UAA_Brand2">
      <a:dk1>
        <a:srgbClr val="000000"/>
      </a:dk1>
      <a:lt1>
        <a:srgbClr val="FFFFFF"/>
      </a:lt1>
      <a:dk2>
        <a:srgbClr val="00583D"/>
      </a:dk2>
      <a:lt2>
        <a:srgbClr val="CBC7C2"/>
      </a:lt2>
      <a:accent1>
        <a:srgbClr val="2B806C"/>
      </a:accent1>
      <a:accent2>
        <a:srgbClr val="4EA685"/>
      </a:accent2>
      <a:accent3>
        <a:srgbClr val="FFC425"/>
      </a:accent3>
      <a:accent4>
        <a:srgbClr val="FF8300"/>
      </a:accent4>
      <a:accent5>
        <a:srgbClr val="C64727"/>
      </a:accent5>
      <a:accent6>
        <a:srgbClr val="908E86"/>
      </a:accent6>
      <a:hlink>
        <a:srgbClr val="FF8300"/>
      </a:hlink>
      <a:folHlink>
        <a:srgbClr val="908E8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-9 Branded-PowerPoint_Opt2" id="{CE8E7634-83CB-7E42-A6EA-C3F7B2208C9F}" vid="{5F8457D0-F286-7441-9080-F12C8B274A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258</Words>
  <Application>Microsoft Macintosh PowerPoint</Application>
  <PresentationFormat>Widescreen</PresentationFormat>
  <Paragraphs>65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Roboto Condensed Light</vt:lpstr>
      <vt:lpstr>Tahoma</vt:lpstr>
      <vt:lpstr>AmazingStories-powerpoint</vt:lpstr>
      <vt:lpstr>SARS-CoV-2: Wastewater Surveillance in Alaska</vt:lpstr>
      <vt:lpstr>Timeline</vt:lpstr>
      <vt:lpstr>Molecular Targets for Surveillance</vt:lpstr>
      <vt:lpstr>qRT-PCR</vt:lpstr>
      <vt:lpstr>Fairbanks, Alaska</vt:lpstr>
      <vt:lpstr>Sitka, Alaska</vt:lpstr>
      <vt:lpstr>Sitka, Alaska</vt:lpstr>
      <vt:lpstr>Challenges</vt:lpstr>
      <vt:lpstr>Moving Forward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Instrumentation for Microbiome Studies (AIMS) Core Facility</dc:title>
  <dc:creator>Brandon Briggs</dc:creator>
  <cp:lastModifiedBy>Brandon Briggs</cp:lastModifiedBy>
  <cp:revision>21</cp:revision>
  <dcterms:created xsi:type="dcterms:W3CDTF">2020-06-23T04:03:02Z</dcterms:created>
  <dcterms:modified xsi:type="dcterms:W3CDTF">2021-02-02T02:28:19Z</dcterms:modified>
</cp:coreProperties>
</file>