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80" r:id="rId3"/>
    <p:sldId id="286" r:id="rId4"/>
    <p:sldId id="289" r:id="rId5"/>
    <p:sldId id="287" r:id="rId6"/>
    <p:sldId id="288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48C"/>
    <a:srgbClr val="FFCC66"/>
    <a:srgbClr val="832CAA"/>
    <a:srgbClr val="339933"/>
    <a:srgbClr val="128837"/>
    <a:srgbClr val="FF9933"/>
    <a:srgbClr val="B1252F"/>
    <a:srgbClr val="592278"/>
    <a:srgbClr val="3B5F44"/>
    <a:srgbClr val="8119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4FA303B-A7BC-423A-B50A-EB108487241F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C7BE6A-1799-4654-8A3A-AEBE1294575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8473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5AC403-EF3F-4588-B2F3-AC86CC6D41F1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7B8A354-2690-4DAA-850C-2103A22D329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82661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B8A354-2690-4DAA-850C-2103A22D329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838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B8A354-2690-4DAA-850C-2103A22D329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161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8A354-2690-4DAA-850C-2103A22D329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84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B8A354-2690-4DAA-850C-2103A22D329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692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B8A354-2690-4DAA-850C-2103A22D329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20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B8A354-2690-4DAA-850C-2103A22D329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97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89DBFA-610D-4373-8323-E66F7E1B574C}" type="datetimeFigureOut">
              <a:rPr lang="en-US" smtClean="0"/>
              <a:pPr/>
              <a:t>1/23/2020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7F72DAB-6D8C-4188-9452-70089FEB8B9E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143000"/>
            <a:ext cx="8763000" cy="3130485"/>
          </a:xfrm>
        </p:spPr>
        <p:txBody>
          <a:bodyPr>
            <a:normAutofit/>
          </a:bodyPr>
          <a:lstStyle/>
          <a:p>
            <a:pPr algn="ctr"/>
            <a:r>
              <a:rPr lang="en-US" sz="5000" dirty="0" smtClean="0"/>
              <a:t>Rural Utility Business Advisor Program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419600"/>
            <a:ext cx="7854696" cy="1752600"/>
          </a:xfrm>
        </p:spPr>
        <p:txBody>
          <a:bodyPr/>
          <a:lstStyle/>
          <a:p>
            <a:r>
              <a:rPr lang="en-US" dirty="0" smtClean="0"/>
              <a:t>Carrie Bohan, ADEC</a:t>
            </a:r>
          </a:p>
        </p:txBody>
      </p:sp>
      <p:sp>
        <p:nvSpPr>
          <p:cNvPr id="4" name="Wave 3"/>
          <p:cNvSpPr/>
          <p:nvPr/>
        </p:nvSpPr>
        <p:spPr>
          <a:xfrm>
            <a:off x="7162800" y="4267200"/>
            <a:ext cx="1371600" cy="152400"/>
          </a:xfrm>
          <a:prstGeom prst="wav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Wave 4"/>
          <p:cNvSpPr/>
          <p:nvPr/>
        </p:nvSpPr>
        <p:spPr>
          <a:xfrm>
            <a:off x="5791200" y="4267200"/>
            <a:ext cx="1371600" cy="152400"/>
          </a:xfrm>
          <a:prstGeom prst="wav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Wave 5"/>
          <p:cNvSpPr/>
          <p:nvPr/>
        </p:nvSpPr>
        <p:spPr>
          <a:xfrm>
            <a:off x="4419600" y="4267200"/>
            <a:ext cx="1371600" cy="152400"/>
          </a:xfrm>
          <a:prstGeom prst="wav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04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History of RUBA Program</a:t>
            </a:r>
            <a:endParaRPr lang="en-US" dirty="0"/>
          </a:p>
        </p:txBody>
      </p:sp>
      <p:sp>
        <p:nvSpPr>
          <p:cNvPr id="6" name="Content Placeholder 25"/>
          <p:cNvSpPr>
            <a:spLocks noGrp="1"/>
          </p:cNvSpPr>
          <p:nvPr>
            <p:ph idx="1"/>
          </p:nvPr>
        </p:nvSpPr>
        <p:spPr>
          <a:xfrm>
            <a:off x="360947" y="1389888"/>
            <a:ext cx="8077200" cy="3037295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Remote Maintenance Worker (RMW) Program established 1981</a:t>
            </a:r>
          </a:p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1990, based on success of RMW Program, DEC piloted Remote Utility Business Advisor Program</a:t>
            </a:r>
          </a:p>
          <a:p>
            <a:pPr marL="617220" lvl="2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Funded by EPA and US Public Health Service</a:t>
            </a:r>
          </a:p>
          <a:p>
            <a:pPr marL="617220" lvl="2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Focused on YK Delta</a:t>
            </a:r>
          </a:p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1991 Rural Utility Business Advisor (RUBA) Program established within Division of Community and Regional Affairs (DCRA) at Department of Commerce, Community and Economic Development (DCCED)</a:t>
            </a:r>
          </a:p>
          <a:p>
            <a:pPr marL="617220" lvl="2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Funded by EPA Alaska Native Villages Grant and state match</a:t>
            </a:r>
            <a:endParaRPr lang="en-US" dirty="0" smtClean="0"/>
          </a:p>
          <a:p>
            <a:pPr marL="274320" lvl="2" indent="0">
              <a:spcBef>
                <a:spcPts val="1200"/>
              </a:spcBef>
              <a:buSzPct val="95000"/>
              <a:buNone/>
              <a:tabLst>
                <a:tab pos="4289425" algn="l"/>
              </a:tabLs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707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04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Shared Resources</a:t>
            </a:r>
            <a:endParaRPr lang="en-US" dirty="0"/>
          </a:p>
        </p:txBody>
      </p:sp>
      <p:sp>
        <p:nvSpPr>
          <p:cNvPr id="8" name="Flowchart: Manual Operation 7"/>
          <p:cNvSpPr/>
          <p:nvPr/>
        </p:nvSpPr>
        <p:spPr>
          <a:xfrm>
            <a:off x="4572000" y="1828800"/>
            <a:ext cx="1524000" cy="83820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EPA</a:t>
            </a:r>
            <a:endParaRPr lang="en-US" sz="2000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1371600" y="1828800"/>
            <a:ext cx="1524000" cy="83820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en-US" sz="2000" dirty="0" smtClean="0"/>
              <a:t>IHS</a:t>
            </a:r>
            <a:endParaRPr lang="en-US" sz="2000" dirty="0"/>
          </a:p>
        </p:txBody>
      </p:sp>
      <p:sp>
        <p:nvSpPr>
          <p:cNvPr id="12" name="Content Placeholder 10"/>
          <p:cNvSpPr txBox="1">
            <a:spLocks/>
          </p:cNvSpPr>
          <p:nvPr/>
        </p:nvSpPr>
        <p:spPr>
          <a:xfrm>
            <a:off x="6172200" y="1828800"/>
            <a:ext cx="1524000" cy="83820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000" dirty="0" smtClean="0"/>
              <a:t>SOA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10"/>
          <p:cNvSpPr txBox="1">
            <a:spLocks/>
          </p:cNvSpPr>
          <p:nvPr/>
        </p:nvSpPr>
        <p:spPr>
          <a:xfrm>
            <a:off x="2971800" y="1828800"/>
            <a:ext cx="1524000" cy="838200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USDA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Trapezoid 15"/>
          <p:cNvSpPr/>
          <p:nvPr/>
        </p:nvSpPr>
        <p:spPr>
          <a:xfrm>
            <a:off x="2133600" y="2971800"/>
            <a:ext cx="1524000" cy="838200"/>
          </a:xfrm>
          <a:prstGeom prst="trapezoid">
            <a:avLst>
              <a:gd name="adj" fmla="val 36689"/>
            </a:avLst>
          </a:prstGeom>
          <a:solidFill>
            <a:srgbClr val="B1252F"/>
          </a:solidFill>
          <a:ln>
            <a:solidFill>
              <a:srgbClr val="8119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ANTHC</a:t>
            </a:r>
            <a:endParaRPr lang="en-US" dirty="0"/>
          </a:p>
        </p:txBody>
      </p:sp>
      <p:sp>
        <p:nvSpPr>
          <p:cNvPr id="17" name="Trapezoid 16"/>
          <p:cNvSpPr/>
          <p:nvPr/>
        </p:nvSpPr>
        <p:spPr>
          <a:xfrm>
            <a:off x="5334000" y="2971800"/>
            <a:ext cx="1524000" cy="838200"/>
          </a:xfrm>
          <a:prstGeom prst="trapezoid">
            <a:avLst>
              <a:gd name="adj" fmla="val 36689"/>
            </a:avLst>
          </a:prstGeom>
          <a:solidFill>
            <a:srgbClr val="B1252F"/>
          </a:solidFill>
          <a:ln>
            <a:solidFill>
              <a:srgbClr val="8119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SOA</a:t>
            </a:r>
            <a:endParaRPr lang="en-US" dirty="0"/>
          </a:p>
        </p:txBody>
      </p:sp>
      <p:sp>
        <p:nvSpPr>
          <p:cNvPr id="18" name="Trapezoid 17"/>
          <p:cNvSpPr/>
          <p:nvPr/>
        </p:nvSpPr>
        <p:spPr>
          <a:xfrm>
            <a:off x="1295400" y="4114800"/>
            <a:ext cx="1524000" cy="838200"/>
          </a:xfrm>
          <a:prstGeom prst="trapezoid">
            <a:avLst>
              <a:gd name="adj" fmla="val 36689"/>
            </a:avLst>
          </a:prstGeom>
          <a:solidFill>
            <a:srgbClr val="339933"/>
          </a:solidFill>
          <a:ln>
            <a:solidFill>
              <a:srgbClr val="3B5F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ARUC</a:t>
            </a:r>
            <a:endParaRPr lang="en-US" dirty="0"/>
          </a:p>
        </p:txBody>
      </p:sp>
      <p:sp>
        <p:nvSpPr>
          <p:cNvPr id="19" name="Trapezoid 18"/>
          <p:cNvSpPr/>
          <p:nvPr/>
        </p:nvSpPr>
        <p:spPr>
          <a:xfrm>
            <a:off x="2971800" y="4114800"/>
            <a:ext cx="1524000" cy="838200"/>
          </a:xfrm>
          <a:prstGeom prst="trapezoid">
            <a:avLst>
              <a:gd name="adj" fmla="val 36689"/>
            </a:avLst>
          </a:prstGeom>
          <a:solidFill>
            <a:srgbClr val="FFCC66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TUS</a:t>
            </a:r>
            <a:endParaRPr lang="en-US" dirty="0"/>
          </a:p>
        </p:txBody>
      </p:sp>
      <p:sp>
        <p:nvSpPr>
          <p:cNvPr id="20" name="Trapezoid 19"/>
          <p:cNvSpPr/>
          <p:nvPr/>
        </p:nvSpPr>
        <p:spPr>
          <a:xfrm>
            <a:off x="4648200" y="4114800"/>
            <a:ext cx="1524000" cy="838200"/>
          </a:xfrm>
          <a:prstGeom prst="trapezoid">
            <a:avLst>
              <a:gd name="adj" fmla="val 36689"/>
            </a:avLst>
          </a:prstGeom>
          <a:solidFill>
            <a:srgbClr val="339933"/>
          </a:solidFill>
          <a:ln>
            <a:solidFill>
              <a:srgbClr val="3B5F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RUBA</a:t>
            </a:r>
            <a:endParaRPr lang="en-US" dirty="0"/>
          </a:p>
        </p:txBody>
      </p:sp>
      <p:sp>
        <p:nvSpPr>
          <p:cNvPr id="21" name="Trapezoid 20"/>
          <p:cNvSpPr/>
          <p:nvPr/>
        </p:nvSpPr>
        <p:spPr>
          <a:xfrm>
            <a:off x="6324600" y="4114800"/>
            <a:ext cx="1524000" cy="838200"/>
          </a:xfrm>
          <a:prstGeom prst="trapezoid">
            <a:avLst>
              <a:gd name="adj" fmla="val 36689"/>
            </a:avLst>
          </a:prstGeom>
          <a:solidFill>
            <a:srgbClr val="FFCC66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RMW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66800" y="51816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Shared goals of protecting public health and infrastructure investments by building technical and managerial capacity.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4114800" y="5791200"/>
            <a:ext cx="914400" cy="0"/>
          </a:xfrm>
          <a:prstGeom prst="line">
            <a:avLst/>
          </a:prstGeom>
          <a:ln w="63500" cmpd="tri">
            <a:solidFill>
              <a:srgbClr val="FF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486400" y="5791200"/>
            <a:ext cx="1143000" cy="0"/>
          </a:xfrm>
          <a:prstGeom prst="line">
            <a:avLst/>
          </a:prstGeom>
          <a:ln w="63500" cmpd="tri">
            <a:solidFill>
              <a:srgbClr val="339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ooter Placeholder 37"/>
          <p:cNvSpPr>
            <a:spLocks noGrp="1"/>
          </p:cNvSpPr>
          <p:nvPr>
            <p:ph type="ftr" sz="quarter" idx="11"/>
          </p:nvPr>
        </p:nvSpPr>
        <p:spPr>
          <a:xfrm>
            <a:off x="533400" y="6133784"/>
            <a:ext cx="8229600" cy="649855"/>
          </a:xfrm>
        </p:spPr>
        <p:txBody>
          <a:bodyPr/>
          <a:lstStyle/>
          <a:p>
            <a:pPr algn="ctr"/>
            <a:r>
              <a:rPr lang="en-US" dirty="0" smtClean="0"/>
              <a:t>IHS – Indian Health Service; USDA – US Department of Agriculture; </a:t>
            </a:r>
          </a:p>
          <a:p>
            <a:pPr algn="ctr"/>
            <a:r>
              <a:rPr lang="en-US" dirty="0" smtClean="0"/>
              <a:t>EPA – Environmental Protection Agency; SOA – State of Alaska; ANTHC – Alaska Native Tribal Health Consortium</a:t>
            </a:r>
            <a:endParaRPr lang="en-US" dirty="0"/>
          </a:p>
          <a:p>
            <a:pPr algn="ctr"/>
            <a:r>
              <a:rPr lang="en-US" dirty="0" smtClean="0"/>
              <a:t>ARUC - Alaska Rural Utility Collaborative;  TUS - Tribal Utility Support  </a:t>
            </a:r>
          </a:p>
          <a:p>
            <a:pPr algn="ctr"/>
            <a:r>
              <a:rPr lang="en-US" dirty="0" smtClean="0"/>
              <a:t>RUBA - Rural Utility Business Advisor;  RMW - Remote Maintenance Worker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46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04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RUBA Program</a:t>
            </a:r>
            <a:endParaRPr lang="en-US" dirty="0"/>
          </a:p>
        </p:txBody>
      </p:sp>
      <p:sp>
        <p:nvSpPr>
          <p:cNvPr id="6" name="Content Placeholder 25"/>
          <p:cNvSpPr>
            <a:spLocks noGrp="1"/>
          </p:cNvSpPr>
          <p:nvPr>
            <p:ph idx="1"/>
          </p:nvPr>
        </p:nvSpPr>
        <p:spPr>
          <a:xfrm>
            <a:off x="360947" y="1389888"/>
            <a:ext cx="8077200" cy="3037295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Regionally based Local Government Specialists</a:t>
            </a:r>
          </a:p>
          <a:p>
            <a:pPr marL="617220" lvl="2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Anchorage, Dillingham, Kotzebue, Nome, Bethel, and Fairbanks</a:t>
            </a:r>
            <a:endParaRPr lang="en-US" dirty="0" smtClean="0"/>
          </a:p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Provide both RUBA and Title 29 (Local Governance) support and training</a:t>
            </a:r>
          </a:p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Coordination with RMW Program to provide support</a:t>
            </a:r>
          </a:p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443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04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RUBA Program</a:t>
            </a:r>
            <a:endParaRPr lang="en-US" dirty="0"/>
          </a:p>
        </p:txBody>
      </p:sp>
      <p:sp>
        <p:nvSpPr>
          <p:cNvPr id="6" name="Content Placeholder 25"/>
          <p:cNvSpPr>
            <a:spLocks noGrp="1"/>
          </p:cNvSpPr>
          <p:nvPr>
            <p:ph idx="1"/>
          </p:nvPr>
        </p:nvSpPr>
        <p:spPr>
          <a:xfrm>
            <a:off x="360947" y="1389888"/>
            <a:ext cx="8077200" cy="3037295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2004 RUBA Assessment launched</a:t>
            </a:r>
          </a:p>
          <a:p>
            <a:pPr marL="617220" lvl="2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27 Essential Indicators, 28 Sustainable Indicators</a:t>
            </a:r>
          </a:p>
          <a:p>
            <a:pPr marL="617220" lvl="2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Utility Finances, Accounting Systems, Taxes, Personnel Systems, Organizational Management, and Operation of Utility </a:t>
            </a:r>
          </a:p>
          <a:p>
            <a:pPr marL="617220" lvl="2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/>
              <a:t>Village Safe Water (VSW) adopted RUBA Assessment as a capacity assessment tool for all project funded by VSW CIP </a:t>
            </a:r>
            <a:r>
              <a:rPr lang="en-US" dirty="0" smtClean="0"/>
              <a:t>funding</a:t>
            </a:r>
          </a:p>
          <a:p>
            <a:pPr marL="617220" lvl="2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2015 Operations and Maintenance Best Practices introduced</a:t>
            </a:r>
            <a:endParaRPr lang="en-US" dirty="0" smtClean="0"/>
          </a:p>
          <a:p>
            <a:pPr marL="274320" lvl="2" indent="0">
              <a:spcBef>
                <a:spcPts val="1200"/>
              </a:spcBef>
              <a:buSzPct val="95000"/>
              <a:buNone/>
              <a:tabLst>
                <a:tab pos="4289425" algn="l"/>
              </a:tabLs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404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704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RUBA Program</a:t>
            </a:r>
            <a:endParaRPr lang="en-US" dirty="0"/>
          </a:p>
        </p:txBody>
      </p:sp>
      <p:sp>
        <p:nvSpPr>
          <p:cNvPr id="6" name="Content Placeholder 25"/>
          <p:cNvSpPr>
            <a:spLocks noGrp="1"/>
          </p:cNvSpPr>
          <p:nvPr>
            <p:ph idx="1"/>
          </p:nvPr>
        </p:nvSpPr>
        <p:spPr>
          <a:xfrm>
            <a:off x="360947" y="1389888"/>
            <a:ext cx="8077200" cy="3037295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Utility Management Courses for Rural Utilities</a:t>
            </a:r>
          </a:p>
          <a:p>
            <a:pPr marL="617220" lvl="2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Clerks, Elected Officials, Financial Management, Intro to Rural Utility Management, Operational, Organizational Management, Personnel Management, and Planning Management</a:t>
            </a:r>
          </a:p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QuickBooks support and training</a:t>
            </a:r>
          </a:p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Plain English Guide to Drinking Water and Wastewater Regulations</a:t>
            </a:r>
          </a:p>
          <a:p>
            <a:pPr marL="342900" lvl="1" indent="-342900">
              <a:spcBef>
                <a:spcPts val="1200"/>
              </a:spcBef>
              <a:buSzPct val="95000"/>
              <a:tabLst>
                <a:tab pos="4289425" algn="l"/>
              </a:tabLst>
            </a:pPr>
            <a:r>
              <a:rPr lang="en-US" dirty="0" smtClean="0"/>
              <a:t>Onsite Assistance</a:t>
            </a:r>
          </a:p>
          <a:p>
            <a:pPr marL="0" lvl="1" indent="0">
              <a:spcBef>
                <a:spcPts val="1200"/>
              </a:spcBef>
              <a:buSzPct val="95000"/>
              <a:buNone/>
              <a:tabLst>
                <a:tab pos="4289425" algn="l"/>
              </a:tabLst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7566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2233</TotalTime>
  <Words>329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Constantia</vt:lpstr>
      <vt:lpstr>Wingdings 2</vt:lpstr>
      <vt:lpstr>Flow</vt:lpstr>
      <vt:lpstr>Rural Utility Business Advisor Program </vt:lpstr>
      <vt:lpstr>History of RUBA Program</vt:lpstr>
      <vt:lpstr>Shared Resources</vt:lpstr>
      <vt:lpstr>RUBA Program</vt:lpstr>
      <vt:lpstr>RUBA Program</vt:lpstr>
      <vt:lpstr>RUBA Program</vt:lpstr>
    </vt:vector>
  </TitlesOfParts>
  <Company>DEC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O&amp;M in Alaska</dc:title>
  <dc:creator>cdbohan</dc:creator>
  <cp:lastModifiedBy>Bohan, Carrie</cp:lastModifiedBy>
  <cp:revision>84</cp:revision>
  <dcterms:created xsi:type="dcterms:W3CDTF">2013-02-01T18:34:48Z</dcterms:created>
  <dcterms:modified xsi:type="dcterms:W3CDTF">2020-01-23T21:11:02Z</dcterms:modified>
</cp:coreProperties>
</file>