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Arimo"/>
      <p:regular r:id="rId26"/>
      <p:bold r:id="rId27"/>
      <p:italic r:id="rId28"/>
      <p:boldItalic r:id="rId29"/>
    </p:embeddedFont>
    <p:embeddedFont>
      <p:font typeface="Jim Nightshad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mo-regular.fntdata"/><Relationship Id="rId25" Type="http://schemas.openxmlformats.org/officeDocument/2006/relationships/slide" Target="slides/slide21.xml"/><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mo-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JimNightshad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100d4a325_0_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100d4a325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an eight cents per kWh drop in </a:t>
            </a:r>
            <a:r>
              <a:rPr lang="en-US"/>
              <a:t>average</a:t>
            </a:r>
            <a:r>
              <a:rPr lang="en-US"/>
              <a:t> total cost, the range of possible win-win rates becomes much wider.</a:t>
            </a:r>
            <a:endParaRPr/>
          </a:p>
        </p:txBody>
      </p:sp>
      <p:sp>
        <p:nvSpPr>
          <p:cNvPr id="146" name="Google Shape;146;gd100d4a325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d2ea3500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d2ea3500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cd2ea3500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d2ea3500d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d2ea3500d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HP load can be served at a marginal cost of zero from excess hydro. Some HP load will occur under the 500 kWh per month cap on PCE usage and will therefore pay the full rate if the incentive rate applies to usage </a:t>
            </a:r>
            <a:r>
              <a:rPr lang="en-US"/>
              <a:t>exceeding</a:t>
            </a:r>
            <a:r>
              <a:rPr lang="en-US"/>
              <a:t> 500 kWh per month. These two considerations provide a sort of “cushion” allowing the HP incentive rate to be somewhat below the full marginal cost of diesel which is about 28 cents per kWh. But, opposing the availability of hydro in Kake is that some other IPEC communities do not have hydro, and the single HP incentive rate would need to be uniform across all IPEC communities.</a:t>
            </a:r>
            <a:endParaRPr/>
          </a:p>
        </p:txBody>
      </p:sp>
      <p:sp>
        <p:nvSpPr>
          <p:cNvPr id="181" name="Google Shape;181;gcd2ea3500d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0f0e67ea8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0f0e67ea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d0f0e67ea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d2ea3500d_1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d2ea3500d_1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cd2ea3500d_1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d2ea3500d_1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d2ea3500d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cd2ea3500d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d2ea3500d_1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d2ea3500d_1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cd2ea3500d_1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d2ea3500d_1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d2ea3500d_1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cd2ea3500d_1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100d4a325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d100d4a32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When load declines total cost goes down, but fixed costs do not. Average cost goes up, so required rates must rise.</a:t>
            </a:r>
            <a:endParaRPr/>
          </a:p>
        </p:txBody>
      </p:sp>
      <p:sp>
        <p:nvSpPr>
          <p:cNvPr id="84" name="Google Shape;84;gd100d4a325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daef8430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cdaef8430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same fixed costs must be spread over fewer kWh.</a:t>
            </a:r>
            <a:endParaRPr/>
          </a:p>
        </p:txBody>
      </p:sp>
      <p:sp>
        <p:nvSpPr>
          <p:cNvPr id="92" name="Google Shape;92;gcdaef8430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daef84300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daef8430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good news version of this story is that increasing load, perhaps by installing heat pumps, spreads the fixed cost over more kWh.</a:t>
            </a:r>
            <a:endParaRPr/>
          </a:p>
        </p:txBody>
      </p:sp>
      <p:sp>
        <p:nvSpPr>
          <p:cNvPr id="101" name="Google Shape;101;gcdaef84300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100d4a325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100d4a325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can the </a:t>
            </a:r>
            <a:r>
              <a:rPr lang="en-US"/>
              <a:t>utility</a:t>
            </a:r>
            <a:r>
              <a:rPr lang="en-US"/>
              <a:t> translate lower average cost into lower rates? It could reduce the uniform rate from 50 cents to 47 cents. But that might be too high to make heat pumps economical.</a:t>
            </a:r>
            <a:endParaRPr/>
          </a:p>
        </p:txBody>
      </p:sp>
      <p:sp>
        <p:nvSpPr>
          <p:cNvPr id="110" name="Google Shape;110;gd100d4a325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100d4a325_0_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100d4a325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 alternative is a special rate for the new HP load. If the non-HP rate stays at 50 cents, the lowest possible HP rate is 30 cents, which covers the variable cost of additional power to serve HP load.</a:t>
            </a:r>
            <a:endParaRPr/>
          </a:p>
        </p:txBody>
      </p:sp>
      <p:sp>
        <p:nvSpPr>
          <p:cNvPr id="119" name="Google Shape;119;gd100d4a325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100d4a325_0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100d4a325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Win-win rates are lower than they were for non-HP customers and even lower for HP customers to attract them onto the system. Many combinations of new win-win rates are possible that allow the </a:t>
            </a:r>
            <a:r>
              <a:rPr lang="en-US"/>
              <a:t>utility</a:t>
            </a:r>
            <a:r>
              <a:rPr lang="en-US"/>
              <a:t> to break even (revenues cover costs).</a:t>
            </a:r>
            <a:endParaRPr/>
          </a:p>
        </p:txBody>
      </p:sp>
      <p:sp>
        <p:nvSpPr>
          <p:cNvPr id="128" name="Google Shape;128;gd100d4a325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daef84300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daef84300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New load is even more beneficial when it can tap low-cost supply, such as excess hydro. Here the average total cost of utility service drops even more. In addition to spreading </a:t>
            </a:r>
            <a:r>
              <a:rPr lang="en-US"/>
              <a:t>fixed</a:t>
            </a:r>
            <a:r>
              <a:rPr lang="en-US"/>
              <a:t> costs over more kWh, the </a:t>
            </a:r>
            <a:r>
              <a:rPr lang="en-US"/>
              <a:t>utility</a:t>
            </a:r>
            <a:r>
              <a:rPr lang="en-US"/>
              <a:t> is adding some zero-fuel resources into the mix and reducing the average </a:t>
            </a:r>
            <a:r>
              <a:rPr i="1" lang="en-US"/>
              <a:t>variable</a:t>
            </a:r>
            <a:r>
              <a:rPr lang="en-US"/>
              <a:t> cost as well as the average fixed cost.</a:t>
            </a:r>
            <a:endParaRPr/>
          </a:p>
        </p:txBody>
      </p:sp>
      <p:sp>
        <p:nvSpPr>
          <p:cNvPr id="137" name="Google Shape;137;gcdaef84300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2"/>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1" type="ftr"/>
          </p:nvPr>
        </p:nvSpPr>
        <p:spPr>
          <a:xfrm>
            <a:off x="2628900" y="6356351"/>
            <a:ext cx="3556747"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11"/>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 type="body"/>
          </p:nvPr>
        </p:nvSpPr>
        <p:spPr>
          <a:xfrm rot="5400000">
            <a:off x="623094" y="370682"/>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1"/>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0" y="4237463"/>
            <a:ext cx="9144000" cy="166629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000"/>
              <a:buFont typeface="Arim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subTitle"/>
          </p:nvPr>
        </p:nvSpPr>
        <p:spPr>
          <a:xfrm>
            <a:off x="0" y="5903758"/>
            <a:ext cx="6858000" cy="93279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sz="2400">
                <a:latin typeface="Georgia"/>
                <a:ea typeface="Georgia"/>
                <a:cs typeface="Georgia"/>
                <a:sym typeface="Georg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 name="Shape 21"/>
        <p:cNvGrpSpPr/>
        <p:nvPr/>
      </p:nvGrpSpPr>
      <p:grpSpPr>
        <a:xfrm>
          <a:off x="0" y="0"/>
          <a:ext cx="0" cy="0"/>
          <a:chOff x="0" y="0"/>
          <a:chExt cx="0" cy="0"/>
        </a:xfrm>
      </p:grpSpPr>
      <p:sp>
        <p:nvSpPr>
          <p:cNvPr id="22" name="Google Shape;22;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7A7A2"/>
              </a:buClr>
              <a:buSzPts val="2400"/>
              <a:buNone/>
              <a:defRPr sz="2400">
                <a:solidFill>
                  <a:srgbClr val="A7A7A2"/>
                </a:solidFill>
              </a:defRPr>
            </a:lvl1pPr>
            <a:lvl2pPr indent="-228600" lvl="1" marL="914400" algn="l">
              <a:lnSpc>
                <a:spcPct val="90000"/>
              </a:lnSpc>
              <a:spcBef>
                <a:spcPts val="500"/>
              </a:spcBef>
              <a:spcAft>
                <a:spcPts val="0"/>
              </a:spcAft>
              <a:buClr>
                <a:srgbClr val="A7A7A2"/>
              </a:buClr>
              <a:buSzPts val="2000"/>
              <a:buNone/>
              <a:defRPr sz="2000">
                <a:solidFill>
                  <a:srgbClr val="A7A7A2"/>
                </a:solidFill>
              </a:defRPr>
            </a:lvl2pPr>
            <a:lvl3pPr indent="-228600" lvl="2" marL="1371600" algn="l">
              <a:lnSpc>
                <a:spcPct val="90000"/>
              </a:lnSpc>
              <a:spcBef>
                <a:spcPts val="500"/>
              </a:spcBef>
              <a:spcAft>
                <a:spcPts val="0"/>
              </a:spcAft>
              <a:buClr>
                <a:srgbClr val="A7A7A2"/>
              </a:buClr>
              <a:buSzPts val="1800"/>
              <a:buNone/>
              <a:defRPr sz="1800">
                <a:solidFill>
                  <a:srgbClr val="A7A7A2"/>
                </a:solidFill>
              </a:defRPr>
            </a:lvl3pPr>
            <a:lvl4pPr indent="-228600" lvl="3" marL="1828800" algn="l">
              <a:lnSpc>
                <a:spcPct val="90000"/>
              </a:lnSpc>
              <a:spcBef>
                <a:spcPts val="500"/>
              </a:spcBef>
              <a:spcAft>
                <a:spcPts val="0"/>
              </a:spcAft>
              <a:buClr>
                <a:srgbClr val="A7A7A2"/>
              </a:buClr>
              <a:buSzPts val="1600"/>
              <a:buNone/>
              <a:defRPr sz="1600">
                <a:solidFill>
                  <a:srgbClr val="A7A7A2"/>
                </a:solidFill>
              </a:defRPr>
            </a:lvl4pPr>
            <a:lvl5pPr indent="-228600" lvl="4" marL="2286000" algn="l">
              <a:lnSpc>
                <a:spcPct val="90000"/>
              </a:lnSpc>
              <a:spcBef>
                <a:spcPts val="500"/>
              </a:spcBef>
              <a:spcAft>
                <a:spcPts val="0"/>
              </a:spcAft>
              <a:buClr>
                <a:srgbClr val="A7A7A2"/>
              </a:buClr>
              <a:buSzPts val="1600"/>
              <a:buNone/>
              <a:defRPr sz="1600">
                <a:solidFill>
                  <a:srgbClr val="A7A7A2"/>
                </a:solidFill>
              </a:defRPr>
            </a:lvl5pPr>
            <a:lvl6pPr indent="-228600" lvl="5" marL="2743200" algn="l">
              <a:lnSpc>
                <a:spcPct val="90000"/>
              </a:lnSpc>
              <a:spcBef>
                <a:spcPts val="500"/>
              </a:spcBef>
              <a:spcAft>
                <a:spcPts val="0"/>
              </a:spcAft>
              <a:buClr>
                <a:srgbClr val="A7A7A2"/>
              </a:buClr>
              <a:buSzPts val="1600"/>
              <a:buNone/>
              <a:defRPr sz="1600">
                <a:solidFill>
                  <a:srgbClr val="A7A7A2"/>
                </a:solidFill>
              </a:defRPr>
            </a:lvl6pPr>
            <a:lvl7pPr indent="-228600" lvl="6" marL="3200400" algn="l">
              <a:lnSpc>
                <a:spcPct val="90000"/>
              </a:lnSpc>
              <a:spcBef>
                <a:spcPts val="500"/>
              </a:spcBef>
              <a:spcAft>
                <a:spcPts val="0"/>
              </a:spcAft>
              <a:buClr>
                <a:srgbClr val="A7A7A2"/>
              </a:buClr>
              <a:buSzPts val="1600"/>
              <a:buNone/>
              <a:defRPr sz="1600">
                <a:solidFill>
                  <a:srgbClr val="A7A7A2"/>
                </a:solidFill>
              </a:defRPr>
            </a:lvl7pPr>
            <a:lvl8pPr indent="-228600" lvl="7" marL="3657600" algn="l">
              <a:lnSpc>
                <a:spcPct val="90000"/>
              </a:lnSpc>
              <a:spcBef>
                <a:spcPts val="500"/>
              </a:spcBef>
              <a:spcAft>
                <a:spcPts val="0"/>
              </a:spcAft>
              <a:buClr>
                <a:srgbClr val="A7A7A2"/>
              </a:buClr>
              <a:buSzPts val="1600"/>
              <a:buNone/>
              <a:defRPr sz="1600">
                <a:solidFill>
                  <a:srgbClr val="A7A7A2"/>
                </a:solidFill>
              </a:defRPr>
            </a:lvl8pPr>
            <a:lvl9pPr indent="-228600" lvl="8" marL="4114800" algn="l">
              <a:lnSpc>
                <a:spcPct val="90000"/>
              </a:lnSpc>
              <a:spcBef>
                <a:spcPts val="500"/>
              </a:spcBef>
              <a:spcAft>
                <a:spcPts val="0"/>
              </a:spcAft>
              <a:buClr>
                <a:srgbClr val="A7A7A2"/>
              </a:buClr>
              <a:buSzPts val="1600"/>
              <a:buNone/>
              <a:defRPr sz="1600">
                <a:solidFill>
                  <a:srgbClr val="A7A7A2"/>
                </a:solidFill>
              </a:defRPr>
            </a:lvl9pPr>
          </a:lstStyle>
          <a:p/>
        </p:txBody>
      </p:sp>
      <p:sp>
        <p:nvSpPr>
          <p:cNvPr id="23" name="Google Shape;23;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chemeClr val="dk1"/>
              </a:buClr>
              <a:buSzPts val="2800"/>
              <a:buChar char="•"/>
              <a:defRPr/>
            </a:lvl1pPr>
            <a:lvl2pPr indent="-381000" lvl="1" marL="914400" algn="l">
              <a:lnSpc>
                <a:spcPct val="100000"/>
              </a:lnSpc>
              <a:spcBef>
                <a:spcPts val="600"/>
              </a:spcBef>
              <a:spcAft>
                <a:spcPts val="0"/>
              </a:spcAft>
              <a:buClr>
                <a:schemeClr val="dk1"/>
              </a:buClr>
              <a:buSzPts val="2400"/>
              <a:buChar char="•"/>
              <a:defRPr/>
            </a:lvl2pPr>
            <a:lvl3pPr indent="-355600" lvl="2" marL="1371600" algn="l">
              <a:lnSpc>
                <a:spcPct val="100000"/>
              </a:lnSpc>
              <a:spcBef>
                <a:spcPts val="600"/>
              </a:spcBef>
              <a:spcAft>
                <a:spcPts val="0"/>
              </a:spcAft>
              <a:buClr>
                <a:schemeClr val="dk1"/>
              </a:buClr>
              <a:buSzPts val="20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5"/>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6"/>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2590800" y="6356351"/>
            <a:ext cx="352425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7"/>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m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8"/>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m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mo"/>
                <a:ea typeface="Arimo"/>
                <a:cs typeface="Arimo"/>
                <a:sym typeface="Arimo"/>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3" name="Google Shape;53;p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9"/>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10"/>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1pPr>
            <a:lvl2pPr indent="0" lvl="1"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2pPr>
            <a:lvl3pPr indent="0" lvl="2"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3pPr>
            <a:lvl4pPr indent="0" lvl="3"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4pPr>
            <a:lvl5pPr indent="0" lvl="4"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5pPr>
            <a:lvl6pPr indent="0" lvl="5"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6pPr>
            <a:lvl7pPr indent="0" lvl="6"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7pPr>
            <a:lvl8pPr indent="0" lvl="7"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8pPr>
            <a:lvl9pPr indent="0" lvl="8" marL="0" algn="r">
              <a:lnSpc>
                <a:spcPct val="100000"/>
              </a:lnSpc>
              <a:spcBef>
                <a:spcPts val="0"/>
              </a:spcBef>
              <a:spcAft>
                <a:spcPts val="0"/>
              </a:spcAft>
              <a:buSzPts val="1200"/>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mo"/>
                <a:ea typeface="Arimo"/>
                <a:cs typeface="Arimo"/>
                <a:sym typeface="Arim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301836"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7A7A2"/>
                </a:solidFill>
                <a:latin typeface="Arimo"/>
                <a:ea typeface="Arimo"/>
                <a:cs typeface="Arimo"/>
                <a:sym typeface="Arimo"/>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mo"/>
              <a:buNone/>
              <a:defRPr b="0" i="0" sz="44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2"/>
          <p:cNvPicPr preferRelativeResize="0"/>
          <p:nvPr/>
        </p:nvPicPr>
        <p:blipFill>
          <a:blip r:embed="rId3">
            <a:alphaModFix/>
          </a:blip>
          <a:stretch>
            <a:fillRect/>
          </a:stretch>
        </p:blipFill>
        <p:spPr>
          <a:xfrm>
            <a:off x="0" y="38100"/>
            <a:ext cx="9144003" cy="6858002"/>
          </a:xfrm>
          <a:prstGeom prst="rect">
            <a:avLst/>
          </a:prstGeom>
          <a:noFill/>
          <a:ln>
            <a:noFill/>
          </a:ln>
        </p:spPr>
      </p:pic>
      <p:sp>
        <p:nvSpPr>
          <p:cNvPr id="72" name="Google Shape;72;p12"/>
          <p:cNvSpPr txBox="1"/>
          <p:nvPr/>
        </p:nvSpPr>
        <p:spPr>
          <a:xfrm>
            <a:off x="0" y="6244350"/>
            <a:ext cx="6795300" cy="679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2000">
                <a:solidFill>
                  <a:schemeClr val="dk2"/>
                </a:solidFill>
                <a:latin typeface="Arimo"/>
                <a:ea typeface="Arimo"/>
                <a:cs typeface="Arimo"/>
                <a:sym typeface="Arimo"/>
              </a:rPr>
              <a:t>Arctic Sustainable Energy Research Conference</a:t>
            </a:r>
            <a:endParaRPr b="1" sz="2000">
              <a:solidFill>
                <a:schemeClr val="dk2"/>
              </a:solidFill>
              <a:latin typeface="Arimo"/>
              <a:ea typeface="Arimo"/>
              <a:cs typeface="Arimo"/>
              <a:sym typeface="Arimo"/>
            </a:endParaRPr>
          </a:p>
          <a:p>
            <a:pPr indent="0" lvl="0" marL="0" marR="0" rtl="0" algn="ctr">
              <a:lnSpc>
                <a:spcPct val="100000"/>
              </a:lnSpc>
              <a:spcBef>
                <a:spcPts val="0"/>
              </a:spcBef>
              <a:spcAft>
                <a:spcPts val="0"/>
              </a:spcAft>
              <a:buNone/>
            </a:pPr>
            <a:r>
              <a:rPr b="1" lang="en-US" sz="2000">
                <a:solidFill>
                  <a:schemeClr val="dk2"/>
                </a:solidFill>
                <a:latin typeface="Arimo"/>
                <a:ea typeface="Arimo"/>
                <a:cs typeface="Arimo"/>
                <a:sym typeface="Arimo"/>
              </a:rPr>
              <a:t>April 21, 2021</a:t>
            </a:r>
            <a:endParaRPr b="0" i="0" sz="670" u="none" cap="none" strike="noStrike">
              <a:solidFill>
                <a:schemeClr val="dk2"/>
              </a:solidFill>
              <a:latin typeface="Arimo"/>
              <a:ea typeface="Arimo"/>
              <a:cs typeface="Arimo"/>
              <a:sym typeface="Arimo"/>
            </a:endParaRPr>
          </a:p>
        </p:txBody>
      </p:sp>
      <p:pic>
        <p:nvPicPr>
          <p:cNvPr id="73" name="Google Shape;73;p12"/>
          <p:cNvPicPr preferRelativeResize="0"/>
          <p:nvPr/>
        </p:nvPicPr>
        <p:blipFill rotWithShape="1">
          <a:blip r:embed="rId4">
            <a:alphaModFix/>
          </a:blip>
          <a:srcRect b="0" l="0" r="0" t="0"/>
          <a:stretch/>
        </p:blipFill>
        <p:spPr>
          <a:xfrm>
            <a:off x="6795289" y="6244298"/>
            <a:ext cx="2348755" cy="679902"/>
          </a:xfrm>
          <a:prstGeom prst="rect">
            <a:avLst/>
          </a:prstGeom>
          <a:noFill/>
          <a:ln>
            <a:noFill/>
          </a:ln>
        </p:spPr>
      </p:pic>
      <p:sp>
        <p:nvSpPr>
          <p:cNvPr id="74" name="Google Shape;74;p12"/>
          <p:cNvSpPr txBox="1"/>
          <p:nvPr/>
        </p:nvSpPr>
        <p:spPr>
          <a:xfrm>
            <a:off x="0" y="801350"/>
            <a:ext cx="9144000" cy="812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800" u="none" cap="none" strike="noStrike">
                <a:solidFill>
                  <a:schemeClr val="dk2"/>
                </a:solidFill>
                <a:latin typeface="Arimo"/>
                <a:ea typeface="Arimo"/>
                <a:cs typeface="Arimo"/>
                <a:sym typeface="Arimo"/>
              </a:rPr>
              <a:t>Kake Heat Pump Rate Analysis</a:t>
            </a:r>
            <a:endParaRPr b="0" i="0" sz="1470" u="none" cap="none" strike="noStrike">
              <a:solidFill>
                <a:schemeClr val="dk2"/>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628650" y="365125"/>
            <a:ext cx="8313900" cy="167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Many win-win rate combinations with excess* hydro</a:t>
            </a:r>
            <a:endParaRPr/>
          </a:p>
        </p:txBody>
      </p:sp>
      <p:sp>
        <p:nvSpPr>
          <p:cNvPr id="149" name="Google Shape;149;p21"/>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50" name="Google Shape;150;p21"/>
          <p:cNvPicPr preferRelativeResize="0"/>
          <p:nvPr/>
        </p:nvPicPr>
        <p:blipFill>
          <a:blip r:embed="rId3">
            <a:alphaModFix/>
          </a:blip>
          <a:stretch>
            <a:fillRect/>
          </a:stretch>
        </p:blipFill>
        <p:spPr>
          <a:xfrm>
            <a:off x="152400" y="2188225"/>
            <a:ext cx="8839200" cy="1858966"/>
          </a:xfrm>
          <a:prstGeom prst="rect">
            <a:avLst/>
          </a:prstGeom>
          <a:noFill/>
          <a:ln>
            <a:noFill/>
          </a:ln>
        </p:spPr>
      </p:pic>
      <p:sp>
        <p:nvSpPr>
          <p:cNvPr id="151" name="Google Shape;151;p21"/>
          <p:cNvSpPr txBox="1"/>
          <p:nvPr>
            <p:ph type="title"/>
          </p:nvPr>
        </p:nvSpPr>
        <p:spPr>
          <a:xfrm>
            <a:off x="560475" y="6210975"/>
            <a:ext cx="78867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700">
                <a:solidFill>
                  <a:srgbClr val="0000FF"/>
                </a:solidFill>
              </a:rPr>
              <a:t>*hydro used for HP only after serving existing non-HP load</a:t>
            </a:r>
            <a:endParaRPr sz="1700">
              <a:solidFill>
                <a:srgbClr val="0000FF"/>
              </a:solidFill>
            </a:endParaRPr>
          </a:p>
        </p:txBody>
      </p:sp>
      <p:pic>
        <p:nvPicPr>
          <p:cNvPr id="152" name="Google Shape;152;p21"/>
          <p:cNvPicPr preferRelativeResize="0"/>
          <p:nvPr/>
        </p:nvPicPr>
        <p:blipFill>
          <a:blip r:embed="rId4">
            <a:alphaModFix/>
          </a:blip>
          <a:stretch>
            <a:fillRect/>
          </a:stretch>
        </p:blipFill>
        <p:spPr>
          <a:xfrm>
            <a:off x="152400" y="4199601"/>
            <a:ext cx="8839285" cy="185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628650" y="365126"/>
            <a:ext cx="7886700" cy="92150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Modeled Kake electric load</a:t>
            </a:r>
            <a:endParaRPr/>
          </a:p>
        </p:txBody>
      </p:sp>
      <p:pic>
        <p:nvPicPr>
          <p:cNvPr id="158" name="Google Shape;158;p22"/>
          <p:cNvPicPr preferRelativeResize="0"/>
          <p:nvPr/>
        </p:nvPicPr>
        <p:blipFill rotWithShape="1">
          <a:blip r:embed="rId3">
            <a:alphaModFix/>
          </a:blip>
          <a:srcRect b="0" l="0" r="0" t="0"/>
          <a:stretch/>
        </p:blipFill>
        <p:spPr>
          <a:xfrm>
            <a:off x="516568" y="1286633"/>
            <a:ext cx="7998782" cy="4634772"/>
          </a:xfrm>
          <a:prstGeom prst="rect">
            <a:avLst/>
          </a:prstGeom>
          <a:noFill/>
          <a:ln>
            <a:noFill/>
          </a:ln>
        </p:spPr>
      </p:pic>
      <p:sp>
        <p:nvSpPr>
          <p:cNvPr id="159" name="Google Shape;159;p22"/>
          <p:cNvSpPr txBox="1"/>
          <p:nvPr/>
        </p:nvSpPr>
        <p:spPr>
          <a:xfrm>
            <a:off x="3346882" y="1690689"/>
            <a:ext cx="367535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Total consumption = 2.2 million kWh per year</a:t>
            </a:r>
            <a:endParaRPr/>
          </a:p>
        </p:txBody>
      </p:sp>
      <p:sp>
        <p:nvSpPr>
          <p:cNvPr id="160" name="Google Shape;160;p22"/>
          <p:cNvSpPr txBox="1"/>
          <p:nvPr/>
        </p:nvSpPr>
        <p:spPr>
          <a:xfrm>
            <a:off x="2099550" y="4975741"/>
            <a:ext cx="1096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1" name="Google Shape;161;p22"/>
          <p:cNvSpPr txBox="1"/>
          <p:nvPr/>
        </p:nvSpPr>
        <p:spPr>
          <a:xfrm>
            <a:off x="1176450" y="6222675"/>
            <a:ext cx="7338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Arimo"/>
                <a:ea typeface="Arimo"/>
                <a:cs typeface="Arimo"/>
                <a:sym typeface="Arimo"/>
              </a:rPr>
              <a:t>Based on 2019-2020 data - Peak load 465 kW in Jan 2020</a:t>
            </a:r>
            <a:endParaRPr sz="1900">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628650" y="17324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Kake generation</a:t>
            </a:r>
            <a:endParaRPr/>
          </a:p>
        </p:txBody>
      </p:sp>
      <p:sp>
        <p:nvSpPr>
          <p:cNvPr id="167" name="Google Shape;167;p23"/>
          <p:cNvSpPr txBox="1"/>
          <p:nvPr>
            <p:ph idx="1" type="body"/>
          </p:nvPr>
        </p:nvSpPr>
        <p:spPr>
          <a:xfrm>
            <a:off x="628650" y="3141024"/>
            <a:ext cx="7886700" cy="22089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US"/>
              <a:t>4 x 450 kW diesel generators</a:t>
            </a:r>
            <a:endParaRPr/>
          </a:p>
          <a:p>
            <a:pPr indent="-342900" lvl="1" marL="914400" rtl="0" algn="l">
              <a:lnSpc>
                <a:spcPct val="90000"/>
              </a:lnSpc>
              <a:spcBef>
                <a:spcPts val="1000"/>
              </a:spcBef>
              <a:spcAft>
                <a:spcPts val="0"/>
              </a:spcAft>
              <a:buClr>
                <a:schemeClr val="dk1"/>
              </a:buClr>
              <a:buSzPts val="1800"/>
              <a:buChar char="•"/>
            </a:pPr>
            <a:r>
              <a:rPr lang="en-US"/>
              <a:t>Effective operational capacity of 720 kW</a:t>
            </a:r>
            <a:endParaRPr/>
          </a:p>
          <a:p>
            <a:pPr indent="0" lvl="0" marL="0" rtl="0" algn="l">
              <a:lnSpc>
                <a:spcPct val="90000"/>
              </a:lnSpc>
              <a:spcBef>
                <a:spcPts val="1000"/>
              </a:spcBef>
              <a:spcAft>
                <a:spcPts val="0"/>
              </a:spcAft>
              <a:buNone/>
            </a:pPr>
            <a:r>
              <a:rPr lang="en-US"/>
              <a:t>Plus:</a:t>
            </a:r>
            <a:endParaRPr/>
          </a:p>
          <a:p>
            <a:pPr indent="-342900" lvl="0" marL="457200" rtl="0" algn="l">
              <a:lnSpc>
                <a:spcPct val="90000"/>
              </a:lnSpc>
              <a:spcBef>
                <a:spcPts val="1000"/>
              </a:spcBef>
              <a:spcAft>
                <a:spcPts val="0"/>
              </a:spcAft>
              <a:buClr>
                <a:schemeClr val="dk1"/>
              </a:buClr>
              <a:buSzPts val="1800"/>
              <a:buChar char="•"/>
            </a:pPr>
            <a:r>
              <a:rPr lang="en-US"/>
              <a:t>500 kW Hydro (Gunnuk Creek) - new!</a:t>
            </a:r>
            <a:endParaRPr/>
          </a:p>
        </p:txBody>
      </p:sp>
      <p:pic>
        <p:nvPicPr>
          <p:cNvPr id="168" name="Google Shape;168;p23"/>
          <p:cNvPicPr preferRelativeResize="0"/>
          <p:nvPr/>
        </p:nvPicPr>
        <p:blipFill rotWithShape="1">
          <a:blip r:embed="rId3">
            <a:alphaModFix/>
          </a:blip>
          <a:srcRect b="39914" l="0" r="0" t="39305"/>
          <a:stretch/>
        </p:blipFill>
        <p:spPr>
          <a:xfrm>
            <a:off x="0" y="5432825"/>
            <a:ext cx="9144000" cy="1425050"/>
          </a:xfrm>
          <a:prstGeom prst="rect">
            <a:avLst/>
          </a:prstGeom>
          <a:noFill/>
          <a:ln>
            <a:noFill/>
          </a:ln>
        </p:spPr>
      </p:pic>
      <p:pic>
        <p:nvPicPr>
          <p:cNvPr id="169" name="Google Shape;169;p23"/>
          <p:cNvPicPr preferRelativeResize="0"/>
          <p:nvPr/>
        </p:nvPicPr>
        <p:blipFill rotWithShape="1">
          <a:blip r:embed="rId4">
            <a:alphaModFix/>
          </a:blip>
          <a:srcRect b="48141" l="0" r="0" t="22422"/>
          <a:stretch/>
        </p:blipFill>
        <p:spPr>
          <a:xfrm>
            <a:off x="0" y="0"/>
            <a:ext cx="9144003" cy="201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Kake cost situation</a:t>
            </a:r>
            <a:endParaRPr/>
          </a:p>
        </p:txBody>
      </p:sp>
      <p:sp>
        <p:nvSpPr>
          <p:cNvPr id="176" name="Google Shape;176;p24"/>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Marginal cost of diesel = </a:t>
            </a:r>
            <a:endParaRPr/>
          </a:p>
          <a:p>
            <a:pPr indent="0" lvl="0" marL="0" rtl="0" algn="l">
              <a:spcBef>
                <a:spcPts val="1000"/>
              </a:spcBef>
              <a:spcAft>
                <a:spcPts val="0"/>
              </a:spcAft>
              <a:buNone/>
            </a:pPr>
            <a:r>
              <a:rPr lang="en-US"/>
              <a:t>17.7 cents per kWh (fuel)</a:t>
            </a:r>
            <a:endParaRPr/>
          </a:p>
          <a:p>
            <a:pPr indent="0" lvl="0" marL="0" rtl="0" algn="l">
              <a:spcBef>
                <a:spcPts val="1000"/>
              </a:spcBef>
              <a:spcAft>
                <a:spcPts val="0"/>
              </a:spcAft>
              <a:buNone/>
            </a:pPr>
            <a:r>
              <a:rPr lang="en-US" u="sng"/>
              <a:t>+ </a:t>
            </a:r>
            <a:r>
              <a:rPr lang="en-US" u="sng"/>
              <a:t>10.6 cents per kWh (nonfuel O&amp;M)</a:t>
            </a:r>
            <a:endParaRPr u="sng"/>
          </a:p>
          <a:p>
            <a:pPr indent="0" lvl="0" marL="0" rtl="0" algn="l">
              <a:spcBef>
                <a:spcPts val="1000"/>
              </a:spcBef>
              <a:spcAft>
                <a:spcPts val="0"/>
              </a:spcAft>
              <a:buNone/>
            </a:pPr>
            <a:r>
              <a:rPr lang="en-US"/>
              <a:t>= 28.3 cents per kWh total</a:t>
            </a:r>
            <a:endParaRPr/>
          </a:p>
          <a:p>
            <a:pPr indent="0" lvl="0" marL="0" rtl="0" algn="l">
              <a:spcBef>
                <a:spcPts val="1000"/>
              </a:spcBef>
              <a:spcAft>
                <a:spcPts val="0"/>
              </a:spcAft>
              <a:buNone/>
            </a:pPr>
            <a:r>
              <a:rPr lang="en-US"/>
              <a:t>This is the minimum rate for any new load,</a:t>
            </a:r>
            <a:endParaRPr/>
          </a:p>
          <a:p>
            <a:pPr indent="0" lvl="0" marL="0" rtl="0" algn="l">
              <a:spcBef>
                <a:spcPts val="1000"/>
              </a:spcBef>
              <a:spcAft>
                <a:spcPts val="0"/>
              </a:spcAft>
              <a:buNone/>
            </a:pPr>
            <a:r>
              <a:rPr lang="en-US"/>
              <a:t> </a:t>
            </a:r>
            <a:r>
              <a:rPr i="1" lang="en-US">
                <a:solidFill>
                  <a:srgbClr val="0000FF"/>
                </a:solidFill>
              </a:rPr>
              <a:t>-- absent further complexities</a:t>
            </a:r>
            <a:endParaRPr i="1">
              <a:solidFill>
                <a:srgbClr val="0000FF"/>
              </a:solidFill>
            </a:endParaRPr>
          </a:p>
          <a:p>
            <a:pPr indent="0" lvl="0" marL="0" rtl="0" algn="l">
              <a:spcBef>
                <a:spcPts val="1000"/>
              </a:spcBef>
              <a:spcAft>
                <a:spcPts val="0"/>
              </a:spcAft>
              <a:buNone/>
            </a:pPr>
            <a:r>
              <a:t/>
            </a:r>
            <a:endParaRPr>
              <a:solidFill>
                <a:srgbClr val="0000FF"/>
              </a:solidFill>
            </a:endParaRPr>
          </a:p>
        </p:txBody>
      </p:sp>
      <p:sp>
        <p:nvSpPr>
          <p:cNvPr id="177" name="Google Shape;177;p24"/>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628650" y="365126"/>
            <a:ext cx="7886700" cy="1325700"/>
          </a:xfrm>
          <a:prstGeom prst="rect">
            <a:avLst/>
          </a:prstGeom>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00FF"/>
                </a:solidFill>
              </a:rPr>
              <a:t>Further complexities:</a:t>
            </a:r>
            <a:endParaRPr>
              <a:solidFill>
                <a:srgbClr val="0000FF"/>
              </a:solidFill>
            </a:endParaRPr>
          </a:p>
        </p:txBody>
      </p:sp>
      <p:sp>
        <p:nvSpPr>
          <p:cNvPr id="184" name="Google Shape;184;p25"/>
          <p:cNvSpPr txBox="1"/>
          <p:nvPr>
            <p:ph idx="1" type="body"/>
          </p:nvPr>
        </p:nvSpPr>
        <p:spPr>
          <a:xfrm>
            <a:off x="628650" y="1607350"/>
            <a:ext cx="7886700" cy="493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rgbClr val="0000FF"/>
              </a:solidFill>
            </a:endParaRPr>
          </a:p>
          <a:p>
            <a:pPr indent="-400050" lvl="0" marL="457200" marR="0" rtl="0" algn="l">
              <a:lnSpc>
                <a:spcPct val="100000"/>
              </a:lnSpc>
              <a:spcBef>
                <a:spcPts val="1000"/>
              </a:spcBef>
              <a:spcAft>
                <a:spcPts val="0"/>
              </a:spcAft>
              <a:buClr>
                <a:srgbClr val="0000FF"/>
              </a:buClr>
              <a:buSzPts val="2700"/>
              <a:buChar char="•"/>
            </a:pPr>
            <a:r>
              <a:rPr lang="en-US" sz="2700">
                <a:solidFill>
                  <a:srgbClr val="0000FF"/>
                </a:solidFill>
              </a:rPr>
              <a:t>Some HP load can be served by excess hydro</a:t>
            </a:r>
            <a:endParaRPr sz="2700">
              <a:solidFill>
                <a:srgbClr val="0000FF"/>
              </a:solidFill>
            </a:endParaRPr>
          </a:p>
          <a:p>
            <a:pPr indent="-400050" lvl="0" marL="457200" rtl="0" algn="l">
              <a:lnSpc>
                <a:spcPct val="100000"/>
              </a:lnSpc>
              <a:spcBef>
                <a:spcPts val="1000"/>
              </a:spcBef>
              <a:spcAft>
                <a:spcPts val="0"/>
              </a:spcAft>
              <a:buClr>
                <a:srgbClr val="0000FF"/>
              </a:buClr>
              <a:buSzPts val="2700"/>
              <a:buChar char="•"/>
            </a:pPr>
            <a:r>
              <a:rPr lang="en-US" sz="2700">
                <a:solidFill>
                  <a:srgbClr val="0000FF"/>
                </a:solidFill>
              </a:rPr>
              <a:t>Some HP load will pay full/regular non-HP rate</a:t>
            </a:r>
            <a:endParaRPr sz="2700">
              <a:solidFill>
                <a:srgbClr val="0000FF"/>
              </a:solidFill>
            </a:endParaRPr>
          </a:p>
          <a:p>
            <a:pPr indent="-400050" lvl="0" marL="457200" rtl="0" algn="l">
              <a:lnSpc>
                <a:spcPct val="100000"/>
              </a:lnSpc>
              <a:spcBef>
                <a:spcPts val="1000"/>
              </a:spcBef>
              <a:spcAft>
                <a:spcPts val="0"/>
              </a:spcAft>
              <a:buClr>
                <a:srgbClr val="0000FF"/>
              </a:buClr>
              <a:buSzPts val="2700"/>
              <a:buChar char="•"/>
            </a:pPr>
            <a:r>
              <a:rPr lang="en-US" sz="2700">
                <a:solidFill>
                  <a:srgbClr val="0000FF"/>
                </a:solidFill>
              </a:rPr>
              <a:t>Hence, an HP incentive rate for use greater than 500 kWh per month can be less than full marginal cost of diesel</a:t>
            </a:r>
            <a:endParaRPr sz="2700">
              <a:solidFill>
                <a:srgbClr val="0000FF"/>
              </a:solidFill>
            </a:endParaRPr>
          </a:p>
          <a:p>
            <a:pPr indent="-400050" lvl="0" marL="457200" rtl="0" algn="l">
              <a:lnSpc>
                <a:spcPct val="100000"/>
              </a:lnSpc>
              <a:spcBef>
                <a:spcPts val="1000"/>
              </a:spcBef>
              <a:spcAft>
                <a:spcPts val="1000"/>
              </a:spcAft>
              <a:buClr>
                <a:srgbClr val="0000FF"/>
              </a:buClr>
              <a:buSzPts val="2700"/>
              <a:buChar char="•"/>
            </a:pPr>
            <a:r>
              <a:rPr i="1" lang="en-US" sz="2700">
                <a:solidFill>
                  <a:srgbClr val="0000FF"/>
                </a:solidFill>
              </a:rPr>
              <a:t>Also</a:t>
            </a:r>
            <a:r>
              <a:rPr lang="en-US" sz="2700">
                <a:solidFill>
                  <a:srgbClr val="0000FF"/>
                </a:solidFill>
              </a:rPr>
              <a:t> - IPEC has postage stamp rates for hydro and non-hydro communities!</a:t>
            </a:r>
            <a:endParaRPr sz="27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6"/>
          <p:cNvPicPr preferRelativeResize="0"/>
          <p:nvPr/>
        </p:nvPicPr>
        <p:blipFill>
          <a:blip r:embed="rId3">
            <a:alphaModFix/>
          </a:blip>
          <a:stretch>
            <a:fillRect/>
          </a:stretch>
        </p:blipFill>
        <p:spPr>
          <a:xfrm>
            <a:off x="2315663" y="4391013"/>
            <a:ext cx="6753225" cy="2466975"/>
          </a:xfrm>
          <a:prstGeom prst="rect">
            <a:avLst/>
          </a:prstGeom>
          <a:noFill/>
          <a:ln>
            <a:noFill/>
          </a:ln>
        </p:spPr>
      </p:pic>
      <p:pic>
        <p:nvPicPr>
          <p:cNvPr id="191" name="Google Shape;191;p26"/>
          <p:cNvPicPr preferRelativeResize="0"/>
          <p:nvPr/>
        </p:nvPicPr>
        <p:blipFill rotWithShape="1">
          <a:blip r:embed="rId4">
            <a:alphaModFix/>
          </a:blip>
          <a:srcRect b="49179" l="0" r="31082" t="31005"/>
          <a:stretch/>
        </p:blipFill>
        <p:spPr>
          <a:xfrm>
            <a:off x="0" y="-5"/>
            <a:ext cx="9143999" cy="1039100"/>
          </a:xfrm>
          <a:prstGeom prst="rect">
            <a:avLst/>
          </a:prstGeom>
          <a:noFill/>
          <a:ln>
            <a:noFill/>
          </a:ln>
        </p:spPr>
      </p:pic>
      <p:sp>
        <p:nvSpPr>
          <p:cNvPr id="192" name="Google Shape;192;p26"/>
          <p:cNvSpPr txBox="1"/>
          <p:nvPr>
            <p:ph type="title"/>
          </p:nvPr>
        </p:nvSpPr>
        <p:spPr>
          <a:xfrm>
            <a:off x="0" y="1039101"/>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Additional Considerations</a:t>
            </a:r>
            <a:endParaRPr/>
          </a:p>
        </p:txBody>
      </p:sp>
      <p:sp>
        <p:nvSpPr>
          <p:cNvPr id="193" name="Google Shape;193;p26"/>
          <p:cNvSpPr txBox="1"/>
          <p:nvPr>
            <p:ph idx="1" type="body"/>
          </p:nvPr>
        </p:nvSpPr>
        <p:spPr>
          <a:xfrm>
            <a:off x="140125" y="2199675"/>
            <a:ext cx="8853000" cy="2704800"/>
          </a:xfrm>
          <a:prstGeom prst="rect">
            <a:avLst/>
          </a:prstGeom>
          <a:solidFill>
            <a:schemeClr val="lt1"/>
          </a:solidFill>
        </p:spPr>
        <p:txBody>
          <a:bodyPr anchorCtr="0" anchor="t" bIns="45700" lIns="91425" spcFirstLastPara="1" rIns="91425" wrap="square" tIns="45700">
            <a:noAutofit/>
          </a:bodyPr>
          <a:lstStyle/>
          <a:p>
            <a:pPr indent="0" lvl="0" marL="0" rtl="0" algn="l">
              <a:spcBef>
                <a:spcPts val="1000"/>
              </a:spcBef>
              <a:spcAft>
                <a:spcPts val="0"/>
              </a:spcAft>
              <a:buNone/>
            </a:pPr>
            <a:r>
              <a:rPr lang="en-US"/>
              <a:t>Housing authority installing HP already…</a:t>
            </a:r>
            <a:endParaRPr/>
          </a:p>
          <a:p>
            <a:pPr indent="457200" lvl="0" marL="0" rtl="0" algn="l">
              <a:spcBef>
                <a:spcPts val="1000"/>
              </a:spcBef>
              <a:spcAft>
                <a:spcPts val="0"/>
              </a:spcAft>
              <a:buNone/>
            </a:pPr>
            <a:r>
              <a:rPr lang="en-US"/>
              <a:t>-better </a:t>
            </a:r>
            <a:r>
              <a:rPr lang="en-US"/>
              <a:t>indoor</a:t>
            </a:r>
            <a:r>
              <a:rPr lang="en-US"/>
              <a:t> air quality, less maintenance</a:t>
            </a:r>
            <a:endParaRPr/>
          </a:p>
          <a:p>
            <a:pPr indent="457200" lvl="0" marL="0" rtl="0" algn="l">
              <a:spcBef>
                <a:spcPts val="1000"/>
              </a:spcBef>
              <a:spcAft>
                <a:spcPts val="0"/>
              </a:spcAft>
              <a:buNone/>
            </a:pPr>
            <a:r>
              <a:rPr lang="en-US"/>
              <a:t>~doubles winter household electricity load</a:t>
            </a:r>
            <a:endParaRPr/>
          </a:p>
          <a:p>
            <a:pPr indent="457200" lvl="0" marL="0" rtl="0" algn="l">
              <a:spcBef>
                <a:spcPts val="1000"/>
              </a:spcBef>
              <a:spcAft>
                <a:spcPts val="0"/>
              </a:spcAft>
              <a:buNone/>
            </a:pPr>
            <a:r>
              <a:rPr lang="en-US"/>
              <a:t>~max coincident load?? (vs. existing </a:t>
            </a:r>
            <a:endParaRPr/>
          </a:p>
          <a:p>
            <a:pPr indent="457200" lvl="0" marL="457200" rtl="0" algn="l">
              <a:spcBef>
                <a:spcPts val="1000"/>
              </a:spcBef>
              <a:spcAft>
                <a:spcPts val="0"/>
              </a:spcAft>
              <a:buNone/>
            </a:pPr>
            <a:r>
              <a:rPr lang="en-US"/>
              <a:t>generation limits)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94" name="Google Shape;194;p26"/>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628650" y="365125"/>
            <a:ext cx="3180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Study</a:t>
            </a:r>
            <a:endParaRPr/>
          </a:p>
        </p:txBody>
      </p:sp>
      <p:sp>
        <p:nvSpPr>
          <p:cNvPr id="201" name="Google Shape;201;p27"/>
          <p:cNvSpPr txBox="1"/>
          <p:nvPr>
            <p:ph idx="1" type="body"/>
          </p:nvPr>
        </p:nvSpPr>
        <p:spPr>
          <a:xfrm>
            <a:off x="628650" y="1825625"/>
            <a:ext cx="4797300" cy="420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t>-Break even rate for </a:t>
            </a:r>
            <a:r>
              <a:rPr lang="en-US" sz="2700"/>
              <a:t>utility:</a:t>
            </a:r>
            <a:r>
              <a:rPr lang="en-US" sz="2700"/>
              <a:t> ~8 to 10 cents/kWh + COPA</a:t>
            </a:r>
            <a:endParaRPr sz="2700"/>
          </a:p>
          <a:p>
            <a:pPr indent="0" lvl="0" marL="0" rtl="0" algn="l">
              <a:spcBef>
                <a:spcPts val="1000"/>
              </a:spcBef>
              <a:spcAft>
                <a:spcPts val="0"/>
              </a:spcAft>
              <a:buNone/>
            </a:pPr>
            <a:r>
              <a:rPr lang="en-US" sz="2700"/>
              <a:t>= (approx) 23 - 25 cents/ kWh</a:t>
            </a:r>
            <a:endParaRPr sz="2700"/>
          </a:p>
          <a:p>
            <a:pPr indent="0" lvl="0" marL="0" rtl="0" algn="l">
              <a:spcBef>
                <a:spcPts val="1000"/>
              </a:spcBef>
              <a:spcAft>
                <a:spcPts val="0"/>
              </a:spcAft>
              <a:buNone/>
            </a:pPr>
            <a:r>
              <a:rPr lang="en-US" sz="2700"/>
              <a:t> -varied hydroelectric potential, fuel price and marginal non-fuel cost of power from diesel generation in sensitivity analysis</a:t>
            </a:r>
            <a:endParaRPr sz="2700"/>
          </a:p>
          <a:p>
            <a:pPr indent="0" lvl="0" marL="0" rtl="0" algn="l">
              <a:spcBef>
                <a:spcPts val="1000"/>
              </a:spcBef>
              <a:spcAft>
                <a:spcPts val="0"/>
              </a:spcAft>
              <a:buNone/>
            </a:pPr>
            <a:r>
              <a:rPr lang="en-US" sz="2700"/>
              <a:t>-Monte Carlo simulations on above parameters</a:t>
            </a:r>
            <a:endParaRPr sz="2700"/>
          </a:p>
          <a:p>
            <a:pPr indent="0" lvl="0" marL="0" rtl="0" algn="l">
              <a:spcBef>
                <a:spcPts val="1000"/>
              </a:spcBef>
              <a:spcAft>
                <a:spcPts val="0"/>
              </a:spcAft>
              <a:buNone/>
            </a:pPr>
            <a:r>
              <a:t/>
            </a:r>
            <a:endParaRPr sz="2700"/>
          </a:p>
          <a:p>
            <a:pPr indent="0" lvl="0" marL="0" rtl="0" algn="l">
              <a:spcBef>
                <a:spcPts val="1000"/>
              </a:spcBef>
              <a:spcAft>
                <a:spcPts val="0"/>
              </a:spcAft>
              <a:buNone/>
            </a:pPr>
            <a:r>
              <a:t/>
            </a:r>
            <a:endParaRPr sz="2700"/>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02" name="Google Shape;202;p27"/>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03" name="Google Shape;203;p27"/>
          <p:cNvPicPr preferRelativeResize="0"/>
          <p:nvPr/>
        </p:nvPicPr>
        <p:blipFill>
          <a:blip r:embed="rId3">
            <a:alphaModFix/>
          </a:blip>
          <a:stretch>
            <a:fillRect/>
          </a:stretch>
        </p:blipFill>
        <p:spPr>
          <a:xfrm>
            <a:off x="5266125" y="623450"/>
            <a:ext cx="3877876" cy="4732325"/>
          </a:xfrm>
          <a:prstGeom prst="rect">
            <a:avLst/>
          </a:prstGeom>
          <a:noFill/>
          <a:ln>
            <a:noFill/>
          </a:ln>
        </p:spPr>
      </p:pic>
      <p:sp>
        <p:nvSpPr>
          <p:cNvPr id="204" name="Google Shape;204;p27"/>
          <p:cNvSpPr txBox="1"/>
          <p:nvPr/>
        </p:nvSpPr>
        <p:spPr>
          <a:xfrm>
            <a:off x="870450" y="6080175"/>
            <a:ext cx="7998000" cy="55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700">
                <a:solidFill>
                  <a:schemeClr val="dk1"/>
                </a:solidFill>
                <a:latin typeface="Arimo"/>
                <a:ea typeface="Arimo"/>
                <a:cs typeface="Arimo"/>
                <a:sym typeface="Arimo"/>
              </a:rPr>
              <a:t>https://acep.uaf.edu/projects-(collection)/bee.aspx</a:t>
            </a:r>
            <a:endParaRPr>
              <a:latin typeface="Arimo"/>
              <a:ea typeface="Arimo"/>
              <a:cs typeface="Arimo"/>
              <a:sym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8"/>
          <p:cNvPicPr preferRelativeResize="0"/>
          <p:nvPr/>
        </p:nvPicPr>
        <p:blipFill>
          <a:blip r:embed="rId3">
            <a:alphaModFix/>
          </a:blip>
          <a:stretch>
            <a:fillRect/>
          </a:stretch>
        </p:blipFill>
        <p:spPr>
          <a:xfrm>
            <a:off x="1495618" y="112825"/>
            <a:ext cx="7563382" cy="6608625"/>
          </a:xfrm>
          <a:prstGeom prst="rect">
            <a:avLst/>
          </a:prstGeom>
          <a:noFill/>
          <a:ln>
            <a:noFill/>
          </a:ln>
        </p:spPr>
      </p:pic>
      <p:sp>
        <p:nvSpPr>
          <p:cNvPr id="211" name="Google Shape;211;p28"/>
          <p:cNvSpPr txBox="1"/>
          <p:nvPr>
            <p:ph type="title"/>
          </p:nvPr>
        </p:nvSpPr>
        <p:spPr>
          <a:xfrm>
            <a:off x="112075" y="4209800"/>
            <a:ext cx="3555000" cy="232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Monte Carlo Simulations</a:t>
            </a:r>
            <a:endParaRPr/>
          </a:p>
        </p:txBody>
      </p:sp>
      <p:sp>
        <p:nvSpPr>
          <p:cNvPr id="212" name="Google Shape;212;p28"/>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cxnSp>
        <p:nvCxnSpPr>
          <p:cNvPr id="213" name="Google Shape;213;p28"/>
          <p:cNvCxnSpPr/>
          <p:nvPr/>
        </p:nvCxnSpPr>
        <p:spPr>
          <a:xfrm flipH="1">
            <a:off x="4257000" y="1198200"/>
            <a:ext cx="19500" cy="3263400"/>
          </a:xfrm>
          <a:prstGeom prst="straightConnector1">
            <a:avLst/>
          </a:prstGeom>
          <a:noFill/>
          <a:ln cap="flat" cmpd="sng" w="38100">
            <a:solidFill>
              <a:srgbClr val="00FF00"/>
            </a:solidFill>
            <a:prstDash val="solid"/>
            <a:round/>
            <a:headEnd len="med" w="med" type="none"/>
            <a:tailEnd len="med" w="med" type="none"/>
          </a:ln>
        </p:spPr>
      </p:cxnSp>
      <p:cxnSp>
        <p:nvCxnSpPr>
          <p:cNvPr id="214" name="Google Shape;214;p28"/>
          <p:cNvCxnSpPr/>
          <p:nvPr/>
        </p:nvCxnSpPr>
        <p:spPr>
          <a:xfrm>
            <a:off x="4344700" y="1480700"/>
            <a:ext cx="798900" cy="0"/>
          </a:xfrm>
          <a:prstGeom prst="straightConnector1">
            <a:avLst/>
          </a:prstGeom>
          <a:noFill/>
          <a:ln cap="flat" cmpd="sng" w="76200">
            <a:solidFill>
              <a:srgbClr val="00FF00"/>
            </a:solidFill>
            <a:prstDash val="solid"/>
            <a:round/>
            <a:headEnd len="med" w="med" type="none"/>
            <a:tailEnd len="med" w="med" type="stealth"/>
          </a:ln>
        </p:spPr>
      </p:cxnSp>
      <p:cxnSp>
        <p:nvCxnSpPr>
          <p:cNvPr id="215" name="Google Shape;215;p28"/>
          <p:cNvCxnSpPr/>
          <p:nvPr/>
        </p:nvCxnSpPr>
        <p:spPr>
          <a:xfrm>
            <a:off x="4344700" y="4350950"/>
            <a:ext cx="798900" cy="0"/>
          </a:xfrm>
          <a:prstGeom prst="straightConnector1">
            <a:avLst/>
          </a:prstGeom>
          <a:noFill/>
          <a:ln cap="flat" cmpd="sng" w="76200">
            <a:solidFill>
              <a:srgbClr val="00FF00"/>
            </a:solidFill>
            <a:prstDash val="solid"/>
            <a:round/>
            <a:headEnd len="med" w="med" type="none"/>
            <a:tailEnd len="med" w="med" type="stealth"/>
          </a:ln>
        </p:spPr>
      </p:cxnSp>
      <p:cxnSp>
        <p:nvCxnSpPr>
          <p:cNvPr id="216" name="Google Shape;216;p28"/>
          <p:cNvCxnSpPr/>
          <p:nvPr/>
        </p:nvCxnSpPr>
        <p:spPr>
          <a:xfrm rot="10800000">
            <a:off x="3370900" y="3417138"/>
            <a:ext cx="769200" cy="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9"/>
          <p:cNvPicPr preferRelativeResize="0"/>
          <p:nvPr/>
        </p:nvPicPr>
        <p:blipFill>
          <a:blip r:embed="rId3">
            <a:alphaModFix/>
          </a:blip>
          <a:stretch>
            <a:fillRect/>
          </a:stretch>
        </p:blipFill>
        <p:spPr>
          <a:xfrm>
            <a:off x="1687313" y="76200"/>
            <a:ext cx="7367337" cy="6705600"/>
          </a:xfrm>
          <a:prstGeom prst="rect">
            <a:avLst/>
          </a:prstGeom>
          <a:noFill/>
          <a:ln>
            <a:noFill/>
          </a:ln>
        </p:spPr>
      </p:pic>
      <p:sp>
        <p:nvSpPr>
          <p:cNvPr id="223" name="Google Shape;223;p29"/>
          <p:cNvSpPr txBox="1"/>
          <p:nvPr>
            <p:ph type="title"/>
          </p:nvPr>
        </p:nvSpPr>
        <p:spPr>
          <a:xfrm>
            <a:off x="112075" y="4209800"/>
            <a:ext cx="3555000" cy="232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Monte Carlo Simulations</a:t>
            </a:r>
            <a:endParaRPr/>
          </a:p>
        </p:txBody>
      </p:sp>
      <p:sp>
        <p:nvSpPr>
          <p:cNvPr id="224" name="Google Shape;224;p29"/>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225" name="Google Shape;225;p29"/>
          <p:cNvCxnSpPr/>
          <p:nvPr/>
        </p:nvCxnSpPr>
        <p:spPr>
          <a:xfrm flipH="1">
            <a:off x="3506900" y="847500"/>
            <a:ext cx="19500" cy="3263400"/>
          </a:xfrm>
          <a:prstGeom prst="straightConnector1">
            <a:avLst/>
          </a:prstGeom>
          <a:noFill/>
          <a:ln cap="flat" cmpd="sng" w="38100">
            <a:solidFill>
              <a:srgbClr val="00FF00"/>
            </a:solidFill>
            <a:prstDash val="solid"/>
            <a:round/>
            <a:headEnd len="med" w="med" type="none"/>
            <a:tailEnd len="med" w="med" type="none"/>
          </a:ln>
        </p:spPr>
      </p:cxnSp>
      <p:cxnSp>
        <p:nvCxnSpPr>
          <p:cNvPr id="226" name="Google Shape;226;p29"/>
          <p:cNvCxnSpPr/>
          <p:nvPr/>
        </p:nvCxnSpPr>
        <p:spPr>
          <a:xfrm>
            <a:off x="3667075" y="1159225"/>
            <a:ext cx="798900" cy="0"/>
          </a:xfrm>
          <a:prstGeom prst="straightConnector1">
            <a:avLst/>
          </a:prstGeom>
          <a:noFill/>
          <a:ln cap="flat" cmpd="sng" w="76200">
            <a:solidFill>
              <a:srgbClr val="00FF00"/>
            </a:solidFill>
            <a:prstDash val="solid"/>
            <a:round/>
            <a:headEnd len="med" w="med" type="none"/>
            <a:tailEnd len="med" w="med" type="stealth"/>
          </a:ln>
        </p:spPr>
      </p:cxnSp>
      <p:cxnSp>
        <p:nvCxnSpPr>
          <p:cNvPr id="227" name="Google Shape;227;p29"/>
          <p:cNvCxnSpPr/>
          <p:nvPr/>
        </p:nvCxnSpPr>
        <p:spPr>
          <a:xfrm>
            <a:off x="3605175" y="3006650"/>
            <a:ext cx="798900" cy="0"/>
          </a:xfrm>
          <a:prstGeom prst="straightConnector1">
            <a:avLst/>
          </a:prstGeom>
          <a:noFill/>
          <a:ln cap="flat" cmpd="sng" w="76200">
            <a:solidFill>
              <a:srgbClr val="00FF00"/>
            </a:solidFill>
            <a:prstDash val="solid"/>
            <a:round/>
            <a:headEnd len="med" w="med" type="none"/>
            <a:tailEnd len="med" w="med" type="stealth"/>
          </a:ln>
        </p:spPr>
      </p:cxnSp>
      <p:cxnSp>
        <p:nvCxnSpPr>
          <p:cNvPr id="228" name="Google Shape;228;p29"/>
          <p:cNvCxnSpPr/>
          <p:nvPr/>
        </p:nvCxnSpPr>
        <p:spPr>
          <a:xfrm rot="10800000">
            <a:off x="2669525" y="2182100"/>
            <a:ext cx="769200" cy="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Caveats and Future work</a:t>
            </a:r>
            <a:endParaRPr/>
          </a:p>
        </p:txBody>
      </p:sp>
      <p:sp>
        <p:nvSpPr>
          <p:cNvPr id="235" name="Google Shape;235;p30"/>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Split costs between HA and resident not accounted for (install/electricity)</a:t>
            </a:r>
            <a:endParaRPr/>
          </a:p>
          <a:p>
            <a:pPr indent="-342900" lvl="0" marL="457200" rtl="0" algn="l">
              <a:spcBef>
                <a:spcPts val="0"/>
              </a:spcBef>
              <a:spcAft>
                <a:spcPts val="0"/>
              </a:spcAft>
              <a:buSzPts val="1800"/>
              <a:buChar char="•"/>
            </a:pPr>
            <a:r>
              <a:rPr lang="en-US"/>
              <a:t>More experience will nail down some parameters</a:t>
            </a:r>
            <a:endParaRPr/>
          </a:p>
          <a:p>
            <a:pPr indent="-342900" lvl="1" marL="914400" rtl="0" algn="l">
              <a:spcBef>
                <a:spcPts val="0"/>
              </a:spcBef>
              <a:spcAft>
                <a:spcPts val="0"/>
              </a:spcAft>
              <a:buSzPts val="1800"/>
              <a:buChar char="•"/>
            </a:pPr>
            <a:r>
              <a:rPr lang="en-US"/>
              <a:t>true costs of HP installation/maintenance</a:t>
            </a:r>
            <a:endParaRPr/>
          </a:p>
          <a:p>
            <a:pPr indent="-342900" lvl="1" marL="914400" rtl="0" algn="l">
              <a:spcBef>
                <a:spcPts val="0"/>
              </a:spcBef>
              <a:spcAft>
                <a:spcPts val="0"/>
              </a:spcAft>
              <a:buSzPts val="1800"/>
              <a:buChar char="•"/>
            </a:pPr>
            <a:r>
              <a:rPr lang="en-US"/>
              <a:t>energy usage of HPs (back up heating?)</a:t>
            </a:r>
            <a:endParaRPr/>
          </a:p>
          <a:p>
            <a:pPr indent="-342900" lvl="1" marL="914400" rtl="0" algn="l">
              <a:spcBef>
                <a:spcPts val="0"/>
              </a:spcBef>
              <a:spcAft>
                <a:spcPts val="0"/>
              </a:spcAft>
              <a:buSzPts val="1800"/>
              <a:buChar char="•"/>
            </a:pPr>
            <a:r>
              <a:rPr lang="en-US"/>
              <a:t>coincident peak load of HPs?</a:t>
            </a:r>
            <a:endParaRPr/>
          </a:p>
          <a:p>
            <a:pPr indent="-342900" lvl="1" marL="914400" rtl="0" algn="l">
              <a:spcBef>
                <a:spcPts val="0"/>
              </a:spcBef>
              <a:spcAft>
                <a:spcPts val="0"/>
              </a:spcAft>
              <a:buSzPts val="1800"/>
              <a:buChar char="•"/>
            </a:pPr>
            <a:r>
              <a:rPr lang="en-US"/>
              <a:t>hydro availability and variability</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What about other communities?</a:t>
            </a:r>
            <a:endParaRPr/>
          </a:p>
          <a:p>
            <a:pPr indent="-342900" lvl="1" marL="914400" rtl="0" algn="l">
              <a:spcBef>
                <a:spcPts val="0"/>
              </a:spcBef>
              <a:spcAft>
                <a:spcPts val="0"/>
              </a:spcAft>
              <a:buSzPts val="1800"/>
              <a:buChar char="•"/>
            </a:pPr>
            <a:r>
              <a:rPr lang="en-US"/>
              <a:t>climate/costs/generation sources</a:t>
            </a:r>
            <a:endParaRPr/>
          </a:p>
        </p:txBody>
      </p:sp>
      <p:sp>
        <p:nvSpPr>
          <p:cNvPr id="236" name="Google Shape;236;p30"/>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title"/>
          </p:nvPr>
        </p:nvSpPr>
        <p:spPr>
          <a:xfrm>
            <a:off x="628650" y="365125"/>
            <a:ext cx="7886700" cy="80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Outline</a:t>
            </a:r>
            <a:endParaRPr/>
          </a:p>
        </p:txBody>
      </p:sp>
      <p:sp>
        <p:nvSpPr>
          <p:cNvPr id="80" name="Google Shape;80;p13"/>
          <p:cNvSpPr txBox="1"/>
          <p:nvPr>
            <p:ph idx="1" type="body"/>
          </p:nvPr>
        </p:nvSpPr>
        <p:spPr>
          <a:xfrm>
            <a:off x="579925" y="1013125"/>
            <a:ext cx="7886700" cy="54747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US"/>
              <a:t>Context: Heat Pumps (HP) as potential beneficial load growth </a:t>
            </a:r>
            <a:endParaRPr/>
          </a:p>
          <a:p>
            <a:pPr indent="-342900" lvl="0" marL="457200" rtl="0" algn="l">
              <a:lnSpc>
                <a:spcPct val="90000"/>
              </a:lnSpc>
              <a:spcBef>
                <a:spcPts val="1000"/>
              </a:spcBef>
              <a:spcAft>
                <a:spcPts val="0"/>
              </a:spcAft>
              <a:buClr>
                <a:schemeClr val="dk1"/>
              </a:buClr>
              <a:buSzPts val="1800"/>
              <a:buChar char="•"/>
            </a:pPr>
            <a:r>
              <a:rPr lang="en-US"/>
              <a:t>Current Kake situation:</a:t>
            </a:r>
            <a:endParaRPr/>
          </a:p>
          <a:p>
            <a:pPr indent="-342900" lvl="1" marL="914400" rtl="0" algn="l">
              <a:lnSpc>
                <a:spcPct val="90000"/>
              </a:lnSpc>
              <a:spcBef>
                <a:spcPts val="500"/>
              </a:spcBef>
              <a:spcAft>
                <a:spcPts val="0"/>
              </a:spcAft>
              <a:buSzPts val="1800"/>
              <a:buChar char="•"/>
            </a:pPr>
            <a:r>
              <a:rPr lang="en-US"/>
              <a:t>Load</a:t>
            </a:r>
            <a:endParaRPr/>
          </a:p>
          <a:p>
            <a:pPr indent="-342900" lvl="1" marL="914400" rtl="0" algn="l">
              <a:lnSpc>
                <a:spcPct val="90000"/>
              </a:lnSpc>
              <a:spcBef>
                <a:spcPts val="500"/>
              </a:spcBef>
              <a:spcAft>
                <a:spcPts val="0"/>
              </a:spcAft>
              <a:buSzPts val="1800"/>
              <a:buChar char="•"/>
            </a:pPr>
            <a:r>
              <a:rPr lang="en-US"/>
              <a:t>Generation</a:t>
            </a:r>
            <a:endParaRPr/>
          </a:p>
          <a:p>
            <a:pPr indent="-342900" lvl="1" marL="914400" rtl="0" algn="l">
              <a:lnSpc>
                <a:spcPct val="90000"/>
              </a:lnSpc>
              <a:spcBef>
                <a:spcPts val="500"/>
              </a:spcBef>
              <a:spcAft>
                <a:spcPts val="0"/>
              </a:spcAft>
              <a:buSzPts val="1800"/>
              <a:buChar char="•"/>
            </a:pPr>
            <a:r>
              <a:rPr lang="en-US"/>
              <a:t>Costs and complexities</a:t>
            </a:r>
            <a:endParaRPr/>
          </a:p>
          <a:p>
            <a:pPr indent="-342900" lvl="0" marL="457200" rtl="0" algn="l">
              <a:lnSpc>
                <a:spcPct val="90000"/>
              </a:lnSpc>
              <a:spcBef>
                <a:spcPts val="1000"/>
              </a:spcBef>
              <a:spcAft>
                <a:spcPts val="0"/>
              </a:spcAft>
              <a:buClr>
                <a:schemeClr val="dk1"/>
              </a:buClr>
              <a:buSzPts val="1800"/>
              <a:buChar char="•"/>
            </a:pPr>
            <a:r>
              <a:rPr lang="en-US"/>
              <a:t>This study</a:t>
            </a:r>
            <a:endParaRPr/>
          </a:p>
          <a:p>
            <a:pPr indent="-342900" lvl="0" marL="457200" rtl="0" algn="l">
              <a:lnSpc>
                <a:spcPct val="90000"/>
              </a:lnSpc>
              <a:spcBef>
                <a:spcPts val="1000"/>
              </a:spcBef>
              <a:spcAft>
                <a:spcPts val="0"/>
              </a:spcAft>
              <a:buClr>
                <a:schemeClr val="dk1"/>
              </a:buClr>
              <a:buSzPts val="1800"/>
              <a:buChar char="•"/>
            </a:pPr>
            <a:r>
              <a:rPr lang="en-US"/>
              <a:t>Caveats / future research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1"/>
          <p:cNvPicPr preferRelativeResize="0"/>
          <p:nvPr/>
        </p:nvPicPr>
        <p:blipFill>
          <a:blip r:embed="rId3">
            <a:alphaModFix/>
          </a:blip>
          <a:stretch>
            <a:fillRect/>
          </a:stretch>
        </p:blipFill>
        <p:spPr>
          <a:xfrm>
            <a:off x="0" y="0"/>
            <a:ext cx="9093202" cy="6819901"/>
          </a:xfrm>
          <a:prstGeom prst="rect">
            <a:avLst/>
          </a:prstGeom>
          <a:noFill/>
          <a:ln>
            <a:noFill/>
          </a:ln>
        </p:spPr>
      </p:pic>
      <p:sp>
        <p:nvSpPr>
          <p:cNvPr id="242" name="Google Shape;242;p31"/>
          <p:cNvSpPr txBox="1"/>
          <p:nvPr>
            <p:ph type="ctrTitle"/>
          </p:nvPr>
        </p:nvSpPr>
        <p:spPr>
          <a:xfrm>
            <a:off x="188288" y="1809750"/>
            <a:ext cx="4021500" cy="3200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000"/>
              <a:buNone/>
            </a:pPr>
            <a:r>
              <a:rPr lang="en-US" sz="6600">
                <a:solidFill>
                  <a:schemeClr val="lt1"/>
                </a:solidFill>
                <a:latin typeface="Jim Nightshade"/>
                <a:ea typeface="Jim Nightshade"/>
                <a:cs typeface="Jim Nightshade"/>
                <a:sym typeface="Jim Nightshade"/>
              </a:rPr>
              <a:t>The End</a:t>
            </a:r>
            <a:br>
              <a:rPr lang="en-US" sz="6600">
                <a:solidFill>
                  <a:schemeClr val="lt1"/>
                </a:solidFill>
                <a:latin typeface="Jim Nightshade"/>
                <a:ea typeface="Jim Nightshade"/>
                <a:cs typeface="Jim Nightshade"/>
                <a:sym typeface="Jim Nightshade"/>
              </a:rPr>
            </a:br>
            <a:r>
              <a:rPr lang="en-US" sz="6600">
                <a:solidFill>
                  <a:schemeClr val="lt1"/>
                </a:solidFill>
                <a:latin typeface="Jim Nightshade"/>
                <a:ea typeface="Jim Nightshade"/>
                <a:cs typeface="Jim Nightshade"/>
                <a:sym typeface="Jim Nightshade"/>
              </a:rPr>
              <a:t> Thank You</a:t>
            </a:r>
            <a:endParaRPr/>
          </a:p>
        </p:txBody>
      </p:sp>
      <p:pic>
        <p:nvPicPr>
          <p:cNvPr id="243" name="Google Shape;243;p31"/>
          <p:cNvPicPr preferRelativeResize="0"/>
          <p:nvPr/>
        </p:nvPicPr>
        <p:blipFill rotWithShape="1">
          <a:blip r:embed="rId4">
            <a:alphaModFix/>
          </a:blip>
          <a:srcRect b="0" l="0" r="0" t="0"/>
          <a:stretch/>
        </p:blipFill>
        <p:spPr>
          <a:xfrm>
            <a:off x="4978685" y="5436623"/>
            <a:ext cx="3927922" cy="1207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2"/>
          <p:cNvSpPr txBox="1"/>
          <p:nvPr>
            <p:ph type="ctrTitle"/>
          </p:nvPr>
        </p:nvSpPr>
        <p:spPr>
          <a:xfrm>
            <a:off x="171450" y="261873"/>
            <a:ext cx="6858000" cy="8493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mo"/>
              <a:buNone/>
            </a:pPr>
            <a:r>
              <a:rPr lang="en-US"/>
              <a:t>beyond here is junk DNA</a:t>
            </a:r>
            <a:endParaRPr/>
          </a:p>
        </p:txBody>
      </p:sp>
      <p:sp>
        <p:nvSpPr>
          <p:cNvPr id="249" name="Google Shape;249;p32"/>
          <p:cNvSpPr txBox="1"/>
          <p:nvPr>
            <p:ph idx="1" type="subTitle"/>
          </p:nvPr>
        </p:nvSpPr>
        <p:spPr>
          <a:xfrm rot="-4055676">
            <a:off x="-937014" y="3483829"/>
            <a:ext cx="6103127" cy="538681"/>
          </a:xfrm>
          <a:prstGeom prst="rect">
            <a:avLst/>
          </a:prstGeom>
          <a:noFill/>
          <a:ln>
            <a:noFill/>
          </a:ln>
        </p:spPr>
        <p:txBody>
          <a:bodyPr anchorCtr="0" anchor="t" bIns="45700" lIns="91425" spcFirstLastPara="1" rIns="91425" wrap="square" tIns="45700">
            <a:normAutofit fontScale="62500" lnSpcReduction="20000"/>
          </a:bodyPr>
          <a:lstStyle/>
          <a:p>
            <a:pPr indent="-406400" lvl="0" marL="457200" rtl="0" algn="l">
              <a:lnSpc>
                <a:spcPct val="90000"/>
              </a:lnSpc>
              <a:spcBef>
                <a:spcPts val="1000"/>
              </a:spcBef>
              <a:spcAft>
                <a:spcPts val="0"/>
              </a:spcAft>
              <a:buClr>
                <a:schemeClr val="dk1"/>
              </a:buClr>
              <a:buSzPct val="160000"/>
              <a:buNone/>
            </a:pPr>
            <a:r>
              <a:rPr lang="en-US"/>
              <a:t>Stuff I am not sure what to do with, yet, but not worth discarding, either</a:t>
            </a:r>
            <a:endParaRPr/>
          </a:p>
        </p:txBody>
      </p:sp>
      <p:pic>
        <p:nvPicPr>
          <p:cNvPr descr="Image result for junk dna image" id="250" name="Google Shape;250;p32"/>
          <p:cNvPicPr preferRelativeResize="0"/>
          <p:nvPr/>
        </p:nvPicPr>
        <p:blipFill rotWithShape="1">
          <a:blip r:embed="rId3">
            <a:alphaModFix/>
          </a:blip>
          <a:srcRect b="0" l="0" r="0" t="0"/>
          <a:stretch/>
        </p:blipFill>
        <p:spPr>
          <a:xfrm>
            <a:off x="3329125" y="1847079"/>
            <a:ext cx="4895891" cy="48958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Declining load = higher rates</a:t>
            </a:r>
            <a:endParaRPr/>
          </a:p>
        </p:txBody>
      </p:sp>
      <p:sp>
        <p:nvSpPr>
          <p:cNvPr id="87" name="Google Shape;87;p14"/>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88" name="Google Shape;88;p14"/>
          <p:cNvPicPr preferRelativeResize="0"/>
          <p:nvPr/>
        </p:nvPicPr>
        <p:blipFill>
          <a:blip r:embed="rId3">
            <a:alphaModFix/>
          </a:blip>
          <a:stretch>
            <a:fillRect/>
          </a:stretch>
        </p:blipFill>
        <p:spPr>
          <a:xfrm>
            <a:off x="152400" y="1843226"/>
            <a:ext cx="8439150" cy="414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Declining load = higher rates</a:t>
            </a:r>
            <a:endParaRPr/>
          </a:p>
        </p:txBody>
      </p:sp>
      <p:sp>
        <p:nvSpPr>
          <p:cNvPr id="95" name="Google Shape;95;p15"/>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96" name="Google Shape;96;p15"/>
          <p:cNvPicPr preferRelativeResize="0"/>
          <p:nvPr/>
        </p:nvPicPr>
        <p:blipFill>
          <a:blip r:embed="rId3">
            <a:alphaModFix/>
          </a:blip>
          <a:stretch>
            <a:fillRect/>
          </a:stretch>
        </p:blipFill>
        <p:spPr>
          <a:xfrm>
            <a:off x="152400" y="1843226"/>
            <a:ext cx="8439150" cy="4143375"/>
          </a:xfrm>
          <a:prstGeom prst="rect">
            <a:avLst/>
          </a:prstGeom>
          <a:noFill/>
          <a:ln>
            <a:noFill/>
          </a:ln>
        </p:spPr>
      </p:pic>
      <p:sp>
        <p:nvSpPr>
          <p:cNvPr id="97" name="Google Shape;97;p15"/>
          <p:cNvSpPr/>
          <p:nvPr/>
        </p:nvSpPr>
        <p:spPr>
          <a:xfrm>
            <a:off x="5942300" y="5406525"/>
            <a:ext cx="2776200" cy="857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Opportunity: Increasing load = lower average cost...</a:t>
            </a:r>
            <a:endParaRPr/>
          </a:p>
        </p:txBody>
      </p:sp>
      <p:sp>
        <p:nvSpPr>
          <p:cNvPr id="104" name="Google Shape;104;p16"/>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05" name="Google Shape;105;p16"/>
          <p:cNvPicPr preferRelativeResize="0"/>
          <p:nvPr/>
        </p:nvPicPr>
        <p:blipFill>
          <a:blip r:embed="rId3">
            <a:alphaModFix/>
          </a:blip>
          <a:stretch>
            <a:fillRect/>
          </a:stretch>
        </p:blipFill>
        <p:spPr>
          <a:xfrm>
            <a:off x="152400" y="1843226"/>
            <a:ext cx="8839200" cy="3699706"/>
          </a:xfrm>
          <a:prstGeom prst="rect">
            <a:avLst/>
          </a:prstGeom>
          <a:noFill/>
          <a:ln>
            <a:noFill/>
          </a:ln>
        </p:spPr>
      </p:pic>
      <p:sp>
        <p:nvSpPr>
          <p:cNvPr id="106" name="Google Shape;106;p16"/>
          <p:cNvSpPr txBox="1"/>
          <p:nvPr>
            <p:ph type="title"/>
          </p:nvPr>
        </p:nvSpPr>
        <p:spPr>
          <a:xfrm>
            <a:off x="586200" y="55429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00FF"/>
                </a:solidFill>
              </a:rPr>
              <a:t>….then what?</a:t>
            </a:r>
            <a:endParaRPr>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Lower uniform rates…..?</a:t>
            </a:r>
            <a:endParaRPr/>
          </a:p>
        </p:txBody>
      </p:sp>
      <p:sp>
        <p:nvSpPr>
          <p:cNvPr id="113" name="Google Shape;113;p17"/>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4" name="Google Shape;114;p17"/>
          <p:cNvPicPr preferRelativeResize="0"/>
          <p:nvPr/>
        </p:nvPicPr>
        <p:blipFill>
          <a:blip r:embed="rId3">
            <a:alphaModFix/>
          </a:blip>
          <a:stretch>
            <a:fillRect/>
          </a:stretch>
        </p:blipFill>
        <p:spPr>
          <a:xfrm>
            <a:off x="152400" y="1843226"/>
            <a:ext cx="8839200" cy="1858966"/>
          </a:xfrm>
          <a:prstGeom prst="rect">
            <a:avLst/>
          </a:prstGeom>
          <a:noFill/>
          <a:ln>
            <a:noFill/>
          </a:ln>
        </p:spPr>
      </p:pic>
      <p:sp>
        <p:nvSpPr>
          <p:cNvPr id="115" name="Google Shape;115;p17"/>
          <p:cNvSpPr txBox="1"/>
          <p:nvPr>
            <p:ph type="title"/>
          </p:nvPr>
        </p:nvSpPr>
        <p:spPr>
          <a:xfrm>
            <a:off x="628650" y="4034201"/>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solidFill>
                  <a:srgbClr val="0000FF"/>
                </a:solidFill>
              </a:rPr>
              <a:t>….might be too high for potential heat pump users</a:t>
            </a:r>
            <a:endParaRPr sz="38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Special rate for HP use…?</a:t>
            </a:r>
            <a:endParaRPr/>
          </a:p>
        </p:txBody>
      </p:sp>
      <p:sp>
        <p:nvSpPr>
          <p:cNvPr id="122" name="Google Shape;122;p18"/>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18"/>
          <p:cNvSpPr txBox="1"/>
          <p:nvPr>
            <p:ph type="title"/>
          </p:nvPr>
        </p:nvSpPr>
        <p:spPr>
          <a:xfrm>
            <a:off x="628650" y="3854600"/>
            <a:ext cx="7886700" cy="28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Utility breaks even, and non-HP customers not worse off.</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rPr lang="en-US" sz="3800">
                <a:solidFill>
                  <a:srgbClr val="0000FF"/>
                </a:solidFill>
              </a:rPr>
              <a:t>Lowest possible HP rate = marginal cost of serving HP load.</a:t>
            </a:r>
            <a:endParaRPr sz="3800">
              <a:solidFill>
                <a:srgbClr val="0000FF"/>
              </a:solidFill>
            </a:endParaRPr>
          </a:p>
        </p:txBody>
      </p:sp>
      <p:pic>
        <p:nvPicPr>
          <p:cNvPr id="124" name="Google Shape;124;p18"/>
          <p:cNvPicPr preferRelativeResize="0"/>
          <p:nvPr/>
        </p:nvPicPr>
        <p:blipFill>
          <a:blip r:embed="rId3">
            <a:alphaModFix/>
          </a:blip>
          <a:stretch>
            <a:fillRect/>
          </a:stretch>
        </p:blipFill>
        <p:spPr>
          <a:xfrm>
            <a:off x="152400" y="1843226"/>
            <a:ext cx="8839200" cy="18589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Win-win rates</a:t>
            </a:r>
            <a:endParaRPr/>
          </a:p>
        </p:txBody>
      </p:sp>
      <p:sp>
        <p:nvSpPr>
          <p:cNvPr id="131" name="Google Shape;131;p19"/>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19"/>
          <p:cNvSpPr txBox="1"/>
          <p:nvPr>
            <p:ph type="title"/>
          </p:nvPr>
        </p:nvSpPr>
        <p:spPr>
          <a:xfrm>
            <a:off x="628650" y="4034200"/>
            <a:ext cx="7886700" cy="253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Non-HP</a:t>
            </a:r>
            <a:r>
              <a:rPr lang="en-US" sz="3800"/>
              <a:t> customers pay lower rates;</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rPr lang="en-US" sz="3800">
                <a:solidFill>
                  <a:srgbClr val="0000FF"/>
                </a:solidFill>
              </a:rPr>
              <a:t>HP rate must be low enough to reduce HP owners’ heating bills.</a:t>
            </a:r>
            <a:endParaRPr sz="3800">
              <a:solidFill>
                <a:srgbClr val="0000FF"/>
              </a:solidFill>
            </a:endParaRPr>
          </a:p>
        </p:txBody>
      </p:sp>
      <p:pic>
        <p:nvPicPr>
          <p:cNvPr id="133" name="Google Shape;133;p19"/>
          <p:cNvPicPr preferRelativeResize="0"/>
          <p:nvPr/>
        </p:nvPicPr>
        <p:blipFill>
          <a:blip r:embed="rId3">
            <a:alphaModFix/>
          </a:blip>
          <a:stretch>
            <a:fillRect/>
          </a:stretch>
        </p:blipFill>
        <p:spPr>
          <a:xfrm>
            <a:off x="152400" y="1843226"/>
            <a:ext cx="8839200" cy="18589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628650" y="365125"/>
            <a:ext cx="7886700" cy="167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200"/>
              <a:t>Serving new load with </a:t>
            </a:r>
            <a:r>
              <a:rPr i="1" lang="en-US" sz="4200"/>
              <a:t>excess* </a:t>
            </a:r>
            <a:r>
              <a:rPr lang="en-US" sz="4200"/>
              <a:t>zero-fuel hydro helps even more</a:t>
            </a:r>
            <a:endParaRPr sz="4200"/>
          </a:p>
        </p:txBody>
      </p:sp>
      <p:sp>
        <p:nvSpPr>
          <p:cNvPr id="140" name="Google Shape;140;p20"/>
          <p:cNvSpPr txBox="1"/>
          <p:nvPr>
            <p:ph idx="12" type="sldNum"/>
          </p:nvPr>
        </p:nvSpPr>
        <p:spPr>
          <a:xfrm>
            <a:off x="6301836"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41" name="Google Shape;141;p20"/>
          <p:cNvSpPr txBox="1"/>
          <p:nvPr/>
        </p:nvSpPr>
        <p:spPr>
          <a:xfrm>
            <a:off x="459125" y="6093550"/>
            <a:ext cx="80952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3200">
                <a:solidFill>
                  <a:srgbClr val="0000FF"/>
                </a:solidFill>
                <a:latin typeface="Arimo"/>
                <a:ea typeface="Arimo"/>
                <a:cs typeface="Arimo"/>
                <a:sym typeface="Arimo"/>
              </a:rPr>
              <a:t>*</a:t>
            </a:r>
            <a:r>
              <a:rPr lang="en-US" sz="2500">
                <a:solidFill>
                  <a:srgbClr val="0000FF"/>
                </a:solidFill>
                <a:latin typeface="Arimo"/>
                <a:ea typeface="Arimo"/>
                <a:cs typeface="Arimo"/>
                <a:sym typeface="Arimo"/>
              </a:rPr>
              <a:t>hydro available after serving existing non-HP load</a:t>
            </a:r>
            <a:endParaRPr sz="2500">
              <a:solidFill>
                <a:srgbClr val="0000FF"/>
              </a:solidFill>
              <a:latin typeface="Arimo"/>
              <a:ea typeface="Arimo"/>
              <a:cs typeface="Arimo"/>
              <a:sym typeface="Arimo"/>
            </a:endParaRPr>
          </a:p>
        </p:txBody>
      </p:sp>
      <p:pic>
        <p:nvPicPr>
          <p:cNvPr id="142" name="Google Shape;142;p20"/>
          <p:cNvPicPr preferRelativeResize="0"/>
          <p:nvPr/>
        </p:nvPicPr>
        <p:blipFill>
          <a:blip r:embed="rId3">
            <a:alphaModFix/>
          </a:blip>
          <a:stretch>
            <a:fillRect/>
          </a:stretch>
        </p:blipFill>
        <p:spPr>
          <a:xfrm>
            <a:off x="325175" y="1954425"/>
            <a:ext cx="8493652" cy="390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F Palette 1">
      <a:dk1>
        <a:srgbClr val="78786F"/>
      </a:dk1>
      <a:lt1>
        <a:srgbClr val="FFFFFF"/>
      </a:lt1>
      <a:dk2>
        <a:srgbClr val="44546A"/>
      </a:dk2>
      <a:lt2>
        <a:srgbClr val="E7E6E6"/>
      </a:lt2>
      <a:accent1>
        <a:srgbClr val="EFDBB2"/>
      </a:accent1>
      <a:accent2>
        <a:srgbClr val="C7C9C7"/>
      </a:accent2>
      <a:accent3>
        <a:srgbClr val="A5A5A5"/>
      </a:accent3>
      <a:accent4>
        <a:srgbClr val="FFCD00"/>
      </a:accent4>
      <a:accent5>
        <a:srgbClr val="236192"/>
      </a:accent5>
      <a:accent6>
        <a:srgbClr val="D45D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