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6" r:id="rId5"/>
    <p:sldId id="299" r:id="rId6"/>
    <p:sldId id="584" r:id="rId7"/>
    <p:sldId id="315" r:id="rId8"/>
    <p:sldId id="548" r:id="rId9"/>
    <p:sldId id="754" r:id="rId10"/>
    <p:sldId id="501" r:id="rId11"/>
    <p:sldId id="1748" r:id="rId12"/>
    <p:sldId id="542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ynn Schroeder" initials="" lastIdx="1" clrIdx="0"/>
  <p:cmAuthor id="7" name="Jadun, Paige" initials="JP" lastIdx="90" clrIdx="7">
    <p:extLst>
      <p:ext uri="{19B8F6BF-5375-455C-9EA6-DF929625EA0E}">
        <p15:presenceInfo xmlns:p15="http://schemas.microsoft.com/office/powerpoint/2012/main" userId="S::pjadun@nrel.gov::3c48a840-6a3a-4a10-8bcc-c5962197df24" providerId="AD"/>
      </p:ext>
    </p:extLst>
  </p:cmAuthor>
  <p:cmAuthor id="1" name="Rustagi, Neha" initials="RN" lastIdx="3" clrIdx="1">
    <p:extLst>
      <p:ext uri="{19B8F6BF-5375-455C-9EA6-DF929625EA0E}">
        <p15:presenceInfo xmlns:p15="http://schemas.microsoft.com/office/powerpoint/2012/main" userId="S-1-5-21-2844929807-1687724802-988633214-167367" providerId="AD"/>
      </p:ext>
    </p:extLst>
  </p:cmAuthor>
  <p:cmAuthor id="2" name="Mark Ruth" initials="MR" lastIdx="15" clrIdx="2">
    <p:extLst>
      <p:ext uri="{19B8F6BF-5375-455C-9EA6-DF929625EA0E}">
        <p15:presenceInfo xmlns:p15="http://schemas.microsoft.com/office/powerpoint/2012/main" userId="8e6eb08f94e7808e" providerId="Windows Live"/>
      </p:ext>
    </p:extLst>
  </p:cmAuthor>
  <p:cmAuthor id="3" name="Paige" initials="PNJ" lastIdx="7" clrIdx="3">
    <p:extLst>
      <p:ext uri="{19B8F6BF-5375-455C-9EA6-DF929625EA0E}">
        <p15:presenceInfo xmlns:p15="http://schemas.microsoft.com/office/powerpoint/2012/main" userId="Paige" providerId="None"/>
      </p:ext>
    </p:extLst>
  </p:cmAuthor>
  <p:cmAuthor id="4" name="Joseck, Fred" initials="JF" lastIdx="8" clrIdx="4">
    <p:extLst>
      <p:ext uri="{19B8F6BF-5375-455C-9EA6-DF929625EA0E}">
        <p15:presenceInfo xmlns:p15="http://schemas.microsoft.com/office/powerpoint/2012/main" userId="S-1-5-21-2844929807-1687724802-988633214-45724" providerId="AD"/>
      </p:ext>
    </p:extLst>
  </p:cmAuthor>
  <p:cmAuthor id="5" name="Connelly, Elizabeth (LAB)" initials="CE(" lastIdx="5" clrIdx="5">
    <p:extLst>
      <p:ext uri="{19B8F6BF-5375-455C-9EA6-DF929625EA0E}">
        <p15:presenceInfo xmlns:p15="http://schemas.microsoft.com/office/powerpoint/2012/main" userId="S-1-5-21-2844929807-1687724802-988633214-234227" providerId="AD"/>
      </p:ext>
    </p:extLst>
  </p:cmAuthor>
  <p:cmAuthor id="6" name="Ruth, Mark" initials="RM" lastIdx="62" clrIdx="6">
    <p:extLst>
      <p:ext uri="{19B8F6BF-5375-455C-9EA6-DF929625EA0E}">
        <p15:presenceInfo xmlns:p15="http://schemas.microsoft.com/office/powerpoint/2012/main" userId="S::mruth@nrel.gov::6ba5aa60-6742-455e-8c88-082540ca91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67BD"/>
    <a:srgbClr val="3EC4DE"/>
    <a:srgbClr val="B4BECC"/>
    <a:srgbClr val="1170AA"/>
    <a:srgbClr val="F0750A"/>
    <a:srgbClr val="57606C"/>
    <a:srgbClr val="FDD868"/>
    <a:srgbClr val="805B47"/>
    <a:srgbClr val="0079C1"/>
    <a:srgbClr val="106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F31013-2840-114E-A22E-91400EC4F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05E10-DFAD-9D43-A3F4-82669CA88A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B29CE5-5BB8-834B-A759-F5F32D27A74D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D5D5F-18B7-CB46-8666-DEA2BACC1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26908-0E51-AF4C-8747-21AEB006FC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31C680-16BF-D843-8AAE-532C2972D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67FED6-1CE0-9E49-8E28-4BC1AFD39CD7}" type="datetimeFigureOut"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285793-58F2-5D45-93FF-B0076DA99F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peer review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Figure 28 in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5793-58F2-5D45-93FF-B0076DA99F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R&amp;D conclusions: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Metals: metals is a consistent growth market but additional research is needed to achieve cost parity, subsequently targets for metals production need to be set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Clarify the story, figure out what we mean by cost parity (might have to adjust 2.50 threshold price)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Biofuels is a consistent growth market and further analysis is needed to better quantify that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Seasonal energy storage as we consider it is not cost-competitive, but other research looking at regional/local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Injection into NG is not cost competitive, but we did not look at regional congestion or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External non-technical/market drivers would impact production and demand </a:t>
            </a:r>
            <a:endParaRPr lang="en-US" sz="7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3288" r="3423" b="57134"/>
          <a:stretch/>
        </p:blipFill>
        <p:spPr>
          <a:xfrm>
            <a:off x="2644345" y="387178"/>
            <a:ext cx="6334897" cy="3039762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 userDrawn="1"/>
        </p:nvSpPr>
        <p:spPr>
          <a:xfrm>
            <a:off x="321275" y="222424"/>
            <a:ext cx="2240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>
                <a:solidFill>
                  <a:srgbClr val="FF0000"/>
                </a:solidFill>
              </a:rPr>
              <a:t>PC Users:</a:t>
            </a:r>
          </a:p>
          <a:p>
            <a:pPr algn="l"/>
            <a:r>
              <a:rPr lang="en-US" sz="1800" i="1">
                <a:solidFill>
                  <a:srgbClr val="FF0000"/>
                </a:solidFill>
              </a:rPr>
              <a:t>Microsoft PowerPoint for Windows has default settings that continually compress images. To avoid loss</a:t>
            </a:r>
            <a:r>
              <a:rPr lang="en-US" sz="1800" i="1" baseline="0">
                <a:solidFill>
                  <a:srgbClr val="FF0000"/>
                </a:solidFill>
              </a:rPr>
              <a:t> of quality </a:t>
            </a:r>
            <a:r>
              <a:rPr lang="en-US" sz="1800" i="1">
                <a:solidFill>
                  <a:srgbClr val="FF0000"/>
                </a:solidFill>
              </a:rPr>
              <a:t>for photos and graphics within this presentation file,</a:t>
            </a:r>
            <a:r>
              <a:rPr lang="en-US" sz="1800" i="1" baseline="0">
                <a:solidFill>
                  <a:srgbClr val="FF0000"/>
                </a:solidFill>
              </a:rPr>
              <a:t> </a:t>
            </a:r>
            <a:r>
              <a:rPr lang="en-US" sz="1800" i="1">
                <a:solidFill>
                  <a:srgbClr val="FF0000"/>
                </a:solidFill>
              </a:rPr>
              <a:t>please follow these</a:t>
            </a:r>
            <a:r>
              <a:rPr lang="en-US" sz="1800" i="1" baseline="0">
                <a:solidFill>
                  <a:srgbClr val="FF0000"/>
                </a:solidFill>
              </a:rPr>
              <a:t> instructions </a:t>
            </a:r>
            <a:r>
              <a:rPr lang="en-US" sz="1800" i="1">
                <a:solidFill>
                  <a:srgbClr val="FF0000"/>
                </a:solidFill>
              </a:rPr>
              <a:t>to change your software settings.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136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7355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8115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43674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3545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3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0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9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68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1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4914" cy="1200151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83661" y="138719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138719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983661" y="177677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83661" y="18665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18665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983661" y="22561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983661" y="235108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313" y="2351089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83661" y="274066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83661" y="2836648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2836648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983661" y="3226220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83661" y="3328432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68313" y="3328432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54" name="Straight Connector 53"/>
          <p:cNvCxnSpPr/>
          <p:nvPr userDrawn="1"/>
        </p:nvCxnSpPr>
        <p:spPr>
          <a:xfrm>
            <a:off x="983661" y="3718004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983661" y="3813991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468313" y="3813991"/>
            <a:ext cx="431573" cy="3895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6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983661" y="4203563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983661" y="4299549"/>
            <a:ext cx="5164903" cy="389572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000" b="1">
                <a:solidFill>
                  <a:srgbClr val="33333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8313" y="4299549"/>
            <a:ext cx="431573" cy="389572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7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983661" y="4689121"/>
            <a:ext cx="5164903" cy="7026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3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1252017"/>
            <a:ext cx="3952146" cy="1348326"/>
          </a:xfrm>
        </p:spPr>
        <p:txBody>
          <a:bodyPr anchor="b" anchorCtr="0">
            <a:no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70335" y="2780783"/>
            <a:ext cx="4574979" cy="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961483"/>
            <a:ext cx="3952712" cy="1101551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81122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1252017"/>
            <a:ext cx="3952146" cy="1348326"/>
          </a:xfr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70335" y="2780783"/>
            <a:ext cx="4574979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961483"/>
            <a:ext cx="3952712" cy="1101551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or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941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252017"/>
            <a:ext cx="4322144" cy="1348326"/>
          </a:xfrm>
        </p:spPr>
        <p:txBody>
          <a:bodyPr anchor="b" anchorCtr="0">
            <a:no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39856" y="2780783"/>
            <a:ext cx="42192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961483"/>
            <a:ext cx="4322763" cy="1101551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Venue or Organization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528C9F-D43C-8E4B-8E26-1B7ED4C75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-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590675"/>
            <a:ext cx="5565779" cy="628650"/>
          </a:xfrm>
          <a:solidFill>
            <a:srgbClr val="000000">
              <a:alpha val="75000"/>
            </a:srgbClr>
          </a:solidFill>
        </p:spPr>
        <p:txBody>
          <a:bodyPr wrap="none" lIns="457200" tIns="0" rIns="457200" bIns="91440" anchor="ctr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Key Messaging Slide One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81663"/>
            <a:ext cx="3747874" cy="628650"/>
          </a:xfrm>
          <a:solidFill>
            <a:srgbClr val="000000">
              <a:alpha val="75000"/>
            </a:srgbClr>
          </a:solidFill>
        </p:spPr>
        <p:txBody>
          <a:bodyPr wrap="none" lIns="457200" tIns="0" rIns="457200" bIns="91440" anchor="ctr" anchorCtr="0">
            <a:no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8874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09739" cy="1699456"/>
          </a:xfrm>
        </p:spPr>
        <p:txBody>
          <a:bodyPr/>
          <a:lstStyle/>
          <a:p>
            <a:r>
              <a:rPr lang="en-US"/>
              <a:t>Data Slide: </a:t>
            </a:r>
            <a:br>
              <a:rPr lang="en-US"/>
            </a:br>
            <a:r>
              <a:rPr lang="en-US"/>
              <a:t>Keep Title Concise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77835" y="417513"/>
            <a:ext cx="4769303" cy="1281943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Summary or description text about the slide, charts, data go here.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468313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6963599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4765926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2618059" y="2081080"/>
            <a:ext cx="1883539" cy="14361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2" y="3598863"/>
            <a:ext cx="1882775" cy="2667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18823" y="3598863"/>
            <a:ext cx="1882775" cy="2667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66690" y="3598863"/>
            <a:ext cx="1882775" cy="2667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963599" y="3598863"/>
            <a:ext cx="1882775" cy="2667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2" y="4675059"/>
            <a:ext cx="1882775" cy="20519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Data citation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33296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0" y="2561212"/>
            <a:ext cx="9144000" cy="198312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/>
          <a:lstStyle>
            <a:lvl1pPr marL="0" indent="0" algn="ctr">
              <a:buNone/>
              <a:defRPr sz="1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2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19486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19487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393114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393114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565565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565566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33660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733660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32" name="Title 3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3510" cy="1704258"/>
          </a:xfrm>
        </p:spPr>
        <p:txBody>
          <a:bodyPr/>
          <a:lstStyle/>
          <a:p>
            <a:r>
              <a:rPr lang="en-US"/>
              <a:t>Messaging + Blue Infographic Content</a:t>
            </a:r>
          </a:p>
        </p:txBody>
      </p:sp>
      <p:sp>
        <p:nvSpPr>
          <p:cNvPr id="33" name="Picture Placeholder 24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490683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5" name="Picture Placeholder 24"/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2239612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6" name="Picture Placeholder 24"/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3926034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5675688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336601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398210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26828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2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19486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19487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393114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393114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5655659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5655660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336601" y="3793135"/>
            <a:ext cx="1336675" cy="57066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7336602" y="3389856"/>
            <a:ext cx="1336675" cy="32653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rgbClr val="8DC63F"/>
                </a:solidFill>
              </a:defRPr>
            </a:lvl2pPr>
            <a:lvl3pPr marL="914400" indent="0">
              <a:buNone/>
              <a:defRPr sz="2200">
                <a:solidFill>
                  <a:srgbClr val="8DC63F"/>
                </a:solidFill>
              </a:defRPr>
            </a:lvl3pPr>
            <a:lvl4pPr marL="1371600" indent="0">
              <a:buNone/>
              <a:defRPr sz="2200">
                <a:solidFill>
                  <a:srgbClr val="8DC63F"/>
                </a:solidFill>
              </a:defRPr>
            </a:lvl4pPr>
            <a:lvl5pPr marL="1828800" indent="0">
              <a:buNone/>
              <a:defRPr sz="2200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28" name="Title 3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3213510" cy="1704258"/>
          </a:xfrm>
        </p:spPr>
        <p:txBody>
          <a:bodyPr/>
          <a:lstStyle/>
          <a:p>
            <a:r>
              <a:rPr lang="en-US"/>
              <a:t>Messaging + Blue Infographic Content</a:t>
            </a:r>
          </a:p>
        </p:txBody>
      </p:sp>
      <p:sp>
        <p:nvSpPr>
          <p:cNvPr id="39" name="Picture Placeholder 24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490683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40" name="Picture Placeholder 24"/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2239612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3926034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5675688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43" name="Picture Placeholder 2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336601" y="1962045"/>
            <a:ext cx="1291932" cy="129192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60572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26828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79425" y="2968625"/>
            <a:ext cx="8267686" cy="17383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86187"/>
            <a:ext cx="4936982" cy="497572"/>
          </a:xfrm>
        </p:spPr>
        <p:txBody>
          <a:bodyPr lIns="27432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63853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Photo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" y="1391881"/>
            <a:ext cx="4123076" cy="25423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90975"/>
            <a:ext cx="4123076" cy="7272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000"/>
              </a:spcBef>
              <a:buFont typeface="Arial"/>
              <a:buNone/>
              <a:defRPr sz="1800" baseline="0"/>
            </a:lvl1pPr>
          </a:lstStyle>
          <a:p>
            <a:pPr lvl="0"/>
            <a:r>
              <a:rPr lang="en-US"/>
              <a:t>Description of the photo/image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825308" y="182880"/>
            <a:ext cx="3871998" cy="209551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4825308" y="2479946"/>
            <a:ext cx="3871998" cy="233829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34595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73164" y="410296"/>
            <a:ext cx="4606372" cy="1348326"/>
          </a:xfrm>
        </p:spPr>
        <p:txBody>
          <a:bodyPr anchor="b" anchorCtr="0">
            <a:noAutofit/>
          </a:bodyPr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US"/>
              <a:t>Q&amp;A or Thank You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741647" y="1939062"/>
            <a:ext cx="49556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673071" y="2588317"/>
            <a:ext cx="4607032" cy="336156"/>
          </a:xfr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167" y="2069602"/>
            <a:ext cx="2116667" cy="353860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b="1">
                <a:solidFill>
                  <a:srgbClr val="333333"/>
                </a:solidFill>
              </a:rPr>
              <a:t>  www.nrel.gov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13A443-B9EC-D845-B6D9-AB36EFFEC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770" y="4013200"/>
            <a:ext cx="24130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54C0-D212-41D8-BAB7-9C9926CDAB1B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FB20-1A0D-4B1C-A94F-40F0F2BB3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49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Venue or Organization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5B8CD2-BF47-094F-B614-5CEAE71B3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3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Venue or Organization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1FBE40-03AF-2040-B470-29B21F4E3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5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-505476426_FlareFre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5112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6975" y="1504827"/>
            <a:ext cx="5393498" cy="1095516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2800"/>
              </a:lnSpc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736975" y="2744787"/>
            <a:ext cx="4322763" cy="1101551"/>
          </a:xfrm>
          <a:solidFill>
            <a:schemeClr val="accent1">
              <a:alpha val="75000"/>
            </a:schemeClr>
          </a:solidFill>
        </p:spPr>
        <p:txBody>
          <a:bodyPr lIns="182880" tIns="137160" rIns="182880" bIns="137160" anchor="ctr" anchorCtr="0">
            <a:noAutofit/>
          </a:bodyPr>
          <a:lstStyle>
            <a:lvl1pPr marL="0" indent="0">
              <a:lnSpc>
                <a:spcPts val="1760"/>
              </a:lnSpc>
              <a:spcBef>
                <a:spcPts val="4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Venue or Organization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876295-9728-A943-A66A-D4797EDDA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54" y="0"/>
            <a:ext cx="2331892" cy="10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9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99" y="1"/>
            <a:ext cx="8236857" cy="776514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4850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120063" cy="3375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37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/>
          <a:p>
            <a:r>
              <a:rPr lang="en-US"/>
              <a:t>Simple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124857"/>
            <a:ext cx="8120063" cy="3621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254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48571"/>
            <a:ext cx="8120063" cy="536572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711702" y="4840514"/>
            <a:ext cx="227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NREL</a:t>
            </a:r>
            <a:r>
              <a:rPr lang="en-US" sz="800" baseline="0"/>
              <a:t>    </a:t>
            </a:r>
            <a:r>
              <a:rPr lang="en-US" sz="800"/>
              <a:t>|    </a:t>
            </a:r>
            <a:fld id="{BFD71CF8-5198-8441-A7C0-DC22FD64CBE4}" type="slidenum">
              <a:rPr lang="en-US" sz="80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7857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4123076" cy="120015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267"/>
            <a:ext cx="8229600" cy="326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1" r:id="rId3"/>
    <p:sldLayoutId id="2147483675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  <p:sldLayoutId id="2147483667" r:id="rId19"/>
    <p:sldLayoutId id="2147483665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6" r:id="rId27"/>
  </p:sldLayoutIdLst>
  <p:txStyles>
    <p:titleStyle>
      <a:lvl1pPr marL="0" algn="ctr" defTabSz="457200" rtl="0" eaLnBrk="1" latinLnBrk="0" hangingPunct="1">
        <a:lnSpc>
          <a:spcPts val="2800"/>
        </a:lnSpc>
        <a:spcBef>
          <a:spcPct val="0"/>
        </a:spcBef>
        <a:buNone/>
        <a:defRPr sz="3000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el.gov/docs/fy21osti/7761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cc02.safelinks.protection.outlook.com/?url=https%3A%2F%2Fgreet.es.anl.gov%2Fpublication-us_future_h2&amp;data=04%7C01%7Cmark.ruth%40nrel.gov%7C2d055b16000a450fa24008d8c13331d2%7Ca0f29d7e28cd4f5484427885aee7c080%7C0%7C0%7C637471772919434841%7CUnknown%7CTWFpbGZsb3d8eyJWIjoiMC4wLjAwMDAiLCJQIjoiV2luMzIiLCJBTiI6Ik1haWwiLCJXVCI6Mn0%3D%7C2000&amp;sdata=FLA43rugFSaJ5ku%2FerOT%2FZ0RjH7jKARv0TSzo56H1Ok%3D&amp;reserved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fuelcells/h2scal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rel.gov/docs/fy21osti/7761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aps-dev.nrel.gov/la100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maps-dev.nrel.gov/la100/key-findings/scenarios/sb100/moderate#annual-generation-twh-2020-204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94314" y="1504827"/>
            <a:ext cx="5636159" cy="1095516"/>
          </a:xfrm>
        </p:spPr>
        <p:txBody>
          <a:bodyPr/>
          <a:lstStyle/>
          <a:p>
            <a:pPr algn="ctr"/>
            <a:r>
              <a:rPr lang="en-US" dirty="0"/>
              <a:t>Hydrogen and Renewables: Technical and Economic Potential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61" y="2714757"/>
            <a:ext cx="9009678" cy="1579683"/>
          </a:xfrm>
        </p:spPr>
        <p:txBody>
          <a:bodyPr/>
          <a:lstStyle/>
          <a:p>
            <a:r>
              <a:rPr lang="en-US" sz="2400" dirty="0"/>
              <a:t>Mark F. Ruth</a:t>
            </a:r>
          </a:p>
          <a:p>
            <a:endParaRPr lang="en-US" sz="1600" dirty="0"/>
          </a:p>
          <a:p>
            <a:r>
              <a:rPr lang="en-US" sz="1600" dirty="0"/>
              <a:t>Arctic Sustainable Energy Research Conference</a:t>
            </a:r>
          </a:p>
          <a:p>
            <a:r>
              <a:rPr lang="en-US" sz="1600" dirty="0"/>
              <a:t>April 22, 2021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5B8E0F-9EF9-DA47-B762-3E71520BC7AA}"/>
              </a:ext>
            </a:extLst>
          </p:cNvPr>
          <p:cNvSpPr txBox="1">
            <a:spLocks/>
          </p:cNvSpPr>
          <p:nvPr/>
        </p:nvSpPr>
        <p:spPr>
          <a:xfrm>
            <a:off x="67161" y="4501217"/>
            <a:ext cx="9009678" cy="59725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 lIns="182880" tIns="137160" rIns="182880" bIns="13716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1760"/>
              </a:lnSpc>
              <a:spcBef>
                <a:spcPts val="400"/>
              </a:spcBef>
              <a:buFont typeface="Arial"/>
              <a:buNone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Report available at: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https://www.nrel.gov/docs/fy21osti/77610.pdf</a:t>
            </a:r>
            <a:endParaRPr lang="en-US" sz="1600" dirty="0"/>
          </a:p>
          <a:p>
            <a:r>
              <a:rPr lang="en-US" sz="1600" b="1" dirty="0"/>
              <a:t>Detailed demand report available at: </a:t>
            </a:r>
            <a:r>
              <a:rPr lang="en-US" sz="1600" u="sng" dirty="0">
                <a:hlinkClick r:id="rId4" tooltip="Original URL:&#10;https://greet.es.anl.gov/publication-us_future_h2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https://greet.es.anl.gov/publication-us_future_h2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3368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88CF-600A-BF45-84C3-78F52372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in Today’s Energy System:</a:t>
            </a:r>
            <a:br>
              <a:rPr lang="en-US"/>
            </a:br>
            <a:r>
              <a:rPr lang="en-US"/>
              <a:t>10 MMT / </a:t>
            </a:r>
            <a:r>
              <a:rPr lang="en-US" err="1"/>
              <a:t>yr</a:t>
            </a:r>
            <a:endParaRPr lang="en-US"/>
          </a:p>
        </p:txBody>
      </p:sp>
      <p:pic>
        <p:nvPicPr>
          <p:cNvPr id="4" name="Content Placeholder 4" descr="US_Hydrogen-2014CURRENT_energy-v3.Png">
            <a:extLst>
              <a:ext uri="{FF2B5EF4-FFF2-40B4-BE49-F238E27FC236}">
                <a16:creationId xmlns:a16="http://schemas.microsoft.com/office/drawing/2014/main" id="{24AC83A0-361A-7F41-950B-F8FE1C45C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648374" y="907143"/>
            <a:ext cx="7703008" cy="42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DC79-1592-CA4C-8969-AF6C3024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H2@Scale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3BFC3-900D-F842-9A2F-7F4D643829C1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3029761" y="953326"/>
            <a:ext cx="5557513" cy="3531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F442B7-739A-9842-AD53-8BE313C5D812}"/>
              </a:ext>
            </a:extLst>
          </p:cNvPr>
          <p:cNvSpPr txBox="1"/>
          <p:nvPr/>
        </p:nvSpPr>
        <p:spPr>
          <a:xfrm>
            <a:off x="457199" y="1903386"/>
            <a:ext cx="2184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 initiative focusing on hydrogen as an energy intermediate.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11F9E-8AAC-9641-8752-5898751FBF53}"/>
              </a:ext>
            </a:extLst>
          </p:cNvPr>
          <p:cNvSpPr txBox="1"/>
          <p:nvPr/>
        </p:nvSpPr>
        <p:spPr>
          <a:xfrm>
            <a:off x="457199" y="4421578"/>
            <a:ext cx="7818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hlinkClick r:id="rId3"/>
              </a:rPr>
              <a:t>https://www.energy.gov/eere/fuelcells/h2scale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58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EAFA-BA5B-D046-B32D-3CEF3CF7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Low-Cost, Variable Electricity Could Be Source for Low-Cost Hydrogen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F3566D-9610-964D-A2A1-24367A538069}"/>
              </a:ext>
            </a:extLst>
          </p:cNvPr>
          <p:cNvGrpSpPr/>
          <p:nvPr/>
        </p:nvGrpSpPr>
        <p:grpSpPr>
          <a:xfrm>
            <a:off x="1324439" y="994039"/>
            <a:ext cx="5916620" cy="3323559"/>
            <a:chOff x="215900" y="1230666"/>
            <a:chExt cx="8737600" cy="49081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5A60BB4-B5E0-654B-8360-121F03B0E0AB}"/>
                </a:ext>
              </a:extLst>
            </p:cNvPr>
            <p:cNvGrpSpPr/>
            <p:nvPr/>
          </p:nvGrpSpPr>
          <p:grpSpPr>
            <a:xfrm>
              <a:off x="215900" y="1720850"/>
              <a:ext cx="8737600" cy="4418013"/>
              <a:chOff x="215900" y="1720850"/>
              <a:chExt cx="8737600" cy="4418013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CEAB5B14-E9B2-244B-968B-F48A152E9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" y="1720850"/>
                <a:ext cx="8229600" cy="3389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0702EC6-BFB4-7A47-9A6A-2630AE4387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94" t="39339" r="19291"/>
              <a:stretch/>
            </p:blipFill>
            <p:spPr bwMode="auto">
              <a:xfrm>
                <a:off x="1506053" y="4914900"/>
                <a:ext cx="5852494" cy="1223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088351-5374-054A-B697-4DF90BD11C2A}"/>
                  </a:ext>
                </a:extLst>
              </p:cNvPr>
              <p:cNvSpPr txBox="1"/>
              <p:nvPr/>
            </p:nvSpPr>
            <p:spPr>
              <a:xfrm>
                <a:off x="1003983" y="4686300"/>
                <a:ext cx="514177" cy="3636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0.0</a:t>
                </a:r>
              </a:p>
            </p:txBody>
          </p:sp>
          <p:sp>
            <p:nvSpPr>
              <p:cNvPr id="21" name="TextBox 79">
                <a:extLst>
                  <a:ext uri="{FF2B5EF4-FFF2-40B4-BE49-F238E27FC236}">
                    <a16:creationId xmlns:a16="http://schemas.microsoft.com/office/drawing/2014/main" id="{CB642FC4-B667-3C4B-BAE6-78574AB36E0F}"/>
                  </a:ext>
                </a:extLst>
              </p:cNvPr>
              <p:cNvSpPr txBox="1"/>
              <p:nvPr/>
            </p:nvSpPr>
            <p:spPr>
              <a:xfrm>
                <a:off x="215900" y="4902200"/>
                <a:ext cx="1362104" cy="98367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900" dirty="0">
                    <a:solidFill>
                      <a:srgbClr val="000000"/>
                    </a:solidFill>
                  </a:rPr>
                  <a:t>Capacity</a:t>
                </a:r>
                <a:r>
                  <a:rPr lang="en-US" sz="900" baseline="0" dirty="0">
                    <a:solidFill>
                      <a:srgbClr val="000000"/>
                    </a:solidFill>
                  </a:rPr>
                  <a:t> Factor</a:t>
                </a:r>
              </a:p>
              <a:p>
                <a:pPr algn="r"/>
                <a:r>
                  <a:rPr lang="en-US" sz="900" baseline="0" dirty="0">
                    <a:solidFill>
                      <a:srgbClr val="000000"/>
                    </a:solidFill>
                  </a:rPr>
                  <a:t>Cost of Electricity</a:t>
                </a:r>
              </a:p>
              <a:p>
                <a:pPr algn="r"/>
                <a:r>
                  <a:rPr lang="en-US" sz="900" baseline="0" dirty="0">
                    <a:solidFill>
                      <a:srgbClr val="000000"/>
                    </a:solidFill>
                  </a:rPr>
                  <a:t>Capital Cost</a:t>
                </a:r>
              </a:p>
              <a:p>
                <a:pPr algn="r"/>
                <a:r>
                  <a:rPr lang="en-US" sz="900" baseline="0" dirty="0">
                    <a:solidFill>
                      <a:srgbClr val="000000"/>
                    </a:solidFill>
                  </a:rPr>
                  <a:t>Efficiency (LHV)</a:t>
                </a:r>
                <a:endParaRPr lang="en-US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B39233-C733-D94B-B227-66FB40B8FFC6}"/>
                </a:ext>
              </a:extLst>
            </p:cNvPr>
            <p:cNvGrpSpPr/>
            <p:nvPr/>
          </p:nvGrpSpPr>
          <p:grpSpPr>
            <a:xfrm>
              <a:off x="4434946" y="1720850"/>
              <a:ext cx="1371719" cy="4070349"/>
              <a:chOff x="4434946" y="1720850"/>
              <a:chExt cx="1371719" cy="407034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A6AEC5-F45F-0644-AE2D-D9866944E9D2}"/>
                  </a:ext>
                </a:extLst>
              </p:cNvPr>
              <p:cNvSpPr/>
              <p:nvPr/>
            </p:nvSpPr>
            <p:spPr>
              <a:xfrm>
                <a:off x="4434946" y="4533900"/>
                <a:ext cx="1371719" cy="12572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F6D2F274-EEC2-634E-8EC0-86FDC73F5684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34946" y="1720850"/>
                <a:ext cx="1371719" cy="3389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EB8CEE-0807-464B-9795-0E7432B410FF}"/>
                </a:ext>
              </a:extLst>
            </p:cNvPr>
            <p:cNvGrpSpPr/>
            <p:nvPr/>
          </p:nvGrpSpPr>
          <p:grpSpPr>
            <a:xfrm>
              <a:off x="2997081" y="1722436"/>
              <a:ext cx="1371719" cy="4159973"/>
              <a:chOff x="2997081" y="1722436"/>
              <a:chExt cx="1371719" cy="415997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408A73-26F5-404A-96F4-9A098D020934}"/>
                  </a:ext>
                </a:extLst>
              </p:cNvPr>
              <p:cNvSpPr/>
              <p:nvPr/>
            </p:nvSpPr>
            <p:spPr>
              <a:xfrm>
                <a:off x="2997081" y="4625110"/>
                <a:ext cx="1371719" cy="12572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B76DF5D0-2D21-BE42-82DC-DED345FD5D71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997081" y="1722436"/>
                <a:ext cx="1371719" cy="3389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9C6E9AA-DC34-AB41-954D-EE4AF055FC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03157" y="1720850"/>
              <a:ext cx="1368698" cy="4416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C9889448-89F9-FC45-A12C-E963DCFBB2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6465" y="1720850"/>
              <a:ext cx="1373418" cy="4416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FD1E4D-ED5A-684D-9EBF-E81FB3B39E01}"/>
                </a:ext>
              </a:extLst>
            </p:cNvPr>
            <p:cNvSpPr txBox="1"/>
            <p:nvPr/>
          </p:nvSpPr>
          <p:spPr>
            <a:xfrm>
              <a:off x="2851824" y="1230666"/>
              <a:ext cx="1583123" cy="703973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>
                  <a:solidFill>
                    <a:srgbClr val="000000"/>
                  </a:solidFill>
                </a:rPr>
                <a:t>VRE</a:t>
              </a: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integration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E8FFA1-11E9-A042-A464-AB88D45D4117}"/>
                </a:ext>
              </a:extLst>
            </p:cNvPr>
            <p:cNvSpPr txBox="1"/>
            <p:nvPr/>
          </p:nvSpPr>
          <p:spPr>
            <a:xfrm>
              <a:off x="4535448" y="1267786"/>
              <a:ext cx="1102028" cy="629731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R&amp;D 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Advances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9B0523-9260-A74D-8E6E-8D6ED523C626}"/>
                </a:ext>
              </a:extLst>
            </p:cNvPr>
            <p:cNvCxnSpPr/>
            <p:nvPr/>
          </p:nvCxnSpPr>
          <p:spPr>
            <a:xfrm>
              <a:off x="3134859" y="2246185"/>
              <a:ext cx="1060140" cy="538037"/>
            </a:xfrm>
            <a:prstGeom prst="straightConnector1">
              <a:avLst/>
            </a:prstGeom>
            <a:noFill/>
            <a:ln w="63500" cap="flat" cmpd="sng" algn="ctr">
              <a:solidFill>
                <a:srgbClr val="0079C1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1B4E787-C4CB-4148-BB02-E1B4358C56CE}"/>
                </a:ext>
              </a:extLst>
            </p:cNvPr>
            <p:cNvCxnSpPr/>
            <p:nvPr/>
          </p:nvCxnSpPr>
          <p:spPr>
            <a:xfrm>
              <a:off x="4626799" y="2977644"/>
              <a:ext cx="1060140" cy="538037"/>
            </a:xfrm>
            <a:prstGeom prst="straightConnector1">
              <a:avLst/>
            </a:prstGeom>
            <a:noFill/>
            <a:ln w="63500" cap="flat" cmpd="sng" algn="ctr">
              <a:solidFill>
                <a:srgbClr val="0079C1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9DE1B6C-F1CF-C846-9599-22991FEF9206}"/>
              </a:ext>
            </a:extLst>
          </p:cNvPr>
          <p:cNvSpPr txBox="1">
            <a:spLocks/>
          </p:cNvSpPr>
          <p:nvPr/>
        </p:nvSpPr>
        <p:spPr>
          <a:xfrm>
            <a:off x="43447" y="4317598"/>
            <a:ext cx="8751615" cy="8227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rgbClr val="0079C1"/>
                </a:solidFill>
              </a:rPr>
              <a:t>Low-temperature electrolysis could produce hydrogen using low-cost, dispatch-constrained electricity.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F77E5-F2AB-D04D-BDA5-F6BCDFD2A657}"/>
              </a:ext>
            </a:extLst>
          </p:cNvPr>
          <p:cNvSpPr txBox="1"/>
          <p:nvPr/>
        </p:nvSpPr>
        <p:spPr>
          <a:xfrm>
            <a:off x="5219596" y="3809007"/>
            <a:ext cx="82309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Steam Methane</a:t>
            </a:r>
          </a:p>
          <a:p>
            <a:pPr algn="ctr"/>
            <a:r>
              <a:rPr lang="en-US" sz="900" dirty="0"/>
              <a:t>Reforming</a:t>
            </a:r>
          </a:p>
        </p:txBody>
      </p:sp>
    </p:spTree>
    <p:extLst>
      <p:ext uri="{BB962C8B-B14F-4D97-AF65-F5344CB8AC3E}">
        <p14:creationId xmlns:p14="http://schemas.microsoft.com/office/powerpoint/2010/main" val="236532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94C9-EBF8-1B4F-908E-865443D6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Potential:</a:t>
            </a:r>
            <a:br>
              <a:rPr lang="en-US"/>
            </a:br>
            <a:r>
              <a:rPr lang="en-US"/>
              <a:t>Limitations and Caveats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668E-6595-5A49-8B38-EBECAC5C9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14517"/>
            <a:ext cx="8120063" cy="4236357"/>
          </a:xfrm>
        </p:spPr>
        <p:txBody>
          <a:bodyPr>
            <a:noAutofit/>
          </a:bodyPr>
          <a:lstStyle/>
          <a:p>
            <a:r>
              <a:rPr lang="en-US" sz="1550" b="1" dirty="0"/>
              <a:t>Market equilibrium methodology </a:t>
            </a:r>
            <a:r>
              <a:rPr lang="en-US" sz="1550" dirty="0"/>
              <a:t>and market size estimates in 2050</a:t>
            </a:r>
          </a:p>
          <a:p>
            <a:pPr lvl="1"/>
            <a:r>
              <a:rPr lang="en-US" sz="1550" dirty="0"/>
              <a:t>Transition issues such as stock turnover are not considered</a:t>
            </a:r>
          </a:p>
          <a:p>
            <a:r>
              <a:rPr lang="en-US" sz="1550" b="1" dirty="0"/>
              <a:t>New policy drivers, such as emission policies, are not included</a:t>
            </a:r>
            <a:r>
              <a:rPr lang="en-US" sz="1550" dirty="0"/>
              <a:t> either for hydrogen or the grid</a:t>
            </a:r>
          </a:p>
          <a:p>
            <a:r>
              <a:rPr lang="en-US" sz="1550" dirty="0"/>
              <a:t>Technology and market performance involve many assumptions about adjacent technologies</a:t>
            </a:r>
          </a:p>
          <a:p>
            <a:pPr lvl="1"/>
            <a:r>
              <a:rPr lang="en-US" sz="1550" dirty="0"/>
              <a:t>In all but the non-reference scenario, the assumption is that R&amp;D targets are met </a:t>
            </a:r>
          </a:p>
          <a:p>
            <a:r>
              <a:rPr lang="en-US" sz="1550" dirty="0"/>
              <a:t>Demand analysis is limited to sectors that could be forecast for the foreseeable future</a:t>
            </a:r>
          </a:p>
          <a:p>
            <a:pPr lvl="1"/>
            <a:r>
              <a:rPr lang="en-US" sz="1550" dirty="0"/>
              <a:t>Hydrogen use to convert biomass based market size equal to  50% of aviation demand</a:t>
            </a:r>
          </a:p>
          <a:p>
            <a:pPr lvl="1"/>
            <a:r>
              <a:rPr lang="en-US" sz="1550" dirty="0"/>
              <a:t>Hydrogen for industrial heat is not included</a:t>
            </a:r>
          </a:p>
          <a:p>
            <a:pPr lvl="1"/>
            <a:r>
              <a:rPr lang="en-US" sz="1550" dirty="0"/>
              <a:t>Single hydrogen threshold price for fuel cell vehicle market estimates</a:t>
            </a:r>
          </a:p>
          <a:p>
            <a:r>
              <a:rPr lang="en-US" sz="1550" dirty="0"/>
              <a:t>Estimates of delivery costs were standardized and without location specificity</a:t>
            </a:r>
          </a:p>
          <a:p>
            <a:r>
              <a:rPr lang="en-US" sz="1550" dirty="0"/>
              <a:t>Potential long-term production technologies (e.g., photo-electrochemical) not included</a:t>
            </a:r>
          </a:p>
          <a:p>
            <a:r>
              <a:rPr lang="en-US" sz="1550" dirty="0"/>
              <a:t>Economic feedback impacts are not considered</a:t>
            </a:r>
          </a:p>
          <a:p>
            <a:r>
              <a:rPr lang="en-US" sz="1550" dirty="0"/>
              <a:t>Competing technologies (both for markets that use hydrogen and for resources to generate hydrogen) are addressed in a simplified manner only</a:t>
            </a:r>
          </a:p>
          <a:p>
            <a:pPr lvl="1"/>
            <a:endParaRPr lang="en-US" sz="1550" dirty="0"/>
          </a:p>
          <a:p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26052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AAB1DE-0875-4CBF-A291-05897B9F4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84" y="1752075"/>
            <a:ext cx="4730296" cy="2484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B1C6E-6D41-5141-B1A4-43119B93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Economic Potential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55087-73B3-2846-89DA-0B2EBE7EE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14" y="1219200"/>
            <a:ext cx="3296867" cy="3594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CD5D9F-BAD9-8140-9D0B-00FBE7592896}"/>
              </a:ext>
            </a:extLst>
          </p:cNvPr>
          <p:cNvSpPr txBox="1">
            <a:spLocks/>
          </p:cNvSpPr>
          <p:nvPr/>
        </p:nvSpPr>
        <p:spPr>
          <a:xfrm>
            <a:off x="282793" y="911888"/>
            <a:ext cx="8627293" cy="840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The economic potential of hydrogen demand in the U.S. is 2-4X current annual consumption based on our market-equilibrium analysis</a:t>
            </a:r>
          </a:p>
          <a:p>
            <a:pPr marL="0" indent="0" algn="ctr">
              <a:buNone/>
            </a:pPr>
            <a:endParaRPr lang="en-US" sz="22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C7A474-3C8A-F440-BCEF-2FA8C01A4C2C}"/>
              </a:ext>
            </a:extLst>
          </p:cNvPr>
          <p:cNvGraphicFramePr>
            <a:graphicFrameLocks noGrp="1"/>
          </p:cNvGraphicFramePr>
          <p:nvPr/>
        </p:nvGraphicFramePr>
        <p:xfrm>
          <a:off x="282793" y="1654324"/>
          <a:ext cx="4141613" cy="335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64">
                  <a:extLst>
                    <a:ext uri="{9D8B030D-6E8A-4147-A177-3AD203B41FA5}">
                      <a16:colId xmlns:a16="http://schemas.microsoft.com/office/drawing/2014/main" val="2867684961"/>
                    </a:ext>
                  </a:extLst>
                </a:gridCol>
                <a:gridCol w="2865249">
                  <a:extLst>
                    <a:ext uri="{9D8B030D-6E8A-4147-A177-3AD203B41FA5}">
                      <a16:colId xmlns:a16="http://schemas.microsoft.com/office/drawing/2014/main" val="228315962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2100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Insights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35729"/>
                  </a:ext>
                </a:extLst>
              </a:tr>
              <a:tr h="48217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Growing markets for refining, ammonia, and biofuels met with low-cost 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061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R&amp;D Advances +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Higher penetrations of FCEV + drivers for metals, SMR dominates production due to low cost NG but have some nuclear 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08991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Low NG Resource / High NG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High NG price increases cost of hydrogen for same quantity and limits FCEV penetration but more nuclear 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164471"/>
                  </a:ext>
                </a:extLst>
              </a:tr>
              <a:tr h="54513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Aggressive Electrolysis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Some LTE penetration at $200/kW capital cost with grid value.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533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Lowest-Cost Electrolysis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Low-cost electrolyzers with high grid value reduce hydrogen cost and can enable additional H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0023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ED85107-6E32-4F49-B9C0-7551876D702E}"/>
              </a:ext>
            </a:extLst>
          </p:cNvPr>
          <p:cNvSpPr txBox="1"/>
          <p:nvPr/>
        </p:nvSpPr>
        <p:spPr>
          <a:xfrm>
            <a:off x="4475310" y="4769049"/>
            <a:ext cx="1847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FCEV: Fuel-cell electric vehicles</a:t>
            </a:r>
          </a:p>
          <a:p>
            <a:r>
              <a:rPr lang="en-US" sz="700" dirty="0"/>
              <a:t>SMR: Steam methane reforming</a:t>
            </a:r>
          </a:p>
          <a:p>
            <a:r>
              <a:rPr lang="en-US" sz="700" dirty="0"/>
              <a:t>NG: Natural gas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A174B1-968D-4A72-9FD6-CE801BE72393}"/>
              </a:ext>
            </a:extLst>
          </p:cNvPr>
          <p:cNvSpPr/>
          <p:nvPr/>
        </p:nvSpPr>
        <p:spPr>
          <a:xfrm>
            <a:off x="6096650" y="4769049"/>
            <a:ext cx="23535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LTE: Low-temperature electrolysis</a:t>
            </a:r>
          </a:p>
          <a:p>
            <a:r>
              <a:rPr lang="en-US" sz="700" dirty="0"/>
              <a:t>LDE: Low-cost, dispatch-constrained electricity</a:t>
            </a:r>
          </a:p>
          <a:p>
            <a:r>
              <a:rPr lang="en-US" sz="700" dirty="0"/>
              <a:t>HTE: High-temperature electrolysis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5F52C9-8B00-C148-81C3-816AE4A994C1}"/>
              </a:ext>
            </a:extLst>
          </p:cNvPr>
          <p:cNvSpPr txBox="1"/>
          <p:nvPr/>
        </p:nvSpPr>
        <p:spPr>
          <a:xfrm>
            <a:off x="4475310" y="4173965"/>
            <a:ext cx="4549818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Incentives are needed for hydrogen to compete for long-duration storage / dispatchable electricity generation and for use to generate heat (in place of or supplementing natural gas) </a:t>
            </a:r>
          </a:p>
        </p:txBody>
      </p:sp>
    </p:spTree>
    <p:extLst>
      <p:ext uri="{BB962C8B-B14F-4D97-AF65-F5344CB8AC3E}">
        <p14:creationId xmlns:p14="http://schemas.microsoft.com/office/powerpoint/2010/main" val="188271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D9A72-3490-45A3-AC17-6128C6C8E3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853" y="1500423"/>
            <a:ext cx="6288295" cy="3144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DF18E-6089-2B46-8E4F-CBC17A4F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Increase Market Size of and Available Electricity from Variable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F8014-9F97-6242-B66A-F89CE1162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136" y="825023"/>
            <a:ext cx="8641728" cy="5644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/>
              <a:t>H2@Scale has the potential to increase the total market size of wind and solar photovoltaic (PV) generation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2A5333-E64B-884B-B208-31086D9C0388}"/>
              </a:ext>
            </a:extLst>
          </p:cNvPr>
          <p:cNvSpPr txBox="1">
            <a:spLocks/>
          </p:cNvSpPr>
          <p:nvPr/>
        </p:nvSpPr>
        <p:spPr>
          <a:xfrm>
            <a:off x="224366" y="4506793"/>
            <a:ext cx="8238563" cy="564477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None/>
            </a:pPr>
            <a:r>
              <a:rPr lang="en-US" sz="1650" b="1" dirty="0">
                <a:solidFill>
                  <a:srgbClr val="333333"/>
                </a:solidFill>
                <a:latin typeface="Calibri"/>
              </a:rPr>
              <a:t>Estimates are based on national scenarios with minimal resolution into regional constraints. Increased resolution will likely impact the most competitive source of energy supply</a:t>
            </a:r>
            <a:endParaRPr lang="en-US" sz="1400" b="1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14C63-04F7-FF4E-91B9-D029026A17E9}"/>
              </a:ext>
            </a:extLst>
          </p:cNvPr>
          <p:cNvSpPr txBox="1"/>
          <p:nvPr/>
        </p:nvSpPr>
        <p:spPr>
          <a:xfrm rot="16200000">
            <a:off x="7301914" y="2826849"/>
            <a:ext cx="3232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srgbClr val="333333"/>
                </a:solidFill>
                <a:latin typeface="Calibri"/>
              </a:rPr>
              <a:t>Source: </a:t>
            </a:r>
            <a:r>
              <a:rPr lang="en-US" sz="900" dirty="0">
                <a:solidFill>
                  <a:srgbClr val="333333"/>
                </a:solidFill>
                <a:latin typeface="Calibri"/>
                <a:hlinkClick r:id="rId4"/>
              </a:rPr>
              <a:t>https://www.nrel.gov/docs/fy21osti/77610.pdf</a:t>
            </a:r>
            <a:r>
              <a:rPr lang="en-US" sz="900" dirty="0">
                <a:solidFill>
                  <a:srgbClr val="333333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39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1E68-7C71-4749-96C8-5EE9F63B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86624"/>
            <a:ext cx="8643819" cy="907143"/>
          </a:xfrm>
        </p:spPr>
        <p:txBody>
          <a:bodyPr/>
          <a:lstStyle/>
          <a:p>
            <a:r>
              <a:rPr lang="en-US" sz="2700" dirty="0"/>
              <a:t>100% Renewable Electricity Standards for Dispatchable Generation Requires Chemical Energy Storage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1407C-AFBA-E549-BB91-E874031A3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1" y="1124858"/>
            <a:ext cx="2430780" cy="32823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LA100 project analyzed opportunities and challenges for decarbonizing electricity generation.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Optimally, 10% or more of generating capacity will be non-carbon emitting dispatchable generators.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51672-DC38-7643-99C7-E281120DE0E1}"/>
              </a:ext>
            </a:extLst>
          </p:cNvPr>
          <p:cNvSpPr txBox="1"/>
          <p:nvPr/>
        </p:nvSpPr>
        <p:spPr>
          <a:xfrm>
            <a:off x="198121" y="4407216"/>
            <a:ext cx="2691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srgbClr val="333333"/>
                </a:solidFill>
                <a:latin typeface="Calibri"/>
              </a:rPr>
              <a:t>More available at</a:t>
            </a:r>
            <a:r>
              <a:rPr lang="en-US" sz="900" dirty="0">
                <a:solidFill>
                  <a:srgbClr val="333333"/>
                </a:solidFill>
              </a:rPr>
              <a:t>: </a:t>
            </a:r>
            <a:r>
              <a:rPr lang="en-US" sz="900" dirty="0">
                <a:solidFill>
                  <a:srgbClr val="333333"/>
                </a:solidFill>
                <a:hlinkClick r:id="rId2"/>
              </a:rPr>
              <a:t>https://maps-dev.nrel.gov/la100/#</a:t>
            </a:r>
            <a:r>
              <a:rPr lang="en-US" sz="900" dirty="0">
                <a:solidFill>
                  <a:srgbClr val="333333"/>
                </a:solidFill>
              </a:rPr>
              <a:t> </a:t>
            </a:r>
            <a:endParaRPr lang="en-US" sz="900" dirty="0">
              <a:solidFill>
                <a:srgbClr val="333333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766E6-EBD3-F74B-AB86-6EA188AA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74414" y="1005418"/>
            <a:ext cx="4110442" cy="3816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7E50DC-F23B-924A-95BD-724EC38B84AE}"/>
              </a:ext>
            </a:extLst>
          </p:cNvPr>
          <p:cNvSpPr/>
          <p:nvPr/>
        </p:nvSpPr>
        <p:spPr>
          <a:xfrm>
            <a:off x="6134662" y="1719072"/>
            <a:ext cx="1458227" cy="301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CDD8E-F629-E04B-A01B-34CB6D95F593}"/>
              </a:ext>
            </a:extLst>
          </p:cNvPr>
          <p:cNvSpPr txBox="1"/>
          <p:nvPr/>
        </p:nvSpPr>
        <p:spPr>
          <a:xfrm>
            <a:off x="4483943" y="4706841"/>
            <a:ext cx="381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srgbClr val="333333"/>
                </a:solidFill>
                <a:latin typeface="Calibri"/>
              </a:rPr>
              <a:t>Source</a:t>
            </a:r>
            <a:r>
              <a:rPr lang="en-US" sz="900" dirty="0">
                <a:solidFill>
                  <a:srgbClr val="333333"/>
                </a:solidFill>
              </a:rPr>
              <a:t>: </a:t>
            </a:r>
            <a:r>
              <a:rPr lang="en-US" sz="900" dirty="0">
                <a:solidFill>
                  <a:srgbClr val="333333"/>
                </a:solidFill>
                <a:hlinkClick r:id="rId4"/>
              </a:rPr>
              <a:t>https://maps-dev.nrel.gov/la100/key-findings/scenarios/sb100/moderate#annual-generation-twh-2020-2045</a:t>
            </a:r>
            <a:r>
              <a:rPr lang="en-US" sz="900" dirty="0">
                <a:solidFill>
                  <a:srgbClr val="333333"/>
                </a:solidFill>
              </a:rPr>
              <a:t>  </a:t>
            </a:r>
            <a:endParaRPr lang="en-US" sz="900" dirty="0">
              <a:solidFill>
                <a:srgbClr val="33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8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300217" cy="90714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7470" y="879846"/>
            <a:ext cx="8631730" cy="4263654"/>
          </a:xfrm>
        </p:spPr>
        <p:txBody>
          <a:bodyPr>
            <a:noAutofit/>
          </a:bodyPr>
          <a:lstStyle/>
          <a:p>
            <a:r>
              <a:rPr lang="en-US" sz="2000" b="1" dirty="0"/>
              <a:t>The economic potential of hydrogen demand in the U.S. is 2.2-4.1X current annual consumption even without carbon policies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At those market sizes, hydrogen production is 4-17% of primary energy use.</a:t>
            </a:r>
          </a:p>
          <a:p>
            <a:r>
              <a:rPr lang="en-US" sz="2000" b="1" dirty="0"/>
              <a:t>An increased hydrogen market size can be realized even if low-cost LTE is not available as long as other hydrogen production options are available</a:t>
            </a:r>
          </a:p>
          <a:p>
            <a:r>
              <a:rPr lang="en-US" sz="2000" b="1" dirty="0"/>
              <a:t>Grid-integrated electrolysis can increase renewable energy generation by more than 60% </a:t>
            </a:r>
            <a:r>
              <a:rPr lang="en-US" sz="2000" dirty="0"/>
              <a:t>by monetizing additional low-cost, dispatch-constrained electricity</a:t>
            </a:r>
          </a:p>
          <a:p>
            <a:r>
              <a:rPr lang="en-US" sz="2000" b="1" dirty="0"/>
              <a:t>Long-duration storage is critical for &gt;90% decarbonization of the electric grid. </a:t>
            </a:r>
            <a:r>
              <a:rPr lang="en-US" sz="2000" dirty="0"/>
              <a:t>In many locations, hydrogen is the best option to provide that storage.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02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-9_NREL-presentation" id="{28A86C37-46E7-BD4B-B3A2-132CEE94BBED}" vid="{5A403F52-45A5-9C4F-BDF0-27055456C1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51CF17DEA5448AC6EEC5BA058686F" ma:contentTypeVersion="6" ma:contentTypeDescription="Create a new document." ma:contentTypeScope="" ma:versionID="99f11825025359b8d8661dbbc9ff79a6">
  <xsd:schema xmlns:xsd="http://www.w3.org/2001/XMLSchema" xmlns:xs="http://www.w3.org/2001/XMLSchema" xmlns:p="http://schemas.microsoft.com/office/2006/metadata/properties" xmlns:ns2="65e324b5-9875-4698-94d8-d91a84f0af63" targetNamespace="http://schemas.microsoft.com/office/2006/metadata/properties" ma:root="true" ma:fieldsID="3b6ecee44ca128f38dde2fcc67115dbd" ns2:_="">
    <xsd:import namespace="65e324b5-9875-4698-94d8-d91a84f0a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324b5-9875-4698-94d8-d91a84f0a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85A6FA-D430-4D9C-B3A9-030629B95CF7}">
  <ds:schemaRefs>
    <ds:schemaRef ds:uri="65e324b5-9875-4698-94d8-d91a84f0af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CA1FB1-3735-44D3-85DF-CF13946321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99C5E-C232-4E5C-8E44-194DB2818A1B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5e324b5-9875-4698-94d8-d91a84f0af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885</Words>
  <Application>Microsoft Macintosh PowerPoint</Application>
  <PresentationFormat>On-screen Show (16:9)</PresentationFormat>
  <Paragraphs>89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Hydrogen in Today’s Energy System: 10 MMT / yr</vt:lpstr>
      <vt:lpstr>H2@Scale</vt:lpstr>
      <vt:lpstr>Low-Cost, Variable Electricity Could Be Source for Low-Cost Hydrogen</vt:lpstr>
      <vt:lpstr>Economic Potential: Limitations and Caveats</vt:lpstr>
      <vt:lpstr>Five Economic Potential Scenarios</vt:lpstr>
      <vt:lpstr>Increase Market Size of and Available Electricity from Variable Generation</vt:lpstr>
      <vt:lpstr>100% Renewable Electricity Standards for Dispatchable Generation Requires Chemical Energy Storage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NREL 16x9 Presentation Template</dc:title>
  <dc:subject>Use this PowerPoint template for presenting on widescreens.</dc:subject>
  <dc:creator>Schroeder, Joelynn</dc:creator>
  <cp:lastModifiedBy>Ruth, Mark</cp:lastModifiedBy>
  <cp:revision>17</cp:revision>
  <cp:lastPrinted>2019-12-19T17:42:45Z</cp:lastPrinted>
  <dcterms:created xsi:type="dcterms:W3CDTF">2018-06-14T22:02:21Z</dcterms:created>
  <dcterms:modified xsi:type="dcterms:W3CDTF">2021-04-14T22:47:31Z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0x0101006DA51CF17DEA5448AC6EEC5BA058686F</vt:lpwstr>
  </property>
</Properties>
</file>