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84" r:id="rId2"/>
    <p:sldId id="389" r:id="rId3"/>
    <p:sldId id="387" r:id="rId4"/>
    <p:sldId id="388" r:id="rId5"/>
    <p:sldId id="391" r:id="rId6"/>
    <p:sldId id="394" r:id="rId7"/>
    <p:sldId id="393" r:id="rId8"/>
    <p:sldId id="392" r:id="rId9"/>
    <p:sldId id="39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Witmer" initials="EW" lastIdx="3" clrIdx="0">
    <p:extLst>
      <p:ext uri="{19B8F6BF-5375-455C-9EA6-DF929625EA0E}">
        <p15:presenceInfo xmlns:p15="http://schemas.microsoft.com/office/powerpoint/2012/main" userId="7bb822306e65c719" providerId="Windows Live"/>
      </p:ext>
    </p:extLst>
  </p:cmAuthor>
  <p:cmAuthor id="2" name="erin.whitney" initials="e" lastIdx="23" clrIdx="1">
    <p:extLst>
      <p:ext uri="{19B8F6BF-5375-455C-9EA6-DF929625EA0E}">
        <p15:presenceInfo xmlns:p15="http://schemas.microsoft.com/office/powerpoint/2012/main" userId="erin.whitney" providerId="None"/>
      </p:ext>
    </p:extLst>
  </p:cmAuthor>
  <p:cmAuthor id="3" name="Michelle Wilber" initials="MW" lastIdx="8" clrIdx="2">
    <p:extLst>
      <p:ext uri="{19B8F6BF-5375-455C-9EA6-DF929625EA0E}">
        <p15:presenceInfo xmlns:p15="http://schemas.microsoft.com/office/powerpoint/2012/main" userId="Michelle Wilber" providerId="None"/>
      </p:ext>
    </p:extLst>
  </p:cmAuthor>
  <p:cmAuthor id="4" name="Chris Pike" initials="CP" lastIdx="13" clrIdx="3">
    <p:extLst>
      <p:ext uri="{19B8F6BF-5375-455C-9EA6-DF929625EA0E}">
        <p15:presenceInfo xmlns:p15="http://schemas.microsoft.com/office/powerpoint/2012/main" userId="732c420d0eae42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FB7"/>
    <a:srgbClr val="456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154" autoAdjust="0"/>
  </p:normalViewPr>
  <p:slideViewPr>
    <p:cSldViewPr snapToGrid="0" snapToObjects="1">
      <p:cViewPr varScale="1">
        <p:scale>
          <a:sx n="62" d="100"/>
          <a:sy n="62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4BA3AB-B0A1-974F-B1A7-C886DC1FD4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77DD6D-B404-2B4A-95B5-4D27DD6F8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3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0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6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9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4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4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DDBE0-6D29-430D-AFAA-40908B187104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Change out Pictures for all Anchorage ones!!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11B1-5AD8-9A44-852C-243F36F4CD85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43F5-628D-2D4C-9CBD-2229B16F1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711" y="64972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A39D86-8093-E946-AD7D-1B1DDC772C2A}" type="datetime5">
              <a:rPr lang="en-US" smtClean="0"/>
              <a:pPr/>
              <a:t>20-Apr-21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76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5B3D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7563" y="6492875"/>
            <a:ext cx="691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5B3D7"/>
                </a:solidFill>
              </a:defRPr>
            </a:lvl1pPr>
          </a:lstStyle>
          <a:p>
            <a:fld id="{33FD0FE7-506C-6B4D-B532-C7A79098CE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371600" y="4009376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+mn-lt"/>
              </a:rPr>
              <a:t>Chris Pike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+mn-lt"/>
              </a:rPr>
              <a:t>Alaska Center for Energy and Power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+mn-lt"/>
              </a:rPr>
              <a:t>22 April 2021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14">
            <a:extLst>
              <a:ext uri="{FF2B5EF4-FFF2-40B4-BE49-F238E27FC236}">
                <a16:creationId xmlns:a16="http://schemas.microsoft.com/office/drawing/2014/main" id="{964A3505-531D-4488-A36B-492619B6F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488" y="582383"/>
            <a:ext cx="6400800" cy="74298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Bifacial Solar PV in the North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E9E79D5D-B97C-4821-906F-D5D014F980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9"/>
          <a:stretch/>
        </p:blipFill>
        <p:spPr>
          <a:xfrm>
            <a:off x="2468292" y="1237165"/>
            <a:ext cx="3899192" cy="24144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4630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83077B1-985E-4C6D-9AC1-252208FF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982" y="1910793"/>
            <a:ext cx="8096036" cy="3036413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ACEP </a:t>
            </a:r>
            <a:r>
              <a:rPr lang="en-US" b="1" dirty="0">
                <a:solidFill>
                  <a:srgbClr val="000000"/>
                </a:solidFill>
              </a:rPr>
              <a:t>Solar Technologies Program</a:t>
            </a:r>
            <a:r>
              <a:rPr lang="en-US" dirty="0">
                <a:solidFill>
                  <a:srgbClr val="000000"/>
                </a:solidFill>
              </a:rPr>
              <a:t> works to support responsible and equitable development of solar photovoltaic (PV) technology in Alaska and other cold regions and high latitude areas where it is technically and economically warranted.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Give stakeholders tools to make decisions related to solar in Alaska and beyond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Maximize production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Minimize levelized cost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Improve integration strategies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21AABE7-2F08-4560-840D-7C5D8E75FB2E}"/>
              </a:ext>
            </a:extLst>
          </p:cNvPr>
          <p:cNvSpPr txBox="1">
            <a:spLocks/>
          </p:cNvSpPr>
          <p:nvPr/>
        </p:nvSpPr>
        <p:spPr>
          <a:xfrm>
            <a:off x="838200" y="554805"/>
            <a:ext cx="7535238" cy="113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ACEP Solar Program Research Goals</a:t>
            </a:r>
          </a:p>
        </p:txBody>
      </p:sp>
    </p:spTree>
    <p:extLst>
      <p:ext uri="{BB962C8B-B14F-4D97-AF65-F5344CB8AC3E}">
        <p14:creationId xmlns:p14="http://schemas.microsoft.com/office/powerpoint/2010/main" val="208429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83077B1-985E-4C6D-9AC1-252208FF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681" y="5122734"/>
            <a:ext cx="6400800" cy="526304"/>
          </a:xfrm>
        </p:spPr>
        <p:txBody>
          <a:bodyPr/>
          <a:lstStyle/>
          <a:p>
            <a:r>
              <a:rPr lang="en-US" sz="2000" dirty="0">
                <a:solidFill>
                  <a:srgbClr val="006FB7"/>
                </a:solidFill>
              </a:rPr>
              <a:t>https://www.mdpi.com/1996-1073/14/4/1210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DFC22AC-CEDE-4516-8327-61ECE9D50872}"/>
              </a:ext>
            </a:extLst>
          </p:cNvPr>
          <p:cNvSpPr/>
          <p:nvPr/>
        </p:nvSpPr>
        <p:spPr>
          <a:xfrm>
            <a:off x="2453612" y="3586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Pike, C., Whitney, E., Wilber, M., Stein, J.S. </a:t>
            </a:r>
            <a:r>
              <a:rPr lang="en-US" b="1" dirty="0">
                <a:solidFill>
                  <a:srgbClr val="000000"/>
                </a:solidFill>
              </a:rPr>
              <a:t>Field Performance of South-Facing and East-West Facing Bifacial Modules in the Arctic.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MDPI Energies, </a:t>
            </a:r>
            <a:r>
              <a:rPr lang="en-US" dirty="0">
                <a:solidFill>
                  <a:srgbClr val="000000"/>
                </a:solidFill>
              </a:rPr>
              <a:t>14, 1210 (2021). </a:t>
            </a:r>
          </a:p>
        </p:txBody>
      </p:sp>
      <p:pic>
        <p:nvPicPr>
          <p:cNvPr id="9" name="Google Shape;145;p18">
            <a:extLst>
              <a:ext uri="{FF2B5EF4-FFF2-40B4-BE49-F238E27FC236}">
                <a16:creationId xmlns:a16="http://schemas.microsoft.com/office/drawing/2014/main" id="{C79BDF9C-473A-4E98-89B7-743021137C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891" t="4884" r="6753" b="54584"/>
          <a:stretch/>
        </p:blipFill>
        <p:spPr>
          <a:xfrm>
            <a:off x="2523650" y="733929"/>
            <a:ext cx="4096700" cy="2481936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448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83077B1-985E-4C6D-9AC1-252208FF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696"/>
            <a:ext cx="6400800" cy="81318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UAF Bifacial Test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lh4.googleusercontent.com/cmTjnk4jTfdyEhb-HzmFXz1ZVAtIm9mDRm2omMPxj4uGT7uykGSbGKeGD81NIz4HKp4BG1HHgdgbtdLLrPMvctAhOfS34IC1XU2VLu0scb_4JxFrRkq54iTkWWpvlM7aD9pq8p_5">
            <a:extLst>
              <a:ext uri="{FF2B5EF4-FFF2-40B4-BE49-F238E27FC236}">
                <a16:creationId xmlns:a16="http://schemas.microsoft.com/office/drawing/2014/main" id="{D141244A-2D39-4C09-8E0B-BBA94A89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1" y="932687"/>
            <a:ext cx="7535238" cy="308473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C9A2DF-C52E-41E3-89FF-657BF99BCCCA}"/>
              </a:ext>
            </a:extLst>
          </p:cNvPr>
          <p:cNvSpPr/>
          <p:nvPr/>
        </p:nvSpPr>
        <p:spPr>
          <a:xfrm>
            <a:off x="804380" y="4141796"/>
            <a:ext cx="649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Bifacial Costs are near or at </a:t>
            </a:r>
            <a:r>
              <a:rPr lang="en-US" dirty="0" err="1">
                <a:solidFill>
                  <a:srgbClr val="000000"/>
                </a:solidFill>
              </a:rPr>
              <a:t>monofacial</a:t>
            </a:r>
            <a:r>
              <a:rPr lang="en-US" dirty="0">
                <a:solidFill>
                  <a:srgbClr val="000000"/>
                </a:solidFill>
              </a:rPr>
              <a:t>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Currently account for about 20% of world market and that could rise to 70% by 2030</a:t>
            </a:r>
            <a:r>
              <a:rPr lang="en-US" baseline="30000" dirty="0">
                <a:solidFill>
                  <a:srgbClr val="000000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Bifacial modules have special potential in high latitudes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964BD-5086-42CC-AFD6-F4B683E5333A}"/>
              </a:ext>
            </a:extLst>
          </p:cNvPr>
          <p:cNvSpPr txBox="1"/>
          <p:nvPr/>
        </p:nvSpPr>
        <p:spPr>
          <a:xfrm>
            <a:off x="4340885" y="5491973"/>
            <a:ext cx="546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rgbClr val="000000"/>
                </a:solidFill>
              </a:rPr>
              <a:t>i</a:t>
            </a:r>
            <a:r>
              <a:rPr lang="en-US" sz="900" dirty="0">
                <a:solidFill>
                  <a:srgbClr val="000000"/>
                </a:solidFill>
              </a:rPr>
              <a:t>. International Technology Roadmap for Photovoltaic (ITRPV)—Results 2019. Available online: http://itrpv.vdma.org/</a:t>
            </a:r>
          </a:p>
        </p:txBody>
      </p:sp>
    </p:spTree>
    <p:extLst>
      <p:ext uri="{BB962C8B-B14F-4D97-AF65-F5344CB8AC3E}">
        <p14:creationId xmlns:p14="http://schemas.microsoft.com/office/powerpoint/2010/main" val="409132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9956F8-7125-489C-9663-DDF004A29E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761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South Facing </a:t>
            </a:r>
            <a:r>
              <a:rPr lang="en-US" sz="2800" dirty="0" err="1">
                <a:solidFill>
                  <a:srgbClr val="000000"/>
                </a:solidFill>
              </a:rPr>
              <a:t>Monofacial</a:t>
            </a:r>
            <a:r>
              <a:rPr lang="en-US" sz="2800" dirty="0">
                <a:solidFill>
                  <a:srgbClr val="000000"/>
                </a:solidFill>
              </a:rPr>
              <a:t> Versus Bifacial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024BE85-A2AC-4204-8F4F-70EFCF4B5B0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474521"/>
            <a:ext cx="7650988" cy="30769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BC928A-990B-4AD8-84F6-02D5F7F619D0}"/>
              </a:ext>
            </a:extLst>
          </p:cNvPr>
          <p:cNvSpPr txBox="1"/>
          <p:nvPr/>
        </p:nvSpPr>
        <p:spPr>
          <a:xfrm>
            <a:off x="-22848" y="4684384"/>
            <a:ext cx="9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Annual bifacial gain of 21% observed</a:t>
            </a:r>
          </a:p>
        </p:txBody>
      </p:sp>
    </p:spTree>
    <p:extLst>
      <p:ext uri="{BB962C8B-B14F-4D97-AF65-F5344CB8AC3E}">
        <p14:creationId xmlns:p14="http://schemas.microsoft.com/office/powerpoint/2010/main" val="92558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9956F8-7125-489C-9663-DDF004A29E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7761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South Facing Bifacial Versus East-West Vertical Bifacial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C928A-990B-4AD8-84F6-02D5F7F619D0}"/>
              </a:ext>
            </a:extLst>
          </p:cNvPr>
          <p:cNvSpPr txBox="1"/>
          <p:nvPr/>
        </p:nvSpPr>
        <p:spPr>
          <a:xfrm>
            <a:off x="-22848" y="4684384"/>
            <a:ext cx="9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Annual energy production was nearly the same between the two orientations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FC0578-C1CA-4A9F-9D1C-B806EEE588E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6" y="1517841"/>
            <a:ext cx="7166024" cy="30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83077B1-985E-4C6D-9AC1-252208FF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644" y="40767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South Facing and East-West Facing Production Curves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7112F5-36C3-4C01-B5B0-33882A4826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" y="1487500"/>
            <a:ext cx="7746172" cy="39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83077B1-985E-4C6D-9AC1-252208FF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042416"/>
            <a:ext cx="6400800" cy="5847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Future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0ADC75-4F85-485D-8639-1DF4B1A254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802366" cy="330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Bifacial model validation in northern environments with larger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Ground coverage ratio and effect on south facing and vertical bifacial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Racking options for bifacial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9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705707" y="1474521"/>
            <a:ext cx="5732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en-US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6053328"/>
            <a:ext cx="739201" cy="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78DD69-B6BC-49D3-8E31-A43A1BCA6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74" y="6053328"/>
            <a:ext cx="2194821" cy="641895"/>
          </a:xfrm>
          <a:prstGeom prst="rect">
            <a:avLst/>
          </a:prstGeom>
          <a:solidFill>
            <a:srgbClr val="006FB7"/>
          </a:solid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1B415F-CAB9-4B91-9B70-5CB05A096356}"/>
              </a:ext>
            </a:extLst>
          </p:cNvPr>
          <p:cNvCxnSpPr/>
          <p:nvPr/>
        </p:nvCxnSpPr>
        <p:spPr>
          <a:xfrm>
            <a:off x="0" y="59253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CB0A8A-2E2D-4740-8E70-99F9F671B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17" y="634048"/>
            <a:ext cx="5305825" cy="40966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38C725-6780-4B59-B262-DD55FD2C1345}"/>
              </a:ext>
            </a:extLst>
          </p:cNvPr>
          <p:cNvSpPr txBox="1">
            <a:spLocks/>
          </p:cNvSpPr>
          <p:nvPr/>
        </p:nvSpPr>
        <p:spPr>
          <a:xfrm>
            <a:off x="5732980" y="2442091"/>
            <a:ext cx="3375061" cy="1792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Chris Pike, Research Engineer 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Alaska Center for Energy and Power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University of Alaska Fairbanks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cpike6@alaska.edu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3AB83-5B71-463A-91CF-9EB77B15CDB9}"/>
              </a:ext>
            </a:extLst>
          </p:cNvPr>
          <p:cNvSpPr txBox="1">
            <a:spLocks/>
          </p:cNvSpPr>
          <p:nvPr/>
        </p:nvSpPr>
        <p:spPr>
          <a:xfrm>
            <a:off x="5879488" y="1355039"/>
            <a:ext cx="3118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0BA11-3280-425A-BD0E-C6A97D89A2D4}"/>
              </a:ext>
            </a:extLst>
          </p:cNvPr>
          <p:cNvSpPr/>
          <p:nvPr/>
        </p:nvSpPr>
        <p:spPr>
          <a:xfrm>
            <a:off x="2252006" y="4819085"/>
            <a:ext cx="190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6FB7"/>
                </a:solidFill>
              </a:rPr>
              <a:t>acep.uaf.edu/solar</a:t>
            </a:r>
            <a:endParaRPr lang="en-US" dirty="0">
              <a:solidFill>
                <a:srgbClr val="006FB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11A32-1601-44AD-8CDB-9B1D2B4BAAD9}"/>
              </a:ext>
            </a:extLst>
          </p:cNvPr>
          <p:cNvSpPr txBox="1"/>
          <p:nvPr/>
        </p:nvSpPr>
        <p:spPr>
          <a:xfrm>
            <a:off x="739739" y="5340537"/>
            <a:ext cx="762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project is part of the ARCTIC Program, an initiative supported by the Office of Naval Research (ONR)</a:t>
            </a:r>
          </a:p>
        </p:txBody>
      </p:sp>
    </p:spTree>
    <p:extLst>
      <p:ext uri="{BB962C8B-B14F-4D97-AF65-F5344CB8AC3E}">
        <p14:creationId xmlns:p14="http://schemas.microsoft.com/office/powerpoint/2010/main" val="344136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ACF0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33428</TotalTime>
  <Words>384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Alaska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</dc:title>
  <dc:subject/>
  <dc:creator>Marc Mueller-Stoffels</dc:creator>
  <cp:keywords/>
  <dc:description/>
  <cp:lastModifiedBy>Christopher Pike</cp:lastModifiedBy>
  <cp:revision>298</cp:revision>
  <cp:lastPrinted>2018-10-30T01:29:34Z</cp:lastPrinted>
  <dcterms:created xsi:type="dcterms:W3CDTF">2015-08-24T22:10:21Z</dcterms:created>
  <dcterms:modified xsi:type="dcterms:W3CDTF">2021-04-21T20:17:43Z</dcterms:modified>
  <cp:category/>
</cp:coreProperties>
</file>