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7" r:id="rId3"/>
    <p:sldId id="256" r:id="rId4"/>
    <p:sldId id="258" r:id="rId5"/>
    <p:sldId id="259" r:id="rId6"/>
    <p:sldId id="260" r:id="rId7"/>
    <p:sldId id="261" r:id="rId8"/>
    <p:sldId id="643" r:id="rId9"/>
    <p:sldId id="644" r:id="rId10"/>
    <p:sldId id="64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F7837-9A52-4493-BF90-61F7836A471D}"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C1A7D-8F49-4E27-806E-71BE454607D0}" type="slidenum">
              <a:rPr lang="en-US" smtClean="0"/>
              <a:t>‹#›</a:t>
            </a:fld>
            <a:endParaRPr lang="en-US"/>
          </a:p>
        </p:txBody>
      </p:sp>
    </p:spTree>
    <p:extLst>
      <p:ext uri="{BB962C8B-B14F-4D97-AF65-F5344CB8AC3E}">
        <p14:creationId xmlns:p14="http://schemas.microsoft.com/office/powerpoint/2010/main" val="314521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6E83-9D05-4DD5-9A2A-ACE58B75C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C2E9E9-E5BA-46A2-A598-8137A9043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88087-DA63-49F5-98F1-E8CA7EA10974}"/>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5" name="Footer Placeholder 4">
            <a:extLst>
              <a:ext uri="{FF2B5EF4-FFF2-40B4-BE49-F238E27FC236}">
                <a16:creationId xmlns:a16="http://schemas.microsoft.com/office/drawing/2014/main" id="{CE54D195-6D29-4261-891A-BEFE7D5B2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4134A-C473-46B0-92E2-21115D3921A5}"/>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333204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DEC3-D4C4-423A-B440-2B5AFC8009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9B670F-9874-4A94-B958-3DE7FA7050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23F26-CFD6-4D64-8191-A3D51CA5CF51}"/>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5" name="Footer Placeholder 4">
            <a:extLst>
              <a:ext uri="{FF2B5EF4-FFF2-40B4-BE49-F238E27FC236}">
                <a16:creationId xmlns:a16="http://schemas.microsoft.com/office/drawing/2014/main" id="{69C069F7-D309-451C-B1C3-B0F72CF18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403C9-90BC-44F0-8E3A-B9DDC6997D38}"/>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172841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E422F-BA92-471E-A773-7DAF78805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2E5F3F-ECC4-4EE2-B62D-CB2ABFED2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85D19-B493-448E-B3B0-942647DEAAFF}"/>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5" name="Footer Placeholder 4">
            <a:extLst>
              <a:ext uri="{FF2B5EF4-FFF2-40B4-BE49-F238E27FC236}">
                <a16:creationId xmlns:a16="http://schemas.microsoft.com/office/drawing/2014/main" id="{0E741F52-CFAC-4D26-913B-98C7D62F5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B362F-669E-46BE-9F8F-170BDACD6D96}"/>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323901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846A-F653-45D8-B1B2-F7AD1E885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B892AC-F00B-4092-8D78-6EA54652C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0B0470-C116-4A9B-9432-A8C3F0707E79}"/>
              </a:ext>
            </a:extLst>
          </p:cNvPr>
          <p:cNvSpPr>
            <a:spLocks noGrp="1"/>
          </p:cNvSpPr>
          <p:nvPr>
            <p:ph type="dt" sz="half" idx="10"/>
          </p:nvPr>
        </p:nvSpPr>
        <p:spPr/>
        <p:txBody>
          <a:bodyPr/>
          <a:lstStyle/>
          <a:p>
            <a:fld id="{2603E395-F467-48A7-A943-DF8C8E8853DF}" type="datetime1">
              <a:rPr lang="en-US" smtClean="0"/>
              <a:t>4/20/2021</a:t>
            </a:fld>
            <a:endParaRPr lang="en-US"/>
          </a:p>
        </p:txBody>
      </p:sp>
      <p:sp>
        <p:nvSpPr>
          <p:cNvPr id="5" name="Footer Placeholder 4">
            <a:extLst>
              <a:ext uri="{FF2B5EF4-FFF2-40B4-BE49-F238E27FC236}">
                <a16:creationId xmlns:a16="http://schemas.microsoft.com/office/drawing/2014/main" id="{603E34FF-EAA4-4A46-8BE8-C11B99B232C7}"/>
              </a:ext>
            </a:extLst>
          </p:cNvPr>
          <p:cNvSpPr>
            <a:spLocks noGrp="1"/>
          </p:cNvSpPr>
          <p:nvPr>
            <p:ph type="ftr" sz="quarter" idx="11"/>
          </p:nvPr>
        </p:nvSpPr>
        <p:spPr/>
        <p:txBody>
          <a:bodyPr/>
          <a:lstStyle/>
          <a:p>
            <a:r>
              <a:rPr lang="en-US"/>
              <a:t>Pre-Decisional Not for Release</a:t>
            </a:r>
          </a:p>
        </p:txBody>
      </p:sp>
      <p:sp>
        <p:nvSpPr>
          <p:cNvPr id="6" name="Slide Number Placeholder 5">
            <a:extLst>
              <a:ext uri="{FF2B5EF4-FFF2-40B4-BE49-F238E27FC236}">
                <a16:creationId xmlns:a16="http://schemas.microsoft.com/office/drawing/2014/main" id="{EBA7E7D7-293D-4C06-8DB8-5A86B260FB6F}"/>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598062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B0EE-F222-4F81-9474-2D2F532C78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20876-6BC2-493D-98F9-17BC243970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5A346-F5DF-4B03-AF2D-AC1528C696FA}"/>
              </a:ext>
            </a:extLst>
          </p:cNvPr>
          <p:cNvSpPr>
            <a:spLocks noGrp="1"/>
          </p:cNvSpPr>
          <p:nvPr>
            <p:ph type="dt" sz="half" idx="10"/>
          </p:nvPr>
        </p:nvSpPr>
        <p:spPr/>
        <p:txBody>
          <a:bodyPr/>
          <a:lstStyle/>
          <a:p>
            <a:fld id="{65A88EF5-D185-4513-A92D-B4633A9AC296}" type="datetime1">
              <a:rPr lang="en-US" smtClean="0"/>
              <a:t>4/20/2021</a:t>
            </a:fld>
            <a:endParaRPr lang="en-US"/>
          </a:p>
        </p:txBody>
      </p:sp>
      <p:sp>
        <p:nvSpPr>
          <p:cNvPr id="5" name="Footer Placeholder 4">
            <a:extLst>
              <a:ext uri="{FF2B5EF4-FFF2-40B4-BE49-F238E27FC236}">
                <a16:creationId xmlns:a16="http://schemas.microsoft.com/office/drawing/2014/main" id="{DEA796E5-A62D-4DD6-A5FC-DF16C3401EF7}"/>
              </a:ext>
            </a:extLst>
          </p:cNvPr>
          <p:cNvSpPr>
            <a:spLocks noGrp="1"/>
          </p:cNvSpPr>
          <p:nvPr>
            <p:ph type="ftr" sz="quarter" idx="11"/>
          </p:nvPr>
        </p:nvSpPr>
        <p:spPr/>
        <p:txBody>
          <a:bodyPr/>
          <a:lstStyle/>
          <a:p>
            <a:r>
              <a:rPr lang="en-US"/>
              <a:t>Pre-Decisional Not for Release</a:t>
            </a:r>
          </a:p>
        </p:txBody>
      </p:sp>
      <p:sp>
        <p:nvSpPr>
          <p:cNvPr id="6" name="Slide Number Placeholder 5">
            <a:extLst>
              <a:ext uri="{FF2B5EF4-FFF2-40B4-BE49-F238E27FC236}">
                <a16:creationId xmlns:a16="http://schemas.microsoft.com/office/drawing/2014/main" id="{B2DB8375-5C49-4476-A0B1-9525D58DE25E}"/>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2882314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5389-7889-415F-A402-A81D7A37D1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FC0B33-9DE6-466D-B643-14AA828C58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DD81BC-3A5E-4674-852B-E4978D10DBFE}"/>
              </a:ext>
            </a:extLst>
          </p:cNvPr>
          <p:cNvSpPr>
            <a:spLocks noGrp="1"/>
          </p:cNvSpPr>
          <p:nvPr>
            <p:ph type="dt" sz="half" idx="10"/>
          </p:nvPr>
        </p:nvSpPr>
        <p:spPr/>
        <p:txBody>
          <a:bodyPr/>
          <a:lstStyle/>
          <a:p>
            <a:fld id="{71653AC9-068E-4D1D-8BF9-39D2B1853BC5}" type="datetime1">
              <a:rPr lang="en-US" smtClean="0"/>
              <a:t>4/20/2021</a:t>
            </a:fld>
            <a:endParaRPr lang="en-US"/>
          </a:p>
        </p:txBody>
      </p:sp>
      <p:sp>
        <p:nvSpPr>
          <p:cNvPr id="5" name="Footer Placeholder 4">
            <a:extLst>
              <a:ext uri="{FF2B5EF4-FFF2-40B4-BE49-F238E27FC236}">
                <a16:creationId xmlns:a16="http://schemas.microsoft.com/office/drawing/2014/main" id="{EDBB7686-6BDE-4A0C-9126-F5D10EBAEF1E}"/>
              </a:ext>
            </a:extLst>
          </p:cNvPr>
          <p:cNvSpPr>
            <a:spLocks noGrp="1"/>
          </p:cNvSpPr>
          <p:nvPr>
            <p:ph type="ftr" sz="quarter" idx="11"/>
          </p:nvPr>
        </p:nvSpPr>
        <p:spPr/>
        <p:txBody>
          <a:bodyPr/>
          <a:lstStyle/>
          <a:p>
            <a:r>
              <a:rPr lang="en-US"/>
              <a:t>Pre-Decisional Not for Release</a:t>
            </a:r>
          </a:p>
        </p:txBody>
      </p:sp>
      <p:sp>
        <p:nvSpPr>
          <p:cNvPr id="6" name="Slide Number Placeholder 5">
            <a:extLst>
              <a:ext uri="{FF2B5EF4-FFF2-40B4-BE49-F238E27FC236}">
                <a16:creationId xmlns:a16="http://schemas.microsoft.com/office/drawing/2014/main" id="{35936EF5-9841-4AE5-856D-7C5CC63ECE5B}"/>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3419194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512F-1826-4310-9CF0-566FDC31EB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3EB73-3CD1-499E-A92F-EF133B832A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094C9-E02E-4A0F-BDE9-C37C45EF02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BFE0C-F573-42D4-9ADE-5C411AD4AAEE}"/>
              </a:ext>
            </a:extLst>
          </p:cNvPr>
          <p:cNvSpPr>
            <a:spLocks noGrp="1"/>
          </p:cNvSpPr>
          <p:nvPr>
            <p:ph type="dt" sz="half" idx="10"/>
          </p:nvPr>
        </p:nvSpPr>
        <p:spPr/>
        <p:txBody>
          <a:bodyPr/>
          <a:lstStyle/>
          <a:p>
            <a:fld id="{506CFC7A-1B43-4BC2-8776-AA088021FA99}" type="datetime1">
              <a:rPr lang="en-US" smtClean="0"/>
              <a:t>4/20/2021</a:t>
            </a:fld>
            <a:endParaRPr lang="en-US"/>
          </a:p>
        </p:txBody>
      </p:sp>
      <p:sp>
        <p:nvSpPr>
          <p:cNvPr id="6" name="Footer Placeholder 5">
            <a:extLst>
              <a:ext uri="{FF2B5EF4-FFF2-40B4-BE49-F238E27FC236}">
                <a16:creationId xmlns:a16="http://schemas.microsoft.com/office/drawing/2014/main" id="{960F5ABB-96E2-467A-8446-E3B56AE916B0}"/>
              </a:ext>
            </a:extLst>
          </p:cNvPr>
          <p:cNvSpPr>
            <a:spLocks noGrp="1"/>
          </p:cNvSpPr>
          <p:nvPr>
            <p:ph type="ftr" sz="quarter" idx="11"/>
          </p:nvPr>
        </p:nvSpPr>
        <p:spPr/>
        <p:txBody>
          <a:bodyPr/>
          <a:lstStyle/>
          <a:p>
            <a:r>
              <a:rPr lang="en-US"/>
              <a:t>Pre-Decisional Not for Release</a:t>
            </a:r>
          </a:p>
        </p:txBody>
      </p:sp>
      <p:sp>
        <p:nvSpPr>
          <p:cNvPr id="7" name="Slide Number Placeholder 6">
            <a:extLst>
              <a:ext uri="{FF2B5EF4-FFF2-40B4-BE49-F238E27FC236}">
                <a16:creationId xmlns:a16="http://schemas.microsoft.com/office/drawing/2014/main" id="{0664AC16-E7EE-4239-B836-E03827C0EE83}"/>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1366346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E50E-87A5-45D9-9C43-C4979483C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30E70-89E9-4DE4-9CD0-9DAE5BADE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CF2D51-8A73-4FB9-9969-97C7A5A4F6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818509-00B2-44AE-B0A8-D381F2E51C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52E05-7932-41B2-98D5-00BC0C8227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F6B34A-536E-4F58-8273-9F64A1BB9311}"/>
              </a:ext>
            </a:extLst>
          </p:cNvPr>
          <p:cNvSpPr>
            <a:spLocks noGrp="1"/>
          </p:cNvSpPr>
          <p:nvPr>
            <p:ph type="dt" sz="half" idx="10"/>
          </p:nvPr>
        </p:nvSpPr>
        <p:spPr/>
        <p:txBody>
          <a:bodyPr/>
          <a:lstStyle/>
          <a:p>
            <a:fld id="{254A957F-05EF-45DA-A5D5-9C307D880B01}" type="datetime1">
              <a:rPr lang="en-US" smtClean="0"/>
              <a:t>4/20/2021</a:t>
            </a:fld>
            <a:endParaRPr lang="en-US"/>
          </a:p>
        </p:txBody>
      </p:sp>
      <p:sp>
        <p:nvSpPr>
          <p:cNvPr id="8" name="Footer Placeholder 7">
            <a:extLst>
              <a:ext uri="{FF2B5EF4-FFF2-40B4-BE49-F238E27FC236}">
                <a16:creationId xmlns:a16="http://schemas.microsoft.com/office/drawing/2014/main" id="{B1FBA163-3956-4CEA-A329-528C9159446C}"/>
              </a:ext>
            </a:extLst>
          </p:cNvPr>
          <p:cNvSpPr>
            <a:spLocks noGrp="1"/>
          </p:cNvSpPr>
          <p:nvPr>
            <p:ph type="ftr" sz="quarter" idx="11"/>
          </p:nvPr>
        </p:nvSpPr>
        <p:spPr/>
        <p:txBody>
          <a:bodyPr/>
          <a:lstStyle/>
          <a:p>
            <a:r>
              <a:rPr lang="en-US"/>
              <a:t>Pre-Decisional Not for Release</a:t>
            </a:r>
          </a:p>
        </p:txBody>
      </p:sp>
      <p:sp>
        <p:nvSpPr>
          <p:cNvPr id="9" name="Slide Number Placeholder 8">
            <a:extLst>
              <a:ext uri="{FF2B5EF4-FFF2-40B4-BE49-F238E27FC236}">
                <a16:creationId xmlns:a16="http://schemas.microsoft.com/office/drawing/2014/main" id="{284AD663-524D-491C-B6EE-C08BD3D7091E}"/>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529706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6E47-88D9-4D6C-B7C4-7FDA3CDE02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CDCD18-3099-4439-B793-68DFC21E46CB}"/>
              </a:ext>
            </a:extLst>
          </p:cNvPr>
          <p:cNvSpPr>
            <a:spLocks noGrp="1"/>
          </p:cNvSpPr>
          <p:nvPr>
            <p:ph type="dt" sz="half" idx="10"/>
          </p:nvPr>
        </p:nvSpPr>
        <p:spPr/>
        <p:txBody>
          <a:bodyPr/>
          <a:lstStyle/>
          <a:p>
            <a:fld id="{81094259-23DE-4617-BAEE-2D4B83A9839E}" type="datetime1">
              <a:rPr lang="en-US" smtClean="0"/>
              <a:t>4/20/2021</a:t>
            </a:fld>
            <a:endParaRPr lang="en-US"/>
          </a:p>
        </p:txBody>
      </p:sp>
      <p:sp>
        <p:nvSpPr>
          <p:cNvPr id="4" name="Footer Placeholder 3">
            <a:extLst>
              <a:ext uri="{FF2B5EF4-FFF2-40B4-BE49-F238E27FC236}">
                <a16:creationId xmlns:a16="http://schemas.microsoft.com/office/drawing/2014/main" id="{6572D32D-BD13-4CBC-877D-D8E95A6A2E3E}"/>
              </a:ext>
            </a:extLst>
          </p:cNvPr>
          <p:cNvSpPr>
            <a:spLocks noGrp="1"/>
          </p:cNvSpPr>
          <p:nvPr>
            <p:ph type="ftr" sz="quarter" idx="11"/>
          </p:nvPr>
        </p:nvSpPr>
        <p:spPr/>
        <p:txBody>
          <a:bodyPr/>
          <a:lstStyle/>
          <a:p>
            <a:r>
              <a:rPr lang="en-US"/>
              <a:t>Pre-Decisional Not for Release</a:t>
            </a:r>
          </a:p>
        </p:txBody>
      </p:sp>
      <p:sp>
        <p:nvSpPr>
          <p:cNvPr id="5" name="Slide Number Placeholder 4">
            <a:extLst>
              <a:ext uri="{FF2B5EF4-FFF2-40B4-BE49-F238E27FC236}">
                <a16:creationId xmlns:a16="http://schemas.microsoft.com/office/drawing/2014/main" id="{ECF36DC2-BED2-40B2-A647-D631966C4954}"/>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251664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909D9-7B3F-4B0E-A01C-5E5EBE255FA8}"/>
              </a:ext>
            </a:extLst>
          </p:cNvPr>
          <p:cNvSpPr>
            <a:spLocks noGrp="1"/>
          </p:cNvSpPr>
          <p:nvPr>
            <p:ph type="dt" sz="half" idx="10"/>
          </p:nvPr>
        </p:nvSpPr>
        <p:spPr/>
        <p:txBody>
          <a:bodyPr/>
          <a:lstStyle/>
          <a:p>
            <a:fld id="{DA414BD6-2B2D-4AE1-AB99-08B2358D2377}" type="datetime1">
              <a:rPr lang="en-US" smtClean="0"/>
              <a:t>4/20/2021</a:t>
            </a:fld>
            <a:endParaRPr lang="en-US"/>
          </a:p>
        </p:txBody>
      </p:sp>
      <p:sp>
        <p:nvSpPr>
          <p:cNvPr id="3" name="Footer Placeholder 2">
            <a:extLst>
              <a:ext uri="{FF2B5EF4-FFF2-40B4-BE49-F238E27FC236}">
                <a16:creationId xmlns:a16="http://schemas.microsoft.com/office/drawing/2014/main" id="{12590209-11DC-41AC-AFE7-807C07144523}"/>
              </a:ext>
            </a:extLst>
          </p:cNvPr>
          <p:cNvSpPr>
            <a:spLocks noGrp="1"/>
          </p:cNvSpPr>
          <p:nvPr>
            <p:ph type="ftr" sz="quarter" idx="11"/>
          </p:nvPr>
        </p:nvSpPr>
        <p:spPr/>
        <p:txBody>
          <a:bodyPr/>
          <a:lstStyle/>
          <a:p>
            <a:r>
              <a:rPr lang="en-US"/>
              <a:t>Pre-Decisional Not for Release</a:t>
            </a:r>
          </a:p>
        </p:txBody>
      </p:sp>
      <p:sp>
        <p:nvSpPr>
          <p:cNvPr id="4" name="Slide Number Placeholder 3">
            <a:extLst>
              <a:ext uri="{FF2B5EF4-FFF2-40B4-BE49-F238E27FC236}">
                <a16:creationId xmlns:a16="http://schemas.microsoft.com/office/drawing/2014/main" id="{585FB2D2-91A9-4697-962E-3770D3857E3E}"/>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1557687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5FF5-EF83-4097-A9DB-BD8638A33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C05071-4A63-4177-95C8-395E365F74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234CD5-0FF2-4668-AE28-E2EB2D2CA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1CA00-244D-4CD9-838C-ACFD920A20BE}"/>
              </a:ext>
            </a:extLst>
          </p:cNvPr>
          <p:cNvSpPr>
            <a:spLocks noGrp="1"/>
          </p:cNvSpPr>
          <p:nvPr>
            <p:ph type="dt" sz="half" idx="10"/>
          </p:nvPr>
        </p:nvSpPr>
        <p:spPr/>
        <p:txBody>
          <a:bodyPr/>
          <a:lstStyle/>
          <a:p>
            <a:fld id="{83406E27-5FE4-4139-BDEB-4537919DF1EF}" type="datetime1">
              <a:rPr lang="en-US" smtClean="0"/>
              <a:t>4/20/2021</a:t>
            </a:fld>
            <a:endParaRPr lang="en-US"/>
          </a:p>
        </p:txBody>
      </p:sp>
      <p:sp>
        <p:nvSpPr>
          <p:cNvPr id="6" name="Footer Placeholder 5">
            <a:extLst>
              <a:ext uri="{FF2B5EF4-FFF2-40B4-BE49-F238E27FC236}">
                <a16:creationId xmlns:a16="http://schemas.microsoft.com/office/drawing/2014/main" id="{540715A4-FA4D-4329-9352-AD62A64344EF}"/>
              </a:ext>
            </a:extLst>
          </p:cNvPr>
          <p:cNvSpPr>
            <a:spLocks noGrp="1"/>
          </p:cNvSpPr>
          <p:nvPr>
            <p:ph type="ftr" sz="quarter" idx="11"/>
          </p:nvPr>
        </p:nvSpPr>
        <p:spPr/>
        <p:txBody>
          <a:bodyPr/>
          <a:lstStyle/>
          <a:p>
            <a:r>
              <a:rPr lang="en-US"/>
              <a:t>Pre-Decisional Not for Release</a:t>
            </a:r>
          </a:p>
        </p:txBody>
      </p:sp>
      <p:sp>
        <p:nvSpPr>
          <p:cNvPr id="7" name="Slide Number Placeholder 6">
            <a:extLst>
              <a:ext uri="{FF2B5EF4-FFF2-40B4-BE49-F238E27FC236}">
                <a16:creationId xmlns:a16="http://schemas.microsoft.com/office/drawing/2014/main" id="{5DA77686-6E8B-4DD3-9458-E0F02366F516}"/>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335935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C31C-5368-4AE6-A6E3-CF0027027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8FD16C-401D-4312-875C-A54767533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D648B-0100-4260-B779-595271A096E9}"/>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5" name="Footer Placeholder 4">
            <a:extLst>
              <a:ext uri="{FF2B5EF4-FFF2-40B4-BE49-F238E27FC236}">
                <a16:creationId xmlns:a16="http://schemas.microsoft.com/office/drawing/2014/main" id="{20057FAF-5CEE-4DC0-8166-48731D474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B4A0A-627F-4B2E-96F0-2F08BCD3AD93}"/>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1599419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F37A-ADF1-43DA-8171-85F1C1229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AD5667-5D61-4C80-91F0-3F6187C421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EB1DDC-4213-495A-8B80-F1EF7A9A1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BDA2BC-D5F8-430A-BF1F-DBBF901FF964}"/>
              </a:ext>
            </a:extLst>
          </p:cNvPr>
          <p:cNvSpPr>
            <a:spLocks noGrp="1"/>
          </p:cNvSpPr>
          <p:nvPr>
            <p:ph type="dt" sz="half" idx="10"/>
          </p:nvPr>
        </p:nvSpPr>
        <p:spPr/>
        <p:txBody>
          <a:bodyPr/>
          <a:lstStyle/>
          <a:p>
            <a:fld id="{CB0EC14B-AD8A-4698-937D-F9AD85DF5BB4}" type="datetime1">
              <a:rPr lang="en-US" smtClean="0"/>
              <a:t>4/20/2021</a:t>
            </a:fld>
            <a:endParaRPr lang="en-US"/>
          </a:p>
        </p:txBody>
      </p:sp>
      <p:sp>
        <p:nvSpPr>
          <p:cNvPr id="6" name="Footer Placeholder 5">
            <a:extLst>
              <a:ext uri="{FF2B5EF4-FFF2-40B4-BE49-F238E27FC236}">
                <a16:creationId xmlns:a16="http://schemas.microsoft.com/office/drawing/2014/main" id="{18211242-AC3E-4671-930A-1B8CAC7D4A17}"/>
              </a:ext>
            </a:extLst>
          </p:cNvPr>
          <p:cNvSpPr>
            <a:spLocks noGrp="1"/>
          </p:cNvSpPr>
          <p:nvPr>
            <p:ph type="ftr" sz="quarter" idx="11"/>
          </p:nvPr>
        </p:nvSpPr>
        <p:spPr/>
        <p:txBody>
          <a:bodyPr/>
          <a:lstStyle/>
          <a:p>
            <a:r>
              <a:rPr lang="en-US"/>
              <a:t>Pre-Decisional Not for Release</a:t>
            </a:r>
          </a:p>
        </p:txBody>
      </p:sp>
      <p:sp>
        <p:nvSpPr>
          <p:cNvPr id="7" name="Slide Number Placeholder 6">
            <a:extLst>
              <a:ext uri="{FF2B5EF4-FFF2-40B4-BE49-F238E27FC236}">
                <a16:creationId xmlns:a16="http://schemas.microsoft.com/office/drawing/2014/main" id="{C2832D03-1C93-4D30-A45A-1C8C5E122FDD}"/>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1830741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CCE2-B54B-46DC-BA5D-AF60DCA1F0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F86BE0-3F3D-425D-B901-EC2A64E55B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0C7A5-38D6-45BB-B9E2-020ACBD28B84}"/>
              </a:ext>
            </a:extLst>
          </p:cNvPr>
          <p:cNvSpPr>
            <a:spLocks noGrp="1"/>
          </p:cNvSpPr>
          <p:nvPr>
            <p:ph type="dt" sz="half" idx="10"/>
          </p:nvPr>
        </p:nvSpPr>
        <p:spPr/>
        <p:txBody>
          <a:bodyPr/>
          <a:lstStyle/>
          <a:p>
            <a:fld id="{170CD7BD-4D27-4E53-9AE9-6E516ABBE1BF}" type="datetime1">
              <a:rPr lang="en-US" smtClean="0"/>
              <a:t>4/20/2021</a:t>
            </a:fld>
            <a:endParaRPr lang="en-US"/>
          </a:p>
        </p:txBody>
      </p:sp>
      <p:sp>
        <p:nvSpPr>
          <p:cNvPr id="5" name="Footer Placeholder 4">
            <a:extLst>
              <a:ext uri="{FF2B5EF4-FFF2-40B4-BE49-F238E27FC236}">
                <a16:creationId xmlns:a16="http://schemas.microsoft.com/office/drawing/2014/main" id="{6C9C8DF4-8243-49AC-9CED-75A6E59BA2A3}"/>
              </a:ext>
            </a:extLst>
          </p:cNvPr>
          <p:cNvSpPr>
            <a:spLocks noGrp="1"/>
          </p:cNvSpPr>
          <p:nvPr>
            <p:ph type="ftr" sz="quarter" idx="11"/>
          </p:nvPr>
        </p:nvSpPr>
        <p:spPr/>
        <p:txBody>
          <a:bodyPr/>
          <a:lstStyle/>
          <a:p>
            <a:r>
              <a:rPr lang="en-US"/>
              <a:t>Pre-Decisional Not for Release</a:t>
            </a:r>
          </a:p>
        </p:txBody>
      </p:sp>
      <p:sp>
        <p:nvSpPr>
          <p:cNvPr id="6" name="Slide Number Placeholder 5">
            <a:extLst>
              <a:ext uri="{FF2B5EF4-FFF2-40B4-BE49-F238E27FC236}">
                <a16:creationId xmlns:a16="http://schemas.microsoft.com/office/drawing/2014/main" id="{59E7DBDC-C790-4CD0-B032-BF4D7E88AA03}"/>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2941449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0EC8F4-2914-4FF7-AD46-FB01DED801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099ED0-35C0-4E15-8070-9C1FA386BB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A4578-7121-4F89-B783-465A3AFC47E1}"/>
              </a:ext>
            </a:extLst>
          </p:cNvPr>
          <p:cNvSpPr>
            <a:spLocks noGrp="1"/>
          </p:cNvSpPr>
          <p:nvPr>
            <p:ph type="dt" sz="half" idx="10"/>
          </p:nvPr>
        </p:nvSpPr>
        <p:spPr/>
        <p:txBody>
          <a:bodyPr/>
          <a:lstStyle/>
          <a:p>
            <a:fld id="{517EEEB3-0204-45BA-8C92-686ED0C4F49F}" type="datetime1">
              <a:rPr lang="en-US" smtClean="0"/>
              <a:t>4/20/2021</a:t>
            </a:fld>
            <a:endParaRPr lang="en-US"/>
          </a:p>
        </p:txBody>
      </p:sp>
      <p:sp>
        <p:nvSpPr>
          <p:cNvPr id="5" name="Footer Placeholder 4">
            <a:extLst>
              <a:ext uri="{FF2B5EF4-FFF2-40B4-BE49-F238E27FC236}">
                <a16:creationId xmlns:a16="http://schemas.microsoft.com/office/drawing/2014/main" id="{595F339B-010B-4DDF-8477-481B3268A5EF}"/>
              </a:ext>
            </a:extLst>
          </p:cNvPr>
          <p:cNvSpPr>
            <a:spLocks noGrp="1"/>
          </p:cNvSpPr>
          <p:nvPr>
            <p:ph type="ftr" sz="quarter" idx="11"/>
          </p:nvPr>
        </p:nvSpPr>
        <p:spPr/>
        <p:txBody>
          <a:bodyPr/>
          <a:lstStyle/>
          <a:p>
            <a:r>
              <a:rPr lang="en-US"/>
              <a:t>Pre-Decisional Not for Release</a:t>
            </a:r>
          </a:p>
        </p:txBody>
      </p:sp>
      <p:sp>
        <p:nvSpPr>
          <p:cNvPr id="6" name="Slide Number Placeholder 5">
            <a:extLst>
              <a:ext uri="{FF2B5EF4-FFF2-40B4-BE49-F238E27FC236}">
                <a16:creationId xmlns:a16="http://schemas.microsoft.com/office/drawing/2014/main" id="{08B1886E-7007-4938-963B-7B1A84C77ABC}"/>
              </a:ext>
            </a:extLst>
          </p:cNvPr>
          <p:cNvSpPr>
            <a:spLocks noGrp="1"/>
          </p:cNvSpPr>
          <p:nvPr>
            <p:ph type="sldNum" sz="quarter" idx="12"/>
          </p:nvPr>
        </p:nvSpPr>
        <p:spPr/>
        <p:txBody>
          <a:bodyPr/>
          <a:lstStyle/>
          <a:p>
            <a:fld id="{78A9ACFE-19F5-4EDB-A076-B8AA3BCFCB9C}" type="slidenum">
              <a:rPr lang="en-US" smtClean="0"/>
              <a:t>‹#›</a:t>
            </a:fld>
            <a:endParaRPr lang="en-US"/>
          </a:p>
        </p:txBody>
      </p:sp>
    </p:spTree>
    <p:extLst>
      <p:ext uri="{BB962C8B-B14F-4D97-AF65-F5344CB8AC3E}">
        <p14:creationId xmlns:p14="http://schemas.microsoft.com/office/powerpoint/2010/main" val="318750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2983-B645-4281-9AC8-EEA911C18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C78F15-0B38-4451-BEC8-3A67E54973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419165-39D8-4B35-BB76-CDE1608CBB73}"/>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5" name="Footer Placeholder 4">
            <a:extLst>
              <a:ext uri="{FF2B5EF4-FFF2-40B4-BE49-F238E27FC236}">
                <a16:creationId xmlns:a16="http://schemas.microsoft.com/office/drawing/2014/main" id="{BE04F85B-3287-413F-8632-9BFA4DC0A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D179A-CFDD-48D3-8ACC-09BDEB2594A3}"/>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399998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34C0-88AB-4E27-B0CF-4DED17BF2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C01C5-3E31-4D10-BC01-03E709B85A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CB1F8F-8905-4C2B-95AC-8827AAD34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102C19-7D9B-49B1-930F-80B3574AD6C6}"/>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6" name="Footer Placeholder 5">
            <a:extLst>
              <a:ext uri="{FF2B5EF4-FFF2-40B4-BE49-F238E27FC236}">
                <a16:creationId xmlns:a16="http://schemas.microsoft.com/office/drawing/2014/main" id="{0F3C1D4D-C6B4-40F3-81EF-6F37263EA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A84CC-05C4-430E-99ED-E5742EA2D609}"/>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233686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BBC7-2E12-4BA4-AA78-D21F95B135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59A7C-76F9-4A31-AAF9-D2A0733296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33C316-6D4A-4A9A-847C-8656108BA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2BAFE6-E68F-45E4-AF51-71563C580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D00134-754E-454B-8FDA-3C334D3E2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5D5984-00A3-449C-B3B5-37C4F72528DD}"/>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8" name="Footer Placeholder 7">
            <a:extLst>
              <a:ext uri="{FF2B5EF4-FFF2-40B4-BE49-F238E27FC236}">
                <a16:creationId xmlns:a16="http://schemas.microsoft.com/office/drawing/2014/main" id="{A6B3A3C9-0475-4E85-9353-9F907C3201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99E27B-013A-4101-80AA-739B54A7B3A4}"/>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127575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A7A8-3D73-4364-8EF3-7F49E61FE3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C305B9-CC08-467E-84B8-1DF1644F1C12}"/>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4" name="Footer Placeholder 3">
            <a:extLst>
              <a:ext uri="{FF2B5EF4-FFF2-40B4-BE49-F238E27FC236}">
                <a16:creationId xmlns:a16="http://schemas.microsoft.com/office/drawing/2014/main" id="{1100D464-5780-4B3F-9DC2-04381382B9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58F62-E357-4356-BE7F-60803E47D1C7}"/>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1376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0E707-5F77-4AFF-AB1E-21DB6BFA2E13}"/>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3" name="Footer Placeholder 2">
            <a:extLst>
              <a:ext uri="{FF2B5EF4-FFF2-40B4-BE49-F238E27FC236}">
                <a16:creationId xmlns:a16="http://schemas.microsoft.com/office/drawing/2014/main" id="{05C113FD-2E0D-4658-B606-1AE4C8836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DA6EA-486B-4F21-856E-DACB9627951E}"/>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161056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A8CE-550D-4324-AED7-090AC19A9B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DAC44-9A38-4A86-8B65-677E0D5A4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ADBCF5-A8FB-4BA9-96F9-B0AE8883F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8A145-9139-43A0-8A60-C13569945290}"/>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6" name="Footer Placeholder 5">
            <a:extLst>
              <a:ext uri="{FF2B5EF4-FFF2-40B4-BE49-F238E27FC236}">
                <a16:creationId xmlns:a16="http://schemas.microsoft.com/office/drawing/2014/main" id="{B76BEDD6-BCF1-4E7F-92D8-2CD21E035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68DE4C-1494-41E9-B399-BD6661280162}"/>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561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B5CA-2A16-443D-A7A0-D159CE481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7A3452-BBAF-4437-8391-28B62C35C1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D02D9-884E-41AB-B617-6D6F8A8D1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73B13-A2CB-4583-8A4D-BAF695E319EF}"/>
              </a:ext>
            </a:extLst>
          </p:cNvPr>
          <p:cNvSpPr>
            <a:spLocks noGrp="1"/>
          </p:cNvSpPr>
          <p:nvPr>
            <p:ph type="dt" sz="half" idx="10"/>
          </p:nvPr>
        </p:nvSpPr>
        <p:spPr/>
        <p:txBody>
          <a:bodyPr/>
          <a:lstStyle/>
          <a:p>
            <a:fld id="{124F0274-568F-492D-A574-3E5BAF479DC6}" type="datetimeFigureOut">
              <a:rPr lang="en-US" smtClean="0"/>
              <a:t>4/20/2021</a:t>
            </a:fld>
            <a:endParaRPr lang="en-US"/>
          </a:p>
        </p:txBody>
      </p:sp>
      <p:sp>
        <p:nvSpPr>
          <p:cNvPr id="6" name="Footer Placeholder 5">
            <a:extLst>
              <a:ext uri="{FF2B5EF4-FFF2-40B4-BE49-F238E27FC236}">
                <a16:creationId xmlns:a16="http://schemas.microsoft.com/office/drawing/2014/main" id="{0C1191C9-E4C0-4B69-86BA-3E7365860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4DD09-CC52-40D0-8871-EE92ECE8E0EE}"/>
              </a:ext>
            </a:extLst>
          </p:cNvPr>
          <p:cNvSpPr>
            <a:spLocks noGrp="1"/>
          </p:cNvSpPr>
          <p:nvPr>
            <p:ph type="sldNum" sz="quarter" idx="12"/>
          </p:nvPr>
        </p:nvSpPr>
        <p:spPr/>
        <p:txBody>
          <a:bodyPr/>
          <a:lstStyle/>
          <a:p>
            <a:fld id="{762D9A6B-6D14-4150-B1DC-0841A19030CF}" type="slidenum">
              <a:rPr lang="en-US" smtClean="0"/>
              <a:t>‹#›</a:t>
            </a:fld>
            <a:endParaRPr lang="en-US"/>
          </a:p>
        </p:txBody>
      </p:sp>
    </p:spTree>
    <p:extLst>
      <p:ext uri="{BB962C8B-B14F-4D97-AF65-F5344CB8AC3E}">
        <p14:creationId xmlns:p14="http://schemas.microsoft.com/office/powerpoint/2010/main" val="277967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71B74-1DDC-4DF2-A95F-2EB58634B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EDF24-25BA-4069-8A04-B014D0DFE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65D83-1676-42B4-9DF6-C8DFD10F2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F0274-568F-492D-A574-3E5BAF479DC6}" type="datetimeFigureOut">
              <a:rPr lang="en-US" smtClean="0"/>
              <a:t>4/20/2021</a:t>
            </a:fld>
            <a:endParaRPr lang="en-US"/>
          </a:p>
        </p:txBody>
      </p:sp>
      <p:sp>
        <p:nvSpPr>
          <p:cNvPr id="5" name="Footer Placeholder 4">
            <a:extLst>
              <a:ext uri="{FF2B5EF4-FFF2-40B4-BE49-F238E27FC236}">
                <a16:creationId xmlns:a16="http://schemas.microsoft.com/office/drawing/2014/main" id="{E173E51A-B41D-42FC-90CD-43FE7D06DB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AB66AD-06C8-4EC7-9103-E1A21BA23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D9A6B-6D14-4150-B1DC-0841A19030CF}" type="slidenum">
              <a:rPr lang="en-US" smtClean="0"/>
              <a:t>‹#›</a:t>
            </a:fld>
            <a:endParaRPr lang="en-US"/>
          </a:p>
        </p:txBody>
      </p:sp>
    </p:spTree>
    <p:extLst>
      <p:ext uri="{BB962C8B-B14F-4D97-AF65-F5344CB8AC3E}">
        <p14:creationId xmlns:p14="http://schemas.microsoft.com/office/powerpoint/2010/main" val="3713803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A525-BC1E-4604-A54B-75F704993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137E2-6167-4DAD-87CC-0C89FBCFC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D27D2-9DA4-4405-8139-DEE085F581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0DC9E-696D-4B4D-AC4B-53EC343157A0}" type="datetime1">
              <a:rPr lang="en-US" smtClean="0"/>
              <a:t>4/20/2021</a:t>
            </a:fld>
            <a:endParaRPr lang="en-US"/>
          </a:p>
        </p:txBody>
      </p:sp>
      <p:sp>
        <p:nvSpPr>
          <p:cNvPr id="5" name="Footer Placeholder 4">
            <a:extLst>
              <a:ext uri="{FF2B5EF4-FFF2-40B4-BE49-F238E27FC236}">
                <a16:creationId xmlns:a16="http://schemas.microsoft.com/office/drawing/2014/main" id="{CE70AB44-D95F-4F1B-8897-667ABE2D8F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Pre-Decisional Not for Release</a:t>
            </a:r>
          </a:p>
        </p:txBody>
      </p:sp>
      <p:sp>
        <p:nvSpPr>
          <p:cNvPr id="6" name="Slide Number Placeholder 5">
            <a:extLst>
              <a:ext uri="{FF2B5EF4-FFF2-40B4-BE49-F238E27FC236}">
                <a16:creationId xmlns:a16="http://schemas.microsoft.com/office/drawing/2014/main" id="{2A5DF8DB-E20F-4B88-85CB-3C6252D86C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9ACFE-19F5-4EDB-A076-B8AA3BCFCB9C}" type="slidenum">
              <a:rPr lang="en-US" smtClean="0"/>
              <a:t>‹#›</a:t>
            </a:fld>
            <a:endParaRPr lang="en-US"/>
          </a:p>
        </p:txBody>
      </p:sp>
    </p:spTree>
    <p:extLst>
      <p:ext uri="{BB962C8B-B14F-4D97-AF65-F5344CB8AC3E}">
        <p14:creationId xmlns:p14="http://schemas.microsoft.com/office/powerpoint/2010/main" val="3223286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F2BB-FD85-4397-8D7B-048874F177B0}"/>
              </a:ext>
            </a:extLst>
          </p:cNvPr>
          <p:cNvSpPr>
            <a:spLocks noGrp="1"/>
          </p:cNvSpPr>
          <p:nvPr>
            <p:ph type="ctrTitle"/>
          </p:nvPr>
        </p:nvSpPr>
        <p:spPr>
          <a:xfrm>
            <a:off x="7464614" y="1783959"/>
            <a:ext cx="4087306" cy="2889114"/>
          </a:xfrm>
        </p:spPr>
        <p:txBody>
          <a:bodyPr anchor="b">
            <a:normAutofit/>
          </a:bodyPr>
          <a:lstStyle/>
          <a:p>
            <a:pPr algn="l"/>
            <a:r>
              <a:rPr lang="en-US" sz="5400" dirty="0"/>
              <a:t>Arctic Energy Policy Update 2021</a:t>
            </a:r>
          </a:p>
        </p:txBody>
      </p:sp>
      <p:sp>
        <p:nvSpPr>
          <p:cNvPr id="3" name="Subtitle 2">
            <a:extLst>
              <a:ext uri="{FF2B5EF4-FFF2-40B4-BE49-F238E27FC236}">
                <a16:creationId xmlns:a16="http://schemas.microsoft.com/office/drawing/2014/main" id="{1AB5E8D6-F323-413B-9C53-0C6BFD96BE16}"/>
              </a:ext>
            </a:extLst>
          </p:cNvPr>
          <p:cNvSpPr>
            <a:spLocks noGrp="1"/>
          </p:cNvSpPr>
          <p:nvPr>
            <p:ph type="subTitle" idx="1"/>
          </p:nvPr>
        </p:nvSpPr>
        <p:spPr>
          <a:xfrm>
            <a:off x="7464612" y="4750893"/>
            <a:ext cx="4087305" cy="1147863"/>
          </a:xfrm>
        </p:spPr>
        <p:txBody>
          <a:bodyPr anchor="t">
            <a:normAutofit/>
          </a:bodyPr>
          <a:lstStyle/>
          <a:p>
            <a:pPr algn="l"/>
            <a:r>
              <a:rPr lang="en-US" sz="2000" dirty="0"/>
              <a:t>Arctic Energy Office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DF30C846-A964-48C5-BBC0-66BF951EAD2B}"/>
              </a:ext>
            </a:extLst>
          </p:cNvPr>
          <p:cNvPicPr>
            <a:picLocks noChangeAspect="1"/>
          </p:cNvPicPr>
          <p:nvPr/>
        </p:nvPicPr>
        <p:blipFill rotWithShape="1">
          <a:blip r:embed="rId2">
            <a:extLst>
              <a:ext uri="{28A0092B-C50C-407E-A947-70E740481C1C}">
                <a14:useLocalDpi xmlns:a14="http://schemas.microsoft.com/office/drawing/2010/main" val="0"/>
              </a:ext>
            </a:extLst>
          </a:blip>
          <a:srcRect r="84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Footer Placeholder 5">
            <a:extLst>
              <a:ext uri="{FF2B5EF4-FFF2-40B4-BE49-F238E27FC236}">
                <a16:creationId xmlns:a16="http://schemas.microsoft.com/office/drawing/2014/main" id="{D683E1E7-EF69-487D-8BC9-E5B807ACCF01}"/>
              </a:ext>
            </a:extLst>
          </p:cNvPr>
          <p:cNvSpPr>
            <a:spLocks noGrp="1"/>
          </p:cNvSpPr>
          <p:nvPr>
            <p:ph type="ftr" sz="quarter" idx="11"/>
          </p:nvPr>
        </p:nvSpPr>
        <p:spPr>
          <a:xfrm>
            <a:off x="5867400" y="633732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tint val="75000"/>
                  </a:prstClr>
                </a:solidFill>
                <a:latin typeface="Calibri" panose="020F0502020204030204"/>
              </a:rPr>
              <a:t>Views are those of presenter only</a:t>
            </a:r>
            <a:endParaRPr kumimoji="0" 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2765E0-1FA5-4A7C-86B9-C641583D2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9ACFE-19F5-4EDB-A076-B8AA3BCFCB9C}"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9736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3">
            <a:extLst>
              <a:ext uri="{FF2B5EF4-FFF2-40B4-BE49-F238E27FC236}">
                <a16:creationId xmlns:a16="http://schemas.microsoft.com/office/drawing/2014/main" id="{A4DC59FE-95C7-4792-8613-8387631B1D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185A6740-C8AC-4AF4-8DED-DF2AE7C5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5">
              <a:extLst>
                <a:ext uri="{FF2B5EF4-FFF2-40B4-BE49-F238E27FC236}">
                  <a16:creationId xmlns:a16="http://schemas.microsoft.com/office/drawing/2014/main" id="{B0287ED7-11F5-4988-9536-ED300C63D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435B82-54F0-40A8-98AC-308BBE40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17">
              <a:extLst>
                <a:ext uri="{FF2B5EF4-FFF2-40B4-BE49-F238E27FC236}">
                  <a16:creationId xmlns:a16="http://schemas.microsoft.com/office/drawing/2014/main" id="{63E91545-5C3B-46A8-84FE-3866AC17D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E118785-E32F-4098-BA19-715FB4D32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9">
              <a:extLst>
                <a:ext uri="{FF2B5EF4-FFF2-40B4-BE49-F238E27FC236}">
                  <a16:creationId xmlns:a16="http://schemas.microsoft.com/office/drawing/2014/main" id="{218661B7-47E9-4CFA-9D23-D94826CD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906FBE-C12F-4BD2-BED6-B8B21E9F2699}"/>
              </a:ext>
            </a:extLst>
          </p:cNvPr>
          <p:cNvSpPr>
            <a:spLocks noGrp="1"/>
          </p:cNvSpPr>
          <p:nvPr>
            <p:ph type="ctrTitle"/>
          </p:nvPr>
        </p:nvSpPr>
        <p:spPr>
          <a:xfrm>
            <a:off x="629640" y="630936"/>
            <a:ext cx="5895058" cy="2702018"/>
          </a:xfrm>
          <a:noFill/>
        </p:spPr>
        <p:txBody>
          <a:bodyPr anchor="b">
            <a:normAutofit/>
          </a:bodyPr>
          <a:lstStyle/>
          <a:p>
            <a:pPr algn="l"/>
            <a:r>
              <a:rPr lang="en-US" sz="4800" dirty="0">
                <a:solidFill>
                  <a:schemeClr val="bg1"/>
                </a:solidFill>
              </a:rPr>
              <a:t>Guiding Policy Documents</a:t>
            </a:r>
          </a:p>
        </p:txBody>
      </p:sp>
      <p:sp>
        <p:nvSpPr>
          <p:cNvPr id="48" name="Rectangle 21">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23">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25">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26">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27">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3" name="Rectangle 29">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31">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5" name="Straight Connector 32">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33">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34">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93AB5220-6CE3-4CE6-8F3E-89F3D9D62B01}"/>
              </a:ext>
            </a:extLst>
          </p:cNvPr>
          <p:cNvSpPr>
            <a:spLocks noGrp="1"/>
          </p:cNvSpPr>
          <p:nvPr>
            <p:ph type="subTitle" idx="1"/>
          </p:nvPr>
        </p:nvSpPr>
        <p:spPr>
          <a:xfrm>
            <a:off x="629641" y="3447101"/>
            <a:ext cx="5895058" cy="2682406"/>
          </a:xfrm>
          <a:noFill/>
        </p:spPr>
        <p:txBody>
          <a:bodyPr anchor="t">
            <a:normAutofit/>
          </a:bodyPr>
          <a:lstStyle/>
          <a:p>
            <a:pPr algn="l"/>
            <a:r>
              <a:rPr lang="en-US" dirty="0">
                <a:solidFill>
                  <a:schemeClr val="bg1"/>
                </a:solidFill>
              </a:rPr>
              <a:t>The 2014 National Strategy for the Arctic Region and the Arctic Research and Policy Act remain the foundation stones of United States Arctic Policy</a:t>
            </a:r>
          </a:p>
          <a:p>
            <a:pPr algn="l"/>
            <a:r>
              <a:rPr lang="en-US" dirty="0">
                <a:solidFill>
                  <a:schemeClr val="bg1"/>
                </a:solidFill>
              </a:rPr>
              <a:t>Expect an update in next 4 years</a:t>
            </a:r>
          </a:p>
        </p:txBody>
      </p:sp>
      <p:pic>
        <p:nvPicPr>
          <p:cNvPr id="5" name="Picture 4" descr="A picture containing logo&#10;&#10;Description automatically generated">
            <a:extLst>
              <a:ext uri="{FF2B5EF4-FFF2-40B4-BE49-F238E27FC236}">
                <a16:creationId xmlns:a16="http://schemas.microsoft.com/office/drawing/2014/main" id="{B2E54C7D-5B63-48A8-BC8D-FEE07DB8F77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95973" y="969893"/>
            <a:ext cx="4684777" cy="4684777"/>
          </a:xfrm>
          <a:prstGeom prst="rect">
            <a:avLst/>
          </a:prstGeom>
        </p:spPr>
      </p:pic>
      <p:grpSp>
        <p:nvGrpSpPr>
          <p:cNvPr id="38" name="Group 37">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58" name="Straight Connector 38">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244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7B54-6E01-4287-AAE4-74ECE53083BA}"/>
              </a:ext>
            </a:extLst>
          </p:cNvPr>
          <p:cNvSpPr>
            <a:spLocks noGrp="1"/>
          </p:cNvSpPr>
          <p:nvPr>
            <p:ph type="title"/>
          </p:nvPr>
        </p:nvSpPr>
        <p:spPr>
          <a:xfrm>
            <a:off x="762001" y="803325"/>
            <a:ext cx="5314536" cy="1325563"/>
          </a:xfrm>
        </p:spPr>
        <p:txBody>
          <a:bodyPr>
            <a:normAutofit/>
          </a:bodyPr>
          <a:lstStyle/>
          <a:p>
            <a:r>
              <a:rPr lang="en-US" sz="4800" dirty="0"/>
              <a:t>Arctic Council</a:t>
            </a:r>
          </a:p>
        </p:txBody>
      </p:sp>
      <p:sp>
        <p:nvSpPr>
          <p:cNvPr id="3" name="Content Placeholder 2">
            <a:extLst>
              <a:ext uri="{FF2B5EF4-FFF2-40B4-BE49-F238E27FC236}">
                <a16:creationId xmlns:a16="http://schemas.microsoft.com/office/drawing/2014/main" id="{AAB43329-7A70-439D-8DC7-63FAA7938807}"/>
              </a:ext>
            </a:extLst>
          </p:cNvPr>
          <p:cNvSpPr>
            <a:spLocks noGrp="1"/>
          </p:cNvSpPr>
          <p:nvPr>
            <p:ph idx="1"/>
          </p:nvPr>
        </p:nvSpPr>
        <p:spPr>
          <a:xfrm>
            <a:off x="762000" y="2279018"/>
            <a:ext cx="5314543" cy="3375920"/>
          </a:xfrm>
        </p:spPr>
        <p:txBody>
          <a:bodyPr anchor="t">
            <a:normAutofit fontScale="92500" lnSpcReduction="10000"/>
          </a:bodyPr>
          <a:lstStyle/>
          <a:p>
            <a:r>
              <a:rPr lang="en-US" sz="2400" dirty="0"/>
              <a:t>Iceland hands over to Russia in May</a:t>
            </a:r>
          </a:p>
          <a:p>
            <a:r>
              <a:rPr lang="en-US" sz="2400" dirty="0"/>
              <a:t>Russian Chairmanship plan unpublished but likely to focus on support for energy infrastructure development, economic support for Arctic communities and indigenous economic/social development</a:t>
            </a:r>
          </a:p>
          <a:p>
            <a:r>
              <a:rPr lang="en-US" sz="2400" dirty="0"/>
              <a:t>DOE-financed ARENA (Arctic Remote Energy Network Academy) program through the Sustainable Development Working Group (SDWG) will be held in 2022</a:t>
            </a:r>
          </a:p>
          <a:p>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06AA3DAD-EAD9-464B-B47C-A2D2A9B73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171" y="250370"/>
            <a:ext cx="4270829" cy="4270829"/>
          </a:xfrm>
          <a:prstGeom prst="rect">
            <a:avLst/>
          </a:prstGeom>
        </p:spPr>
      </p:pic>
    </p:spTree>
    <p:extLst>
      <p:ext uri="{BB962C8B-B14F-4D97-AF65-F5344CB8AC3E}">
        <p14:creationId xmlns:p14="http://schemas.microsoft.com/office/powerpoint/2010/main" val="14259680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90F893A8-EFF7-4F46-A8B7-BFDBAD6D75E1}"/>
              </a:ext>
            </a:extLst>
          </p:cNvPr>
          <p:cNvSpPr>
            <a:spLocks noGrp="1"/>
          </p:cNvSpPr>
          <p:nvPr>
            <p:ph type="title"/>
          </p:nvPr>
        </p:nvSpPr>
        <p:spPr>
          <a:xfrm>
            <a:off x="2232252" y="633046"/>
            <a:ext cx="4646510" cy="1314996"/>
          </a:xfrm>
        </p:spPr>
        <p:txBody>
          <a:bodyPr anchor="b">
            <a:noAutofit/>
          </a:bodyPr>
          <a:lstStyle/>
          <a:p>
            <a:r>
              <a:rPr lang="en-US" sz="4800" dirty="0">
                <a:solidFill>
                  <a:schemeClr val="bg1"/>
                </a:solidFill>
              </a:rPr>
              <a:t>Maritime Domain</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1FDDAB6E-C954-4EAB-9CD6-23892071730A}"/>
              </a:ext>
            </a:extLst>
          </p:cNvPr>
          <p:cNvSpPr>
            <a:spLocks noGrp="1"/>
          </p:cNvSpPr>
          <p:nvPr>
            <p:ph idx="1"/>
          </p:nvPr>
        </p:nvSpPr>
        <p:spPr>
          <a:xfrm>
            <a:off x="1543281" y="2587714"/>
            <a:ext cx="5618480" cy="4044463"/>
          </a:xfrm>
        </p:spPr>
        <p:txBody>
          <a:bodyPr>
            <a:noAutofit/>
          </a:bodyPr>
          <a:lstStyle/>
          <a:p>
            <a:r>
              <a:rPr lang="en-US" sz="2400" dirty="0">
                <a:solidFill>
                  <a:schemeClr val="bg1"/>
                </a:solidFill>
              </a:rPr>
              <a:t>The Arctic Maritime Domain will be a driver of energy investment.</a:t>
            </a:r>
          </a:p>
          <a:p>
            <a:r>
              <a:rPr lang="en-US" sz="2400" dirty="0">
                <a:solidFill>
                  <a:schemeClr val="bg1"/>
                </a:solidFill>
              </a:rPr>
              <a:t>Marine Energy transition is coming – Heavy Fuel Oil (HFO)/Diesel to cleaner fuels to electric? Norway/Denmark leaders.  US is actively engaging.</a:t>
            </a:r>
          </a:p>
          <a:p>
            <a:r>
              <a:rPr lang="en-US" sz="2400" dirty="0">
                <a:solidFill>
                  <a:schemeClr val="bg1"/>
                </a:solidFill>
              </a:rPr>
              <a:t>Port decarbonization is major issue - $5B in President’s budget for these efforts</a:t>
            </a:r>
          </a:p>
          <a:p>
            <a:r>
              <a:rPr lang="en-US" sz="2400" dirty="0">
                <a:solidFill>
                  <a:schemeClr val="bg1"/>
                </a:solidFill>
              </a:rPr>
              <a:t>New ports (sorely needed in Arctic) could decarbonize from ground (water) up</a:t>
            </a:r>
          </a:p>
        </p:txBody>
      </p:sp>
      <p:sp>
        <p:nvSpPr>
          <p:cNvPr id="18" name="Freeform: Shape 1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21" name="Picture 20" descr="A picture containing logo&#10;&#10;Description automatically generated">
            <a:extLst>
              <a:ext uri="{FF2B5EF4-FFF2-40B4-BE49-F238E27FC236}">
                <a16:creationId xmlns:a16="http://schemas.microsoft.com/office/drawing/2014/main" id="{66A2364E-5402-4928-A390-B0B88FD74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9857" y="105168"/>
            <a:ext cx="3354272" cy="3354272"/>
          </a:xfrm>
          <a:prstGeom prst="rect">
            <a:avLst/>
          </a:prstGeom>
        </p:spPr>
      </p:pic>
    </p:spTree>
    <p:extLst>
      <p:ext uri="{BB962C8B-B14F-4D97-AF65-F5344CB8AC3E}">
        <p14:creationId xmlns:p14="http://schemas.microsoft.com/office/powerpoint/2010/main" val="379122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F893A8-EFF7-4F46-A8B7-BFDBAD6D75E1}"/>
              </a:ext>
            </a:extLst>
          </p:cNvPr>
          <p:cNvSpPr>
            <a:spLocks noGrp="1"/>
          </p:cNvSpPr>
          <p:nvPr>
            <p:ph type="title"/>
          </p:nvPr>
        </p:nvSpPr>
        <p:spPr>
          <a:xfrm>
            <a:off x="2232252" y="633046"/>
            <a:ext cx="6247605" cy="1314996"/>
          </a:xfrm>
        </p:spPr>
        <p:txBody>
          <a:bodyPr anchor="b">
            <a:normAutofit/>
          </a:bodyPr>
          <a:lstStyle/>
          <a:p>
            <a:r>
              <a:rPr lang="en-US" sz="4800" dirty="0">
                <a:solidFill>
                  <a:schemeClr val="bg1"/>
                </a:solidFill>
              </a:rPr>
              <a:t>Terrestrial Clean Energy</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FDDAB6E-C954-4EAB-9CD6-23892071730A}"/>
              </a:ext>
            </a:extLst>
          </p:cNvPr>
          <p:cNvSpPr>
            <a:spLocks noGrp="1"/>
          </p:cNvSpPr>
          <p:nvPr>
            <p:ph idx="1"/>
          </p:nvPr>
        </p:nvSpPr>
        <p:spPr>
          <a:xfrm>
            <a:off x="811966" y="2822380"/>
            <a:ext cx="7947451" cy="3161281"/>
          </a:xfrm>
        </p:spPr>
        <p:txBody>
          <a:bodyPr>
            <a:normAutofit/>
          </a:bodyPr>
          <a:lstStyle/>
          <a:p>
            <a:r>
              <a:rPr lang="en-US" sz="2400" dirty="0">
                <a:solidFill>
                  <a:schemeClr val="bg1"/>
                </a:solidFill>
              </a:rPr>
              <a:t>DOE is pushing for Carbon Neutrality (Net-Zero) by 2050</a:t>
            </a:r>
          </a:p>
          <a:p>
            <a:r>
              <a:rPr lang="en-US" sz="2400" dirty="0">
                <a:solidFill>
                  <a:schemeClr val="bg1"/>
                </a:solidFill>
              </a:rPr>
              <a:t>Primary Arctic contribution will be increased use of micro-grids to allow disparate renewable sources to be integrated, stored, and managed</a:t>
            </a:r>
          </a:p>
          <a:p>
            <a:r>
              <a:rPr lang="en-US" sz="2400" dirty="0">
                <a:solidFill>
                  <a:schemeClr val="bg1"/>
                </a:solidFill>
              </a:rPr>
              <a:t>Energy Transition initiative </a:t>
            </a:r>
            <a:r>
              <a:rPr lang="en-US" sz="2400" dirty="0">
                <a:solidFill>
                  <a:schemeClr val="bg1"/>
                </a:solidFill>
                <a:sym typeface="Wingdings" panose="05000000000000000000" pitchFamily="2" charset="2"/>
              </a:rPr>
              <a:t> research, technology development, DEPLOYMENT</a:t>
            </a:r>
          </a:p>
          <a:p>
            <a:r>
              <a:rPr lang="en-US" sz="2400" dirty="0">
                <a:solidFill>
                  <a:schemeClr val="bg1"/>
                </a:solidFill>
                <a:sym typeface="Wingdings" panose="05000000000000000000" pitchFamily="2" charset="2"/>
              </a:rPr>
              <a:t>Evolving areas at DOE: hydrogen, hydrokinetics, buildings, energy districts, small nuclear reactors</a:t>
            </a:r>
            <a:endParaRPr lang="en-US" sz="2400" dirty="0">
              <a:solidFill>
                <a:schemeClr val="bg1"/>
              </a:solidFill>
            </a:endParaRPr>
          </a:p>
        </p:txBody>
      </p:sp>
      <p:sp>
        <p:nvSpPr>
          <p:cNvPr id="18" name="Freeform: Shape 1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9" name="Picture 18" descr="A picture containing logo&#10;&#10;Description automatically generated">
            <a:extLst>
              <a:ext uri="{FF2B5EF4-FFF2-40B4-BE49-F238E27FC236}">
                <a16:creationId xmlns:a16="http://schemas.microsoft.com/office/drawing/2014/main" id="{B1520B6F-A8F5-4C35-95B4-F359EB982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9857" y="105168"/>
            <a:ext cx="3354272" cy="3354272"/>
          </a:xfrm>
          <a:prstGeom prst="rect">
            <a:avLst/>
          </a:prstGeom>
        </p:spPr>
      </p:pic>
    </p:spTree>
    <p:extLst>
      <p:ext uri="{BB962C8B-B14F-4D97-AF65-F5344CB8AC3E}">
        <p14:creationId xmlns:p14="http://schemas.microsoft.com/office/powerpoint/2010/main" val="407330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F893A8-EFF7-4F46-A8B7-BFDBAD6D75E1}"/>
              </a:ext>
            </a:extLst>
          </p:cNvPr>
          <p:cNvSpPr>
            <a:spLocks noGrp="1"/>
          </p:cNvSpPr>
          <p:nvPr>
            <p:ph type="title"/>
          </p:nvPr>
        </p:nvSpPr>
        <p:spPr>
          <a:xfrm>
            <a:off x="2232252" y="633046"/>
            <a:ext cx="6247605" cy="1314996"/>
          </a:xfrm>
        </p:spPr>
        <p:txBody>
          <a:bodyPr anchor="b">
            <a:noAutofit/>
          </a:bodyPr>
          <a:lstStyle/>
          <a:p>
            <a:r>
              <a:rPr lang="en-US" sz="4800" dirty="0">
                <a:solidFill>
                  <a:schemeClr val="bg1"/>
                </a:solidFill>
              </a:rPr>
              <a:t>Climate Change / Infrastructure</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FDDAB6E-C954-4EAB-9CD6-23892071730A}"/>
              </a:ext>
            </a:extLst>
          </p:cNvPr>
          <p:cNvSpPr>
            <a:spLocks noGrp="1"/>
          </p:cNvSpPr>
          <p:nvPr>
            <p:ph idx="1"/>
          </p:nvPr>
        </p:nvSpPr>
        <p:spPr>
          <a:xfrm>
            <a:off x="2232252" y="2125737"/>
            <a:ext cx="5889734" cy="4044463"/>
          </a:xfrm>
        </p:spPr>
        <p:txBody>
          <a:bodyPr>
            <a:noAutofit/>
          </a:bodyPr>
          <a:lstStyle/>
          <a:p>
            <a:pPr marL="0" indent="0">
              <a:buNone/>
            </a:pPr>
            <a:endParaRPr lang="en-US" sz="2400" dirty="0">
              <a:solidFill>
                <a:schemeClr val="bg1"/>
              </a:solidFill>
            </a:endParaRPr>
          </a:p>
          <a:p>
            <a:r>
              <a:rPr lang="en-US" sz="2400" dirty="0">
                <a:solidFill>
                  <a:schemeClr val="bg1"/>
                </a:solidFill>
              </a:rPr>
              <a:t>Impacts of Climate Change are already present and significant in the Arctic</a:t>
            </a:r>
          </a:p>
          <a:p>
            <a:r>
              <a:rPr lang="en-US" sz="2400" dirty="0">
                <a:solidFill>
                  <a:schemeClr val="bg1"/>
                </a:solidFill>
              </a:rPr>
              <a:t>Community relocation, infrastructure replacement, and economic impact will all become more frequent in next few years</a:t>
            </a:r>
          </a:p>
          <a:p>
            <a:r>
              <a:rPr lang="en-US" sz="2400" dirty="0">
                <a:solidFill>
                  <a:schemeClr val="bg1"/>
                </a:solidFill>
              </a:rPr>
              <a:t>Arctic Infrastructure is often single source and can be impacted by environmental and </a:t>
            </a:r>
            <a:r>
              <a:rPr lang="en-US" sz="2400">
                <a:solidFill>
                  <a:schemeClr val="bg1"/>
                </a:solidFill>
              </a:rPr>
              <a:t>man-made crises</a:t>
            </a:r>
            <a:endParaRPr lang="en-US" sz="2400" dirty="0">
              <a:solidFill>
                <a:schemeClr val="bg1"/>
              </a:solidFill>
            </a:endParaRPr>
          </a:p>
        </p:txBody>
      </p:sp>
      <p:sp>
        <p:nvSpPr>
          <p:cNvPr id="18" name="Freeform: Shape 1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9" name="Picture 18" descr="A picture containing logo&#10;&#10;Description automatically generated">
            <a:extLst>
              <a:ext uri="{FF2B5EF4-FFF2-40B4-BE49-F238E27FC236}">
                <a16:creationId xmlns:a16="http://schemas.microsoft.com/office/drawing/2014/main" id="{0C12C781-4D3C-43F9-A908-D94F2BA25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9857" y="105168"/>
            <a:ext cx="3354272" cy="3354272"/>
          </a:xfrm>
          <a:prstGeom prst="rect">
            <a:avLst/>
          </a:prstGeom>
        </p:spPr>
      </p:pic>
    </p:spTree>
    <p:extLst>
      <p:ext uri="{BB962C8B-B14F-4D97-AF65-F5344CB8AC3E}">
        <p14:creationId xmlns:p14="http://schemas.microsoft.com/office/powerpoint/2010/main" val="320302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44C1-2F41-4C92-9C96-86F86F736735}"/>
              </a:ext>
            </a:extLst>
          </p:cNvPr>
          <p:cNvSpPr>
            <a:spLocks noGrp="1"/>
          </p:cNvSpPr>
          <p:nvPr>
            <p:ph type="title"/>
          </p:nvPr>
        </p:nvSpPr>
        <p:spPr>
          <a:xfrm>
            <a:off x="762001" y="803325"/>
            <a:ext cx="5314536" cy="1325563"/>
          </a:xfrm>
        </p:spPr>
        <p:txBody>
          <a:bodyPr>
            <a:normAutofit/>
          </a:bodyPr>
          <a:lstStyle/>
          <a:p>
            <a:r>
              <a:rPr lang="en-US" dirty="0"/>
              <a:t>ETIPP Grants for Alaska</a:t>
            </a:r>
          </a:p>
        </p:txBody>
      </p:sp>
      <p:sp>
        <p:nvSpPr>
          <p:cNvPr id="9" name="Content Placeholder 8">
            <a:extLst>
              <a:ext uri="{FF2B5EF4-FFF2-40B4-BE49-F238E27FC236}">
                <a16:creationId xmlns:a16="http://schemas.microsoft.com/office/drawing/2014/main" id="{A1F99530-7469-4134-8E22-3E92F4542DBC}"/>
              </a:ext>
            </a:extLst>
          </p:cNvPr>
          <p:cNvSpPr>
            <a:spLocks noGrp="1"/>
          </p:cNvSpPr>
          <p:nvPr>
            <p:ph idx="1"/>
          </p:nvPr>
        </p:nvSpPr>
        <p:spPr>
          <a:xfrm>
            <a:off x="762000" y="2279018"/>
            <a:ext cx="5314543" cy="3375920"/>
          </a:xfrm>
        </p:spPr>
        <p:txBody>
          <a:bodyPr anchor="t">
            <a:normAutofit/>
          </a:bodyPr>
          <a:lstStyle/>
          <a:p>
            <a:r>
              <a:rPr lang="en-US" sz="1800" dirty="0"/>
              <a:t>“Residents of remote and island communities face energy disruptions, natural disasters, and climate change impacts and pay some of the nation’s highest energy costs,” said Secretary of Energy Jennifer M. Granholm. “These 11 communities—working hand-in-hand with DOE’s network of experts—will implement resilient and secure clean energy solutions. It’s a win-win—environmentally impacted communities will benefit from cheaper, more reliable power in their homes and businesses while our country makes progress toward the Biden Administration’s goal of 100% clean electricity by 2035.”</a:t>
            </a: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logo&#10;&#10;Description automatically generated">
            <a:extLst>
              <a:ext uri="{FF2B5EF4-FFF2-40B4-BE49-F238E27FC236}">
                <a16:creationId xmlns:a16="http://schemas.microsoft.com/office/drawing/2014/main" id="{E7165280-6AF5-4E36-95DC-0F3C807E2FA7}"/>
              </a:ext>
            </a:extLst>
          </p:cNvPr>
          <p:cNvPicPr>
            <a:picLocks noChangeAspect="1"/>
          </p:cNvPicPr>
          <p:nvPr/>
        </p:nvPicPr>
        <p:blipFill rotWithShape="1">
          <a:blip r:embed="rId2">
            <a:extLst>
              <a:ext uri="{28A0092B-C50C-407E-A947-70E740481C1C}">
                <a14:useLocalDpi xmlns:a14="http://schemas.microsoft.com/office/drawing/2010/main" val="0"/>
              </a:ext>
            </a:extLst>
          </a:blip>
          <a:srcRect l="1988" r="1777"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23849425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2EEEBBCF-2738-42F5-ABD6-988176026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95" name="Oval 94">
              <a:extLst>
                <a:ext uri="{FF2B5EF4-FFF2-40B4-BE49-F238E27FC236}">
                  <a16:creationId xmlns:a16="http://schemas.microsoft.com/office/drawing/2014/main" id="{8BFC0AF3-A22A-4B9E-9BBE-06CEA5C6C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3F06202-3837-419A-A87F-1DC63E427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8807D28-5DC1-4DAA-AE26-C6ECB3736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3AE51F5-8D05-42B8-AB92-06F38F330E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7A1E4EBF-44BC-4352-B089-A5147758F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29B4D6D7-8203-4D69-A752-16AB700D7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101">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5" name="Straight Connector 104">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10" name="Rectangle 109">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13" name="Straight Connector 112">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Content Placeholder 4" descr="A picture containing logo&#10;&#10;Description automatically generated">
            <a:extLst>
              <a:ext uri="{FF2B5EF4-FFF2-40B4-BE49-F238E27FC236}">
                <a16:creationId xmlns:a16="http://schemas.microsoft.com/office/drawing/2014/main" id="{14B0E34A-152E-4CAD-AF8E-C1B77DC3E07A}"/>
              </a:ext>
            </a:extLst>
          </p:cNvPr>
          <p:cNvPicPr>
            <a:picLocks noChangeAspect="1"/>
          </p:cNvPicPr>
          <p:nvPr/>
        </p:nvPicPr>
        <p:blipFill rotWithShape="1">
          <a:blip r:embed="rId2">
            <a:extLst>
              <a:ext uri="{28A0092B-C50C-407E-A947-70E740481C1C}">
                <a14:useLocalDpi xmlns:a14="http://schemas.microsoft.com/office/drawing/2010/main" val="0"/>
              </a:ext>
            </a:extLst>
          </a:blip>
          <a:srcRect r="-4" b="-4"/>
          <a:stretch/>
        </p:blipFill>
        <p:spPr>
          <a:xfrm>
            <a:off x="6828955" y="972049"/>
            <a:ext cx="4651794" cy="4651794"/>
          </a:xfrm>
          <a:prstGeom prst="rect">
            <a:avLst/>
          </a:prstGeom>
        </p:spPr>
      </p:pic>
      <p:grpSp>
        <p:nvGrpSpPr>
          <p:cNvPr id="118" name="Group 117">
            <a:extLst>
              <a:ext uri="{FF2B5EF4-FFF2-40B4-BE49-F238E27FC236}">
                <a16:creationId xmlns:a16="http://schemas.microsoft.com/office/drawing/2014/main" id="{298B576C-FDA2-46DE-8408-3A76DCF506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119" name="Straight Connector 118">
              <a:extLst>
                <a:ext uri="{FF2B5EF4-FFF2-40B4-BE49-F238E27FC236}">
                  <a16:creationId xmlns:a16="http://schemas.microsoft.com/office/drawing/2014/main" id="{94AEA101-943D-4073-AD87-C8D783165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103D701-5E08-4A2A-AE99-626C646359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8DF778A-A412-4E7C-9B61-E33D13A53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EC28832-D2CA-45C0-9C43-0AF9985324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 name="Content Placeholder 8">
            <a:extLst>
              <a:ext uri="{FF2B5EF4-FFF2-40B4-BE49-F238E27FC236}">
                <a16:creationId xmlns:a16="http://schemas.microsoft.com/office/drawing/2014/main" id="{2CFDFAEB-DAF0-4119-96C6-D0B4D3A7D0D6}"/>
              </a:ext>
            </a:extLst>
          </p:cNvPr>
          <p:cNvSpPr>
            <a:spLocks noGrp="1"/>
          </p:cNvSpPr>
          <p:nvPr>
            <p:ph idx="1"/>
          </p:nvPr>
        </p:nvSpPr>
        <p:spPr>
          <a:xfrm>
            <a:off x="630936" y="243842"/>
            <a:ext cx="5867720" cy="5932566"/>
          </a:xfrm>
          <a:noFill/>
        </p:spPr>
        <p:txBody>
          <a:bodyPr anchor="t">
            <a:noAutofit/>
          </a:bodyPr>
          <a:lstStyle/>
          <a:p>
            <a:r>
              <a:rPr lang="en-US" sz="1600" dirty="0">
                <a:solidFill>
                  <a:schemeClr val="bg1"/>
                </a:solidFill>
              </a:rPr>
              <a:t>Alaska Longline Fisherman’s Association (ALFA), Sitka, Alaska – ALFA’s fishing fleet is reliant on diesel fuel imports, the cost of which makes up most of the fishers’ earned income. With ETIPP, they will investigate the possibility of developing a hybrid fuel or electrified fishing fleet to reduce diesel reliance and increase the earning potential of their members.</a:t>
            </a:r>
          </a:p>
          <a:p>
            <a:r>
              <a:rPr lang="en-US" sz="1600" dirty="0">
                <a:solidFill>
                  <a:schemeClr val="bg1"/>
                </a:solidFill>
              </a:rPr>
              <a:t>Dillingham, Alaska – Barge shipments containing the fossil fuels needed to power Dillingham’s islanded grid are a significant expense to the community. Through ETIPP, Dillingham and neighboring communities will explore the impact and benefits of the </a:t>
            </a:r>
            <a:r>
              <a:rPr lang="en-US" sz="1600" dirty="0" err="1">
                <a:solidFill>
                  <a:schemeClr val="bg1"/>
                </a:solidFill>
              </a:rPr>
              <a:t>Nuyakuk</a:t>
            </a:r>
            <a:r>
              <a:rPr lang="en-US" sz="1600" dirty="0">
                <a:solidFill>
                  <a:schemeClr val="bg1"/>
                </a:solidFill>
              </a:rPr>
              <a:t> River Hydroelectric Project. </a:t>
            </a:r>
          </a:p>
          <a:p>
            <a:r>
              <a:rPr lang="en-US" sz="1600" dirty="0" err="1">
                <a:solidFill>
                  <a:schemeClr val="bg1"/>
                </a:solidFill>
              </a:rPr>
              <a:t>Ouzinkie</a:t>
            </a:r>
            <a:r>
              <a:rPr lang="en-US" sz="1600" dirty="0">
                <a:solidFill>
                  <a:schemeClr val="bg1"/>
                </a:solidFill>
              </a:rPr>
              <a:t>, Alaska – </a:t>
            </a:r>
            <a:r>
              <a:rPr lang="en-US" sz="1600" dirty="0" err="1">
                <a:solidFill>
                  <a:schemeClr val="bg1"/>
                </a:solidFill>
              </a:rPr>
              <a:t>Ouzinkie</a:t>
            </a:r>
            <a:r>
              <a:rPr lang="en-US" sz="1600" dirty="0">
                <a:solidFill>
                  <a:schemeClr val="bg1"/>
                </a:solidFill>
              </a:rPr>
              <a:t> currently relies on diesel generators and an aging hydroelectric system to power their community but is looking to understand how they can optimize their use of renewables and storage.</a:t>
            </a:r>
          </a:p>
          <a:p>
            <a:r>
              <a:rPr lang="en-US" sz="1600" dirty="0">
                <a:solidFill>
                  <a:schemeClr val="bg1"/>
                </a:solidFill>
              </a:rPr>
              <a:t>Sitka, Alaska – To build up their renewable energy generation to support a growing community with changing needs, Sitka would like to assess the available renewable resources in and around their community while planning for a more modern grid control system.</a:t>
            </a:r>
          </a:p>
          <a:p>
            <a:r>
              <a:rPr lang="en-US" sz="1600" dirty="0">
                <a:solidFill>
                  <a:schemeClr val="bg1"/>
                </a:solidFill>
              </a:rPr>
              <a:t>Wainwright, Alaska – Located in the Arctic Circle, Wainwright is a fully diesel-fired, islanded power grid looking to employ energy efficiency measures and renewable power where possible to decrease its reliance on diesel and increase its community resilience.</a:t>
            </a:r>
          </a:p>
        </p:txBody>
      </p:sp>
    </p:spTree>
    <p:extLst>
      <p:ext uri="{BB962C8B-B14F-4D97-AF65-F5344CB8AC3E}">
        <p14:creationId xmlns:p14="http://schemas.microsoft.com/office/powerpoint/2010/main" val="162025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182FED1-A4F5-48F0-AD17-A9A221BC73EC}"/>
              </a:ext>
            </a:extLst>
          </p:cNvPr>
          <p:cNvSpPr>
            <a:spLocks noGrp="1"/>
          </p:cNvSpPr>
          <p:nvPr>
            <p:ph type="title"/>
          </p:nvPr>
        </p:nvSpPr>
        <p:spPr>
          <a:xfrm>
            <a:off x="673749" y="2113280"/>
            <a:ext cx="3649703" cy="4211464"/>
          </a:xfrm>
        </p:spPr>
        <p:txBody>
          <a:bodyPr vert="horz" lIns="91440" tIns="45720" rIns="91440" bIns="45720" rtlCol="0" anchor="ctr">
            <a:normAutofit fontScale="90000"/>
          </a:bodyPr>
          <a:lstStyle/>
          <a:p>
            <a:r>
              <a:rPr lang="en-US" sz="2200" kern="1200" dirty="0">
                <a:solidFill>
                  <a:schemeClr val="tx1"/>
                </a:solidFill>
                <a:latin typeface="+mj-lt"/>
                <a:ea typeface="+mj-ea"/>
                <a:cs typeface="+mj-cs"/>
              </a:rPr>
              <a:t>Arctic Energy Office</a:t>
            </a: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Leads cross-cutting operations in Arctic to address energy, science and national security challenges of 21st century for United States &amp; allies </a:t>
            </a:r>
            <a:br>
              <a:rPr lang="en-US" sz="2200" kern="1200" dirty="0">
                <a:solidFill>
                  <a:schemeClr val="tx1"/>
                </a:solidFill>
                <a:latin typeface="+mj-lt"/>
                <a:ea typeface="+mj-ea"/>
                <a:cs typeface="+mj-cs"/>
              </a:rPr>
            </a:b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Nexus for DOE activities &amp; represents DOE in Arctic engagements </a:t>
            </a:r>
            <a:br>
              <a:rPr lang="en-US" sz="2200" kern="1200" dirty="0">
                <a:solidFill>
                  <a:schemeClr val="tx1"/>
                </a:solidFill>
                <a:latin typeface="+mj-lt"/>
                <a:ea typeface="+mj-ea"/>
                <a:cs typeface="+mj-cs"/>
              </a:rPr>
            </a:b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Coordinates / Consults / Communicates / Recommends / Advocates</a:t>
            </a:r>
            <a:br>
              <a:rPr lang="en-US" sz="1300" kern="1200" dirty="0">
                <a:solidFill>
                  <a:schemeClr val="tx1"/>
                </a:solidFill>
                <a:latin typeface="+mj-lt"/>
                <a:ea typeface="+mj-ea"/>
                <a:cs typeface="+mj-cs"/>
              </a:rPr>
            </a:br>
            <a:endParaRPr lang="en-US" sz="1300" kern="1200" dirty="0">
              <a:solidFill>
                <a:schemeClr val="tx1"/>
              </a:solidFill>
              <a:latin typeface="+mj-lt"/>
              <a:ea typeface="+mj-ea"/>
              <a:cs typeface="+mj-cs"/>
            </a:endParaRPr>
          </a:p>
        </p:txBody>
      </p:sp>
      <p:pic>
        <p:nvPicPr>
          <p:cNvPr id="5" name="Content Placeholder 4" descr="A picture containing logo&#10;&#10;Description automatically generated">
            <a:extLst>
              <a:ext uri="{FF2B5EF4-FFF2-40B4-BE49-F238E27FC236}">
                <a16:creationId xmlns:a16="http://schemas.microsoft.com/office/drawing/2014/main" id="{57E01499-2F70-4ABE-A9BD-D3C4A2A7BDC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31" r="4137" b="5"/>
          <a:stretch/>
        </p:blipFill>
        <p:spPr>
          <a:xfrm>
            <a:off x="673749" y="370320"/>
            <a:ext cx="1693531" cy="1846091"/>
          </a:xfrm>
          <a:prstGeom prst="rect">
            <a:avLst/>
          </a:prstGeom>
        </p:spPr>
      </p:pic>
      <p:pic>
        <p:nvPicPr>
          <p:cNvPr id="8" name="Picture 7">
            <a:extLst>
              <a:ext uri="{FF2B5EF4-FFF2-40B4-BE49-F238E27FC236}">
                <a16:creationId xmlns:a16="http://schemas.microsoft.com/office/drawing/2014/main" id="{610E3F93-D1A7-4BF5-8F65-5511E963ED7E}"/>
              </a:ext>
            </a:extLst>
          </p:cNvPr>
          <p:cNvPicPr>
            <a:picLocks noChangeAspect="1"/>
          </p:cNvPicPr>
          <p:nvPr/>
        </p:nvPicPr>
        <p:blipFill rotWithShape="1">
          <a:blip r:embed="rId3"/>
          <a:srcRect l="32438" r="23926"/>
          <a:stretch/>
        </p:blipFill>
        <p:spPr>
          <a:xfrm>
            <a:off x="4719344" y="370320"/>
            <a:ext cx="6798905" cy="4051011"/>
          </a:xfrm>
          <a:prstGeom prst="rect">
            <a:avLst/>
          </a:prstGeom>
        </p:spPr>
      </p:pic>
      <p:cxnSp>
        <p:nvCxnSpPr>
          <p:cNvPr id="76" name="Straight Connector 75">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50C6CEB-7FB4-4B78-B367-18568C539CBB}"/>
              </a:ext>
            </a:extLst>
          </p:cNvPr>
          <p:cNvSpPr txBox="1"/>
          <p:nvPr/>
        </p:nvSpPr>
        <p:spPr>
          <a:xfrm>
            <a:off x="4793019" y="4610244"/>
            <a:ext cx="6725232" cy="1714500"/>
          </a:xfrm>
          <a:prstGeom prst="rect">
            <a:avLst/>
          </a:prstGeom>
        </p:spPr>
        <p:txBody>
          <a:bodyPr vert="horz" lIns="91440" tIns="45720" rIns="91440" bIns="45720" rtlCol="0" anchor="ctr">
            <a:normAutofit/>
          </a:bodyPr>
          <a:lstStyle/>
          <a:p>
            <a:pPr>
              <a:lnSpc>
                <a:spcPct val="90000"/>
              </a:lnSpc>
              <a:spcAft>
                <a:spcPts val="600"/>
              </a:spcAft>
            </a:pPr>
            <a:r>
              <a:rPr lang="en-US" sz="2400" dirty="0"/>
              <a:t>Email: arcticenergy@hq.doe.gov  </a:t>
            </a:r>
          </a:p>
          <a:p>
            <a:pPr>
              <a:lnSpc>
                <a:spcPct val="90000"/>
              </a:lnSpc>
              <a:spcAft>
                <a:spcPts val="600"/>
              </a:spcAft>
            </a:pPr>
            <a:r>
              <a:rPr lang="en-US" sz="2400" dirty="0"/>
              <a:t>Website: https://www.energy.gov/arctic/</a:t>
            </a:r>
          </a:p>
          <a:p>
            <a:pPr>
              <a:lnSpc>
                <a:spcPct val="90000"/>
              </a:lnSpc>
              <a:spcAft>
                <a:spcPts val="600"/>
              </a:spcAft>
            </a:pPr>
            <a:r>
              <a:rPr lang="en-US" sz="2400" dirty="0"/>
              <a:t>Twitter:  @ArcticEnergyDOE</a:t>
            </a:r>
          </a:p>
        </p:txBody>
      </p:sp>
    </p:spTree>
    <p:extLst>
      <p:ext uri="{BB962C8B-B14F-4D97-AF65-F5344CB8AC3E}">
        <p14:creationId xmlns:p14="http://schemas.microsoft.com/office/powerpoint/2010/main" val="6126588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699</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Tw Cen MT</vt:lpstr>
      <vt:lpstr>Office Theme</vt:lpstr>
      <vt:lpstr>1_Office Theme</vt:lpstr>
      <vt:lpstr>Arctic Energy Policy Update 2021</vt:lpstr>
      <vt:lpstr>Guiding Policy Documents</vt:lpstr>
      <vt:lpstr>Arctic Council</vt:lpstr>
      <vt:lpstr>Maritime Domain</vt:lpstr>
      <vt:lpstr>Terrestrial Clean Energy</vt:lpstr>
      <vt:lpstr>Climate Change / Infrastructure</vt:lpstr>
      <vt:lpstr>ETIPP Grants for Alaska</vt:lpstr>
      <vt:lpstr>PowerPoint Presentation</vt:lpstr>
      <vt:lpstr>Arctic Energy Office Leads cross-cutting operations in Arctic to address energy, science and national security challenges of 21st century for United States &amp; allies   Nexus for DOE activities &amp; represents DOE in Arctic engagements   Coordinates / Consults / Communicates / Recommends / Advocates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Arctic Energy Policy Update 2021</dc:title>
  <dc:creator>Mceleney, Michael</dc:creator>
  <cp:lastModifiedBy>tim Leach</cp:lastModifiedBy>
  <cp:revision>10</cp:revision>
  <dcterms:created xsi:type="dcterms:W3CDTF">2021-04-17T15:07:33Z</dcterms:created>
  <dcterms:modified xsi:type="dcterms:W3CDTF">2021-04-20T18:28:43Z</dcterms:modified>
</cp:coreProperties>
</file>