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7" r:id="rId2"/>
  </p:sldMasterIdLst>
  <p:notesMasterIdLst>
    <p:notesMasterId r:id="rId21"/>
  </p:notesMasterIdLst>
  <p:sldIdLst>
    <p:sldId id="2031" r:id="rId3"/>
    <p:sldId id="286" r:id="rId4"/>
    <p:sldId id="279" r:id="rId5"/>
    <p:sldId id="2481" r:id="rId6"/>
    <p:sldId id="2037" r:id="rId7"/>
    <p:sldId id="300" r:id="rId8"/>
    <p:sldId id="2038" r:id="rId9"/>
    <p:sldId id="2051" r:id="rId10"/>
    <p:sldId id="2040" r:id="rId11"/>
    <p:sldId id="2041" r:id="rId12"/>
    <p:sldId id="2045" r:id="rId13"/>
    <p:sldId id="2046" r:id="rId14"/>
    <p:sldId id="2478" r:id="rId15"/>
    <p:sldId id="2482" r:id="rId16"/>
    <p:sldId id="2477" r:id="rId17"/>
    <p:sldId id="2476" r:id="rId18"/>
    <p:sldId id="346" r:id="rId19"/>
    <p:sldId id="203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5CEC4-10A0-324E-8BFB-540FCC45DE21}" v="1" dt="2021-03-30T17:49:41.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6132" autoAdjust="0"/>
  </p:normalViewPr>
  <p:slideViewPr>
    <p:cSldViewPr snapToGrid="0">
      <p:cViewPr varScale="1">
        <p:scale>
          <a:sx n="150" d="100"/>
          <a:sy n="150" d="100"/>
        </p:scale>
        <p:origin x="642"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4/20/2021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MARTIN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43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3</a:t>
            </a:fld>
            <a:endParaRPr lang="en-US"/>
          </a:p>
        </p:txBody>
      </p:sp>
    </p:spTree>
    <p:extLst>
      <p:ext uri="{BB962C8B-B14F-4D97-AF65-F5344CB8AC3E}">
        <p14:creationId xmlns:p14="http://schemas.microsoft.com/office/powerpoint/2010/main" val="412323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a:p>
        </p:txBody>
      </p:sp>
    </p:spTree>
    <p:extLst>
      <p:ext uri="{BB962C8B-B14F-4D97-AF65-F5344CB8AC3E}">
        <p14:creationId xmlns:p14="http://schemas.microsoft.com/office/powerpoint/2010/main" val="323064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12</a:t>
            </a:fld>
            <a:endParaRPr lang="en-US"/>
          </a:p>
        </p:txBody>
      </p:sp>
    </p:spTree>
    <p:extLst>
      <p:ext uri="{BB962C8B-B14F-4D97-AF65-F5344CB8AC3E}">
        <p14:creationId xmlns:p14="http://schemas.microsoft.com/office/powerpoint/2010/main" val="231792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13</a:t>
            </a:fld>
            <a:endParaRPr lang="en-US"/>
          </a:p>
        </p:txBody>
      </p:sp>
    </p:spTree>
    <p:extLst>
      <p:ext uri="{BB962C8B-B14F-4D97-AF65-F5344CB8AC3E}">
        <p14:creationId xmlns:p14="http://schemas.microsoft.com/office/powerpoint/2010/main" val="290394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14</a:t>
            </a:fld>
            <a:endParaRPr lang="en-US"/>
          </a:p>
        </p:txBody>
      </p:sp>
    </p:spTree>
    <p:extLst>
      <p:ext uri="{BB962C8B-B14F-4D97-AF65-F5344CB8AC3E}">
        <p14:creationId xmlns:p14="http://schemas.microsoft.com/office/powerpoint/2010/main" val="281016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0" algn="l">
              <a:lnSpc>
                <a:spcPct val="107000"/>
              </a:lnSpc>
              <a:spcAft>
                <a:spcPts val="800"/>
              </a:spcAft>
            </a:pPr>
            <a:r>
              <a:rPr lang="en-US" sz="4000" b="0">
                <a:solidFill>
                  <a:schemeClr val="tx2"/>
                </a:solidFill>
              </a:rPr>
              <a:t>All of these technologies and manufacturers ALREADY exist. We just need to organize it, coordinate it, and build a market around it. </a:t>
            </a:r>
          </a:p>
          <a:p>
            <a:endParaRPr lang="en-US"/>
          </a:p>
        </p:txBody>
      </p:sp>
      <p:sp>
        <p:nvSpPr>
          <p:cNvPr id="4" name="Slide Number Placeholder 3"/>
          <p:cNvSpPr>
            <a:spLocks noGrp="1"/>
          </p:cNvSpPr>
          <p:nvPr>
            <p:ph type="sldNum" sz="quarter" idx="5"/>
          </p:nvPr>
        </p:nvSpPr>
        <p:spPr/>
        <p:txBody>
          <a:bodyPr/>
          <a:lstStyle/>
          <a:p>
            <a:fld id="{AF285793-58F2-5D45-93FF-B0076DA99FD1}" type="slidenum">
              <a:rPr lang="en-US" smtClean="0"/>
              <a:t>15</a:t>
            </a:fld>
            <a:endParaRPr lang="en-US"/>
          </a:p>
        </p:txBody>
      </p:sp>
    </p:spTree>
    <p:extLst>
      <p:ext uri="{BB962C8B-B14F-4D97-AF65-F5344CB8AC3E}">
        <p14:creationId xmlns:p14="http://schemas.microsoft.com/office/powerpoint/2010/main" val="110879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0" algn="l">
              <a:lnSpc>
                <a:spcPct val="107000"/>
              </a:lnSpc>
              <a:spcAft>
                <a:spcPts val="800"/>
              </a:spcAft>
            </a:pPr>
            <a:r>
              <a:rPr lang="en-US" sz="4000" b="0">
                <a:solidFill>
                  <a:schemeClr val="tx2"/>
                </a:solidFill>
              </a:rPr>
              <a:t>All of these technologies and manufacturers ALREADY exist. We just need to organize it, coordinate it, and build a market around it. </a:t>
            </a:r>
          </a:p>
          <a:p>
            <a:endParaRPr lang="en-US"/>
          </a:p>
        </p:txBody>
      </p:sp>
      <p:sp>
        <p:nvSpPr>
          <p:cNvPr id="4" name="Slide Number Placeholder 3"/>
          <p:cNvSpPr>
            <a:spLocks noGrp="1"/>
          </p:cNvSpPr>
          <p:nvPr>
            <p:ph type="sldNum" sz="quarter" idx="5"/>
          </p:nvPr>
        </p:nvSpPr>
        <p:spPr/>
        <p:txBody>
          <a:bodyPr/>
          <a:lstStyle/>
          <a:p>
            <a:fld id="{AF285793-58F2-5D45-93FF-B0076DA99FD1}" type="slidenum">
              <a:rPr lang="en-US" smtClean="0"/>
              <a:t>16</a:t>
            </a:fld>
            <a:endParaRPr lang="en-US"/>
          </a:p>
        </p:txBody>
      </p:sp>
    </p:spTree>
    <p:extLst>
      <p:ext uri="{BB962C8B-B14F-4D97-AF65-F5344CB8AC3E}">
        <p14:creationId xmlns:p14="http://schemas.microsoft.com/office/powerpoint/2010/main" val="176228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9EBDC-5375-489B-B8B5-9056AC913F5C}" type="slidenum">
              <a:rPr lang="en-US"/>
              <a:pPr/>
              <a:t>17</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9590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hyperlink" Target="https://thesource.nrel.gov/publishing/disclaimers.html" TargetMode="Externa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9D0B5D6-19C6-C240-8A4A-D91733D8371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xmlns=""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a:solidFill>
                  <a:srgbClr val="FF0000"/>
                </a:solidFill>
              </a:rPr>
              <a:t>PC Users:</a:t>
            </a:r>
          </a:p>
          <a:p>
            <a:pPr algn="l"/>
            <a:r>
              <a:rPr lang="en-US" sz="1700" i="1">
                <a:solidFill>
                  <a:srgbClr val="FF0000"/>
                </a:solidFill>
              </a:rPr>
              <a:t>Microsoft PowerPoint for Windows has default settings that continually compress images. To avoid loss</a:t>
            </a:r>
            <a:r>
              <a:rPr lang="en-US" sz="1700" i="1" baseline="0">
                <a:solidFill>
                  <a:srgbClr val="FF0000"/>
                </a:solidFill>
              </a:rPr>
              <a:t> of quality </a:t>
            </a:r>
            <a:r>
              <a:rPr lang="en-US" sz="1700" i="1">
                <a:solidFill>
                  <a:srgbClr val="FF0000"/>
                </a:solidFill>
              </a:rPr>
              <a:t>for photos and graphics within this presentation file,</a:t>
            </a:r>
            <a:r>
              <a:rPr lang="en-US" sz="1700" i="1" baseline="0">
                <a:solidFill>
                  <a:srgbClr val="FF0000"/>
                </a:solidFill>
              </a:rPr>
              <a:t> </a:t>
            </a:r>
            <a:r>
              <a:rPr lang="en-US" sz="1700" i="1">
                <a:solidFill>
                  <a:srgbClr val="FF0000"/>
                </a:solidFill>
              </a:rPr>
              <a:t>please follow these</a:t>
            </a:r>
            <a:r>
              <a:rPr lang="en-US" sz="1700" i="1" baseline="0">
                <a:solidFill>
                  <a:srgbClr val="FF0000"/>
                </a:solidFill>
              </a:rPr>
              <a:t> instructions </a:t>
            </a:r>
            <a:r>
              <a:rPr lang="en-US" sz="1700" i="1">
                <a:solidFill>
                  <a:srgbClr val="FF0000"/>
                </a:solidFill>
              </a:rPr>
              <a:t>to change your software settings.</a:t>
            </a:r>
            <a:endParaRPr lang="en-US" sz="1700"/>
          </a:p>
        </p:txBody>
      </p:sp>
      <p:sp>
        <p:nvSpPr>
          <p:cNvPr id="10" name="Rectangle 9">
            <a:extLst>
              <a:ext uri="{FF2B5EF4-FFF2-40B4-BE49-F238E27FC236}">
                <a16:creationId xmlns:a16="http://schemas.microsoft.com/office/drawing/2014/main" xmlns=""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a:solidFill>
                  <a:schemeClr val="bg1"/>
                </a:solidFill>
                <a:effectLst/>
                <a:latin typeface="+mn-lt"/>
                <a:ea typeface="+mn-ea"/>
                <a:cs typeface="+mn-cs"/>
              </a:rPr>
              <a:t>Note: </a:t>
            </a:r>
            <a:r>
              <a:rPr lang="en-US" sz="1600" b="0" i="0" u="none" strike="noStrike" kern="120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a:solidFill>
                  <a:schemeClr val="bg1"/>
                </a:solidFill>
                <a:effectLst/>
                <a:latin typeface="+mn-lt"/>
                <a:ea typeface="+mn-ea"/>
                <a:cs typeface="+mn-cs"/>
              </a:rPr>
              <a:t>View &gt; Slide Master</a:t>
            </a:r>
            <a:r>
              <a:rPr lang="en-US" sz="1600" b="0" i="0" u="none" strike="noStrike" kern="1200">
                <a:solidFill>
                  <a:schemeClr val="bg1"/>
                </a:solidFill>
                <a:effectLst/>
                <a:latin typeface="+mn-lt"/>
                <a:ea typeface="+mn-ea"/>
                <a:cs typeface="+mn-cs"/>
              </a:rPr>
              <a:t>. Be sure to close out of the Master slide view when working on slide content by clicking on </a:t>
            </a:r>
            <a:r>
              <a:rPr lang="en-US" sz="1600" b="0" i="1" u="none" strike="noStrike" kern="1200">
                <a:solidFill>
                  <a:schemeClr val="bg1"/>
                </a:solidFill>
                <a:effectLst/>
                <a:latin typeface="+mn-lt"/>
                <a:ea typeface="+mn-ea"/>
                <a:cs typeface="+mn-cs"/>
              </a:rPr>
              <a:t>View &gt; Normal</a:t>
            </a:r>
            <a:r>
              <a:rPr lang="en-US" sz="1600" b="0" i="0" u="none" strike="noStrike" kern="1200">
                <a:solidFill>
                  <a:schemeClr val="bg1"/>
                </a:solidFill>
                <a:effectLst/>
                <a:latin typeface="+mn-lt"/>
                <a:ea typeface="+mn-ea"/>
                <a:cs typeface="+mn-cs"/>
              </a:rPr>
              <a:t>. Full frame photo size is </a:t>
            </a:r>
            <a:r>
              <a:rPr lang="en-US" sz="1800" b="0" i="0" u="none" strike="noStrike" kern="1200">
                <a:solidFill>
                  <a:schemeClr val="bg1"/>
                </a:solidFill>
                <a:effectLst/>
                <a:latin typeface="+mn-lt"/>
                <a:ea typeface="+mn-ea"/>
                <a:cs typeface="+mn-cs"/>
              </a:rPr>
              <a:t>10” x 5.63”</a:t>
            </a:r>
            <a:r>
              <a:rPr lang="en-US" sz="1600" b="0" i="0" u="none" strike="noStrike" kern="1200">
                <a:solidFill>
                  <a:schemeClr val="bg1"/>
                </a:solidFill>
                <a:effectLst/>
                <a:latin typeface="+mn-lt"/>
                <a:ea typeface="+mn-ea"/>
                <a:cs typeface="+mn-cs"/>
              </a:rPr>
              <a:t>or </a:t>
            </a:r>
            <a:r>
              <a:rPr lang="en-US" sz="1800" b="0" i="0" u="none" strike="noStrike" kern="1200">
                <a:solidFill>
                  <a:schemeClr val="bg1"/>
                </a:solidFill>
                <a:effectLst/>
                <a:latin typeface="+mn-lt"/>
                <a:ea typeface="+mn-ea"/>
                <a:cs typeface="+mn-cs"/>
              </a:rPr>
              <a:t>1500 pixels x 844 pixels </a:t>
            </a:r>
            <a:r>
              <a:rPr lang="en-US" sz="1600" b="0" i="0" u="none" strike="noStrike" kern="1200">
                <a:solidFill>
                  <a:schemeClr val="bg1"/>
                </a:solidFill>
                <a:effectLst/>
                <a:latin typeface="+mn-lt"/>
                <a:ea typeface="+mn-ea"/>
                <a:cs typeface="+mn-cs"/>
              </a:rPr>
              <a:t>@ 150 DPI.</a:t>
            </a:r>
            <a:endParaRPr lang="en-US" sz="1600" i="0">
              <a:solidFill>
                <a:schemeClr val="bg1"/>
              </a:solidFill>
            </a:endParaRPr>
          </a:p>
        </p:txBody>
      </p:sp>
      <p:sp>
        <p:nvSpPr>
          <p:cNvPr id="12" name="Oval 11">
            <a:extLst>
              <a:ext uri="{FF2B5EF4-FFF2-40B4-BE49-F238E27FC236}">
                <a16:creationId xmlns:a16="http://schemas.microsoft.com/office/drawing/2014/main" xmlns=""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xmlns=""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6" name="Picture Placeholder 4">
            <a:extLst>
              <a:ext uri="{FF2B5EF4-FFF2-40B4-BE49-F238E27FC236}">
                <a16:creationId xmlns:a16="http://schemas.microsoft.com/office/drawing/2014/main" xmlns=""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7" name="Picture Placeholder 4">
            <a:extLst>
              <a:ext uri="{FF2B5EF4-FFF2-40B4-BE49-F238E27FC236}">
                <a16:creationId xmlns:a16="http://schemas.microsoft.com/office/drawing/2014/main" xmlns=""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8" name="Chart Placeholder 6">
            <a:extLst>
              <a:ext uri="{FF2B5EF4-FFF2-40B4-BE49-F238E27FC236}">
                <a16:creationId xmlns:a16="http://schemas.microsoft.com/office/drawing/2014/main" xmlns=""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ransition slide key messagin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0"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Transition Slide</a:t>
            </a:r>
          </a:p>
        </p:txBody>
      </p:sp>
    </p:spTree>
    <p:extLst>
      <p:ext uri="{BB962C8B-B14F-4D97-AF65-F5344CB8AC3E}">
        <p14:creationId xmlns:p14="http://schemas.microsoft.com/office/powerpoint/2010/main" val="145482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DC297D9-EEDD-F74C-BFB1-CA6D07626C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
          <a:stretch/>
        </p:blipFill>
        <p:spPr>
          <a:xfrm>
            <a:off x="1" y="-1"/>
            <a:ext cx="9143999" cy="5165969"/>
          </a:xfrm>
          <a:prstGeom prst="rect">
            <a:avLst/>
          </a:prstGeom>
        </p:spPr>
      </p:pic>
      <p:sp>
        <p:nvSpPr>
          <p:cNvPr id="8" name="Text Placeholder 7"/>
          <p:cNvSpPr>
            <a:spLocks noGrp="1"/>
          </p:cNvSpPr>
          <p:nvPr>
            <p:ph type="body" sz="quarter" idx="10" hasCustomPrompt="1"/>
          </p:nvPr>
        </p:nvSpPr>
        <p:spPr>
          <a:xfrm>
            <a:off x="3886200" y="1935168"/>
            <a:ext cx="5257180" cy="1348326"/>
          </a:xfrm>
          <a:solidFill>
            <a:srgbClr val="000000">
              <a:alpha val="51000"/>
            </a:srgbClr>
          </a:solidFill>
        </p:spPr>
        <p:txBody>
          <a:bodyPr anchor="b" anchorCtr="0">
            <a:noAutofit/>
          </a:bodyPr>
          <a:lstStyle>
            <a:lvl1pPr marL="0" indent="0">
              <a:buNone/>
              <a:defRPr sz="3000"/>
            </a:lvl1pPr>
          </a:lstStyle>
          <a:p>
            <a:pPr lvl="0"/>
            <a:r>
              <a:rPr lang="en-US"/>
              <a:t>Title</a:t>
            </a:r>
          </a:p>
        </p:txBody>
      </p:sp>
      <p:cxnSp>
        <p:nvCxnSpPr>
          <p:cNvPr id="10" name="Straight Connector 9"/>
          <p:cNvCxnSpPr>
            <a:cxnSpLocks/>
          </p:cNvCxnSpPr>
          <p:nvPr userDrawn="1"/>
        </p:nvCxnSpPr>
        <p:spPr>
          <a:xfrm>
            <a:off x="4011338" y="3463934"/>
            <a:ext cx="513204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886066" y="3644634"/>
            <a:ext cx="5257933" cy="1101551"/>
          </a:xfrm>
          <a:solidFill>
            <a:srgbClr val="000000">
              <a:alpha val="51000"/>
            </a:srgbClr>
          </a:solidFill>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63528C9F-D43C-8E4B-8E26-1B7ED4C7506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0" name="Rectangle 9">
            <a:extLst>
              <a:ext uri="{FF2B5EF4-FFF2-40B4-BE49-F238E27FC236}">
                <a16:creationId xmlns:a16="http://schemas.microsoft.com/office/drawing/2014/main" xmlns=""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xmlns=""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7" name="Text Placeholder 7">
            <a:extLst>
              <a:ext uri="{FF2B5EF4-FFF2-40B4-BE49-F238E27FC236}">
                <a16:creationId xmlns:a16="http://schemas.microsoft.com/office/drawing/2014/main" xmlns=""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465B8CD2-BF47-094F-B614-5CEAE71B3F3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1" name="Text Placeholder 7">
            <a:extLst>
              <a:ext uri="{FF2B5EF4-FFF2-40B4-BE49-F238E27FC236}">
                <a16:creationId xmlns:a16="http://schemas.microsoft.com/office/drawing/2014/main" xmlns=""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693940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xmlns=""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3554884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7" name="Rectangle 6">
            <a:extLst>
              <a:ext uri="{FF2B5EF4-FFF2-40B4-BE49-F238E27FC236}">
                <a16:creationId xmlns:a16="http://schemas.microsoft.com/office/drawing/2014/main" xmlns=""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821FBE40-03AF-2040-B470-29B21F4E356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Rectangle 10">
            <a:extLst>
              <a:ext uri="{FF2B5EF4-FFF2-40B4-BE49-F238E27FC236}">
                <a16:creationId xmlns:a16="http://schemas.microsoft.com/office/drawing/2014/main" xmlns=""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xmlns=""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8" name="Rectangle 7">
            <a:extLst>
              <a:ext uri="{FF2B5EF4-FFF2-40B4-BE49-F238E27FC236}">
                <a16:creationId xmlns:a16="http://schemas.microsoft.com/office/drawing/2014/main" xmlns=""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xmlns=""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xmlns="" id="{BF13A443-B9EC-D845-B6D9-AB36EFFEC7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xmlns="" id="{BF13A443-B9EC-D845-B6D9-AB36EFFEC7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xmlns=""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a:t>This work was authored </a:t>
            </a:r>
            <a:r>
              <a:rPr lang="en-US" sz="900">
                <a:solidFill>
                  <a:srgbClr val="FF0000"/>
                </a:solidFill>
              </a:rPr>
              <a:t>[in part]</a:t>
            </a:r>
            <a:r>
              <a:rPr lang="en-US" sz="900"/>
              <a:t> by the National Renewable Energy Laboratory, operated by Alliance for Sustainable Energy, LLC, for the U.S. Department of Energy (DOE) under Contract No. DE-AC36-08GO28308. Funding provided by </a:t>
            </a:r>
            <a:r>
              <a:rPr lang="en-US" sz="90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a:solidFill>
                <a:schemeClr val="tx1"/>
              </a:solidFill>
            </a:endParaRPr>
          </a:p>
        </p:txBody>
      </p:sp>
      <p:grpSp>
        <p:nvGrpSpPr>
          <p:cNvPr id="8" name="Group 7">
            <a:extLst>
              <a:ext uri="{FF2B5EF4-FFF2-40B4-BE49-F238E27FC236}">
                <a16:creationId xmlns:a16="http://schemas.microsoft.com/office/drawing/2014/main" xmlns=""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xmlns=""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xmlns=""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a:solidFill>
                    <a:srgbClr val="FF0000"/>
                  </a:solidFill>
                </a:rPr>
                <a:t>Insert the words “in part” if this work includes </a:t>
              </a:r>
              <a:br>
                <a:rPr lang="en-US" sz="1000">
                  <a:solidFill>
                    <a:srgbClr val="FF0000"/>
                  </a:solidFill>
                </a:rPr>
              </a:br>
              <a:r>
                <a:rPr lang="en-US" sz="1000">
                  <a:solidFill>
                    <a:srgbClr val="FF0000"/>
                  </a:solidFill>
                </a:rPr>
                <a:t>non-NREL authors.</a:t>
              </a:r>
            </a:p>
            <a:p>
              <a:pPr algn="l"/>
              <a:r>
                <a:rPr lang="en-US" sz="100">
                  <a:solidFill>
                    <a:srgbClr val="FF0000"/>
                  </a:solidFill>
                </a:rPr>
                <a:t>.</a:t>
              </a:r>
            </a:p>
          </p:txBody>
        </p:sp>
      </p:grpSp>
      <p:grpSp>
        <p:nvGrpSpPr>
          <p:cNvPr id="12" name="Group 11">
            <a:extLst>
              <a:ext uri="{FF2B5EF4-FFF2-40B4-BE49-F238E27FC236}">
                <a16:creationId xmlns:a16="http://schemas.microsoft.com/office/drawing/2014/main" xmlns=""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xmlns=""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xmlns=""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a:solidFill>
                    <a:srgbClr val="FF0000"/>
                  </a:solidFill>
                </a:rPr>
                <a:t>Edit the red bracketed text as appropriate with the applicable DOE office(s) and program office(s) that sponsored the work and/or add other funding as needed.  For non-EERE funding, see </a:t>
              </a:r>
              <a:r>
                <a:rPr lang="en-US" sz="900" u="sng">
                  <a:solidFill>
                    <a:srgbClr val="FF0000"/>
                  </a:solidFill>
                  <a:hlinkClick r:id="rId4"/>
                </a:rPr>
                <a:t>https://thesource.nrel.gov/publishing/disclaimers.html</a:t>
              </a:r>
              <a:endParaRPr lang="en-US" sz="200" i="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ransition slide key messagin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0"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Transition Slide</a:t>
            </a:r>
          </a:p>
        </p:txBody>
      </p:sp>
    </p:spTree>
    <p:extLst>
      <p:ext uri="{BB962C8B-B14F-4D97-AF65-F5344CB8AC3E}">
        <p14:creationId xmlns:p14="http://schemas.microsoft.com/office/powerpoint/2010/main" val="326151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xmlns="" id="{312AD4B6-5589-B742-BDDC-8DE22CCB2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67876295-9728-A943-A66A-D4797EDDA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94802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9D0B5D6-19C6-C240-8A4A-D91733D8371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xmlns=""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a:solidFill>
                  <a:srgbClr val="FF0000"/>
                </a:solidFill>
              </a:rPr>
              <a:t>PC Users:</a:t>
            </a:r>
          </a:p>
          <a:p>
            <a:pPr algn="l"/>
            <a:r>
              <a:rPr lang="en-US" sz="1700" i="1">
                <a:solidFill>
                  <a:srgbClr val="FF0000"/>
                </a:solidFill>
              </a:rPr>
              <a:t>Microsoft PowerPoint for Windows has default settings that continually compress images. To avoid loss</a:t>
            </a:r>
            <a:r>
              <a:rPr lang="en-US" sz="1700" i="1" baseline="0">
                <a:solidFill>
                  <a:srgbClr val="FF0000"/>
                </a:solidFill>
              </a:rPr>
              <a:t> of quality </a:t>
            </a:r>
            <a:r>
              <a:rPr lang="en-US" sz="1700" i="1">
                <a:solidFill>
                  <a:srgbClr val="FF0000"/>
                </a:solidFill>
              </a:rPr>
              <a:t>for photos and graphics within this presentation file,</a:t>
            </a:r>
            <a:r>
              <a:rPr lang="en-US" sz="1700" i="1" baseline="0">
                <a:solidFill>
                  <a:srgbClr val="FF0000"/>
                </a:solidFill>
              </a:rPr>
              <a:t> </a:t>
            </a:r>
            <a:r>
              <a:rPr lang="en-US" sz="1700" i="1">
                <a:solidFill>
                  <a:srgbClr val="FF0000"/>
                </a:solidFill>
              </a:rPr>
              <a:t>please follow these</a:t>
            </a:r>
            <a:r>
              <a:rPr lang="en-US" sz="1700" i="1" baseline="0">
                <a:solidFill>
                  <a:srgbClr val="FF0000"/>
                </a:solidFill>
              </a:rPr>
              <a:t> instructions </a:t>
            </a:r>
            <a:r>
              <a:rPr lang="en-US" sz="1700" i="1">
                <a:solidFill>
                  <a:srgbClr val="FF0000"/>
                </a:solidFill>
              </a:rPr>
              <a:t>to change your software settings.</a:t>
            </a:r>
            <a:endParaRPr lang="en-US" sz="1700"/>
          </a:p>
        </p:txBody>
      </p:sp>
      <p:sp>
        <p:nvSpPr>
          <p:cNvPr id="10" name="Rectangle 9">
            <a:extLst>
              <a:ext uri="{FF2B5EF4-FFF2-40B4-BE49-F238E27FC236}">
                <a16:creationId xmlns:a16="http://schemas.microsoft.com/office/drawing/2014/main" xmlns=""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a:solidFill>
                  <a:schemeClr val="bg1"/>
                </a:solidFill>
                <a:effectLst/>
                <a:latin typeface="+mn-lt"/>
                <a:ea typeface="+mn-ea"/>
                <a:cs typeface="+mn-cs"/>
              </a:rPr>
              <a:t>Note: </a:t>
            </a:r>
            <a:r>
              <a:rPr lang="en-US" sz="1600" b="0" i="0" u="none" strike="noStrike" kern="120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a:solidFill>
                  <a:schemeClr val="bg1"/>
                </a:solidFill>
                <a:effectLst/>
                <a:latin typeface="+mn-lt"/>
                <a:ea typeface="+mn-ea"/>
                <a:cs typeface="+mn-cs"/>
              </a:rPr>
              <a:t>View &gt; Slide Master</a:t>
            </a:r>
            <a:r>
              <a:rPr lang="en-US" sz="1600" b="0" i="0" u="none" strike="noStrike" kern="1200">
                <a:solidFill>
                  <a:schemeClr val="bg1"/>
                </a:solidFill>
                <a:effectLst/>
                <a:latin typeface="+mn-lt"/>
                <a:ea typeface="+mn-ea"/>
                <a:cs typeface="+mn-cs"/>
              </a:rPr>
              <a:t>. Be sure to close out of the Master slide view when working on slide content by clicking on </a:t>
            </a:r>
            <a:r>
              <a:rPr lang="en-US" sz="1600" b="0" i="1" u="none" strike="noStrike" kern="1200">
                <a:solidFill>
                  <a:schemeClr val="bg1"/>
                </a:solidFill>
                <a:effectLst/>
                <a:latin typeface="+mn-lt"/>
                <a:ea typeface="+mn-ea"/>
                <a:cs typeface="+mn-cs"/>
              </a:rPr>
              <a:t>View &gt; Normal</a:t>
            </a:r>
            <a:r>
              <a:rPr lang="en-US" sz="1600" b="0" i="0" u="none" strike="noStrike" kern="1200">
                <a:solidFill>
                  <a:schemeClr val="bg1"/>
                </a:solidFill>
                <a:effectLst/>
                <a:latin typeface="+mn-lt"/>
                <a:ea typeface="+mn-ea"/>
                <a:cs typeface="+mn-cs"/>
              </a:rPr>
              <a:t>. Full frame photo size is </a:t>
            </a:r>
            <a:r>
              <a:rPr lang="en-US" sz="1800" b="0" i="0" u="none" strike="noStrike" kern="1200">
                <a:solidFill>
                  <a:schemeClr val="bg1"/>
                </a:solidFill>
                <a:effectLst/>
                <a:latin typeface="+mn-lt"/>
                <a:ea typeface="+mn-ea"/>
                <a:cs typeface="+mn-cs"/>
              </a:rPr>
              <a:t>10” x 5.63”</a:t>
            </a:r>
            <a:r>
              <a:rPr lang="en-US" sz="1600" b="0" i="0" u="none" strike="noStrike" kern="1200">
                <a:solidFill>
                  <a:schemeClr val="bg1"/>
                </a:solidFill>
                <a:effectLst/>
                <a:latin typeface="+mn-lt"/>
                <a:ea typeface="+mn-ea"/>
                <a:cs typeface="+mn-cs"/>
              </a:rPr>
              <a:t>or </a:t>
            </a:r>
            <a:r>
              <a:rPr lang="en-US" sz="1800" b="0" i="0" u="none" strike="noStrike" kern="1200">
                <a:solidFill>
                  <a:schemeClr val="bg1"/>
                </a:solidFill>
                <a:effectLst/>
                <a:latin typeface="+mn-lt"/>
                <a:ea typeface="+mn-ea"/>
                <a:cs typeface="+mn-cs"/>
              </a:rPr>
              <a:t>1500 pixels x 844 pixels </a:t>
            </a:r>
            <a:r>
              <a:rPr lang="en-US" sz="1600" b="0" i="0" u="none" strike="noStrike" kern="1200">
                <a:solidFill>
                  <a:schemeClr val="bg1"/>
                </a:solidFill>
                <a:effectLst/>
                <a:latin typeface="+mn-lt"/>
                <a:ea typeface="+mn-ea"/>
                <a:cs typeface="+mn-cs"/>
              </a:rPr>
              <a:t>@ 150 DPI.</a:t>
            </a:r>
            <a:endParaRPr lang="en-US" sz="1600" i="0">
              <a:solidFill>
                <a:schemeClr val="bg1"/>
              </a:solidFill>
            </a:endParaRPr>
          </a:p>
        </p:txBody>
      </p:sp>
      <p:sp>
        <p:nvSpPr>
          <p:cNvPr id="12" name="Oval 11">
            <a:extLst>
              <a:ext uri="{FF2B5EF4-FFF2-40B4-BE49-F238E27FC236}">
                <a16:creationId xmlns:a16="http://schemas.microsoft.com/office/drawing/2014/main" xmlns=""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a:t>!</a:t>
            </a:r>
          </a:p>
        </p:txBody>
      </p:sp>
    </p:spTree>
    <p:extLst>
      <p:ext uri="{BB962C8B-B14F-4D97-AF65-F5344CB8AC3E}">
        <p14:creationId xmlns:p14="http://schemas.microsoft.com/office/powerpoint/2010/main" val="519504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DC297D9-EEDD-F74C-BFB1-CA6D07626C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
          <a:stretch/>
        </p:blipFill>
        <p:spPr>
          <a:xfrm>
            <a:off x="1" y="-1"/>
            <a:ext cx="9143999" cy="5165969"/>
          </a:xfrm>
          <a:prstGeom prst="rect">
            <a:avLst/>
          </a:prstGeom>
        </p:spPr>
      </p:pic>
      <p:sp>
        <p:nvSpPr>
          <p:cNvPr id="8" name="Text Placeholder 7"/>
          <p:cNvSpPr>
            <a:spLocks noGrp="1"/>
          </p:cNvSpPr>
          <p:nvPr>
            <p:ph type="body" sz="quarter" idx="10" hasCustomPrompt="1"/>
          </p:nvPr>
        </p:nvSpPr>
        <p:spPr>
          <a:xfrm>
            <a:off x="3886200" y="1935168"/>
            <a:ext cx="5257180" cy="1348326"/>
          </a:xfrm>
          <a:solidFill>
            <a:srgbClr val="000000">
              <a:alpha val="51000"/>
            </a:srgbClr>
          </a:solidFill>
        </p:spPr>
        <p:txBody>
          <a:bodyPr anchor="b" anchorCtr="0">
            <a:noAutofit/>
          </a:bodyPr>
          <a:lstStyle>
            <a:lvl1pPr marL="0" indent="0">
              <a:buNone/>
              <a:defRPr sz="3000"/>
            </a:lvl1pPr>
          </a:lstStyle>
          <a:p>
            <a:pPr lvl="0"/>
            <a:r>
              <a:rPr lang="en-US"/>
              <a:t>Title</a:t>
            </a:r>
          </a:p>
        </p:txBody>
      </p:sp>
      <p:cxnSp>
        <p:nvCxnSpPr>
          <p:cNvPr id="10" name="Straight Connector 9"/>
          <p:cNvCxnSpPr>
            <a:cxnSpLocks/>
          </p:cNvCxnSpPr>
          <p:nvPr userDrawn="1"/>
        </p:nvCxnSpPr>
        <p:spPr>
          <a:xfrm>
            <a:off x="4011338" y="3463934"/>
            <a:ext cx="513204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886066" y="3644634"/>
            <a:ext cx="5257933" cy="1101551"/>
          </a:xfrm>
          <a:solidFill>
            <a:srgbClr val="000000">
              <a:alpha val="51000"/>
            </a:srgbClr>
          </a:solidFill>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63528C9F-D43C-8E4B-8E26-1B7ED4C7506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2136313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465B8CD2-BF47-094F-B614-5CEAE71B3F3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667163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821FBE40-03AF-2040-B470-29B21F4E356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96104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xmlns="" id="{312AD4B6-5589-B742-BDDC-8DE22CCB2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xmlns="" id="{67876295-9728-A943-A66A-D4797EDDA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2301775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9222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3925187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94575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a:t>Header text</a:t>
            </a:r>
          </a:p>
          <a:p>
            <a:pPr lvl="1"/>
            <a:r>
              <a:rPr lang="en-US"/>
              <a:t>Bullet point 1</a:t>
            </a:r>
          </a:p>
          <a:p>
            <a:pPr lvl="1"/>
            <a:r>
              <a:rPr lang="en-US"/>
              <a:t>Bullet point 2</a:t>
            </a:r>
          </a:p>
          <a:p>
            <a:pPr lvl="1"/>
            <a:r>
              <a:rPr lang="en-US"/>
              <a:t>Bullet point 3</a:t>
            </a:r>
            <a:br>
              <a:rPr lang="en-US"/>
            </a:br>
            <a:endParaRPr lang="en-US"/>
          </a:p>
          <a:p>
            <a:pPr lvl="0"/>
            <a:r>
              <a:rPr lang="en-US"/>
              <a:t>Header text</a:t>
            </a:r>
          </a:p>
          <a:p>
            <a:pPr lvl="1"/>
            <a:r>
              <a:rPr lang="en-US"/>
              <a:t>Bullet point 1</a:t>
            </a:r>
          </a:p>
          <a:p>
            <a:pPr lvl="1"/>
            <a:r>
              <a:rPr lang="en-US"/>
              <a:t>Bullet point 2</a:t>
            </a:r>
          </a:p>
          <a:p>
            <a:pPr lvl="1"/>
            <a:r>
              <a:rPr lang="en-US"/>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xmlns=""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a:t>Insert image here</a:t>
            </a:r>
          </a:p>
        </p:txBody>
      </p:sp>
    </p:spTree>
    <p:extLst>
      <p:ext uri="{BB962C8B-B14F-4D97-AF65-F5344CB8AC3E}">
        <p14:creationId xmlns:p14="http://schemas.microsoft.com/office/powerpoint/2010/main" val="16214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xmlns=""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6" name="Picture Placeholder 4">
            <a:extLst>
              <a:ext uri="{FF2B5EF4-FFF2-40B4-BE49-F238E27FC236}">
                <a16:creationId xmlns:a16="http://schemas.microsoft.com/office/drawing/2014/main" xmlns=""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7" name="Picture Placeholder 4">
            <a:extLst>
              <a:ext uri="{FF2B5EF4-FFF2-40B4-BE49-F238E27FC236}">
                <a16:creationId xmlns:a16="http://schemas.microsoft.com/office/drawing/2014/main" xmlns=""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8" name="Chart Placeholder 6">
            <a:extLst>
              <a:ext uri="{FF2B5EF4-FFF2-40B4-BE49-F238E27FC236}">
                <a16:creationId xmlns:a16="http://schemas.microsoft.com/office/drawing/2014/main" xmlns=""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651519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5506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2508344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351983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846534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853813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382808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6923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3592877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xmlns=""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xmlns=""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xmlns=""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xmlns=""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xmlns=""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xmlns=""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281359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3079755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587035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432019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713887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752793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2366781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1496955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Tree>
    <p:extLst>
      <p:ext uri="{BB962C8B-B14F-4D97-AF65-F5344CB8AC3E}">
        <p14:creationId xmlns:p14="http://schemas.microsoft.com/office/powerpoint/2010/main" val="1449600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0" name="Rectangle 9">
            <a:extLst>
              <a:ext uri="{FF2B5EF4-FFF2-40B4-BE49-F238E27FC236}">
                <a16:creationId xmlns:a16="http://schemas.microsoft.com/office/drawing/2014/main" xmlns=""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xmlns=""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857377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7" name="Text Placeholder 7">
            <a:extLst>
              <a:ext uri="{FF2B5EF4-FFF2-40B4-BE49-F238E27FC236}">
                <a16:creationId xmlns:a16="http://schemas.microsoft.com/office/drawing/2014/main" xmlns=""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11085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850096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xmlns=""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1" name="Text Placeholder 7">
            <a:extLst>
              <a:ext uri="{FF2B5EF4-FFF2-40B4-BE49-F238E27FC236}">
                <a16:creationId xmlns:a16="http://schemas.microsoft.com/office/drawing/2014/main" xmlns=""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438205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3991108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2137360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2981889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4137374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4375653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xmlns=""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74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025609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836945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7" name="Rectangle 6">
            <a:extLst>
              <a:ext uri="{FF2B5EF4-FFF2-40B4-BE49-F238E27FC236}">
                <a16:creationId xmlns:a16="http://schemas.microsoft.com/office/drawing/2014/main" xmlns=""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43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a:t>Header text</a:t>
            </a:r>
          </a:p>
          <a:p>
            <a:pPr lvl="1"/>
            <a:r>
              <a:rPr lang="en-US"/>
              <a:t>Bullet point 1</a:t>
            </a:r>
          </a:p>
          <a:p>
            <a:pPr lvl="1"/>
            <a:r>
              <a:rPr lang="en-US"/>
              <a:t>Bullet point 2</a:t>
            </a:r>
          </a:p>
          <a:p>
            <a:pPr lvl="1"/>
            <a:r>
              <a:rPr lang="en-US"/>
              <a:t>Bullet point 3</a:t>
            </a:r>
            <a:br>
              <a:rPr lang="en-US"/>
            </a:br>
            <a:endParaRPr lang="en-US"/>
          </a:p>
          <a:p>
            <a:pPr lvl="0"/>
            <a:r>
              <a:rPr lang="en-US"/>
              <a:t>Header text</a:t>
            </a:r>
          </a:p>
          <a:p>
            <a:pPr lvl="1"/>
            <a:r>
              <a:rPr lang="en-US"/>
              <a:t>Bullet point 1</a:t>
            </a:r>
          </a:p>
          <a:p>
            <a:pPr lvl="1"/>
            <a:r>
              <a:rPr lang="en-US"/>
              <a:t>Bullet point 2</a:t>
            </a:r>
          </a:p>
          <a:p>
            <a:pPr lvl="1"/>
            <a:r>
              <a:rPr lang="en-US"/>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xmlns=""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a:t>Insert image here</a:t>
            </a:r>
          </a:p>
        </p:txBody>
      </p:sp>
    </p:spTree>
    <p:extLst>
      <p:ext uri="{BB962C8B-B14F-4D97-AF65-F5344CB8AC3E}">
        <p14:creationId xmlns:p14="http://schemas.microsoft.com/office/powerpoint/2010/main" val="3570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82820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Rectangle 10">
            <a:extLst>
              <a:ext uri="{FF2B5EF4-FFF2-40B4-BE49-F238E27FC236}">
                <a16:creationId xmlns:a16="http://schemas.microsoft.com/office/drawing/2014/main" xmlns=""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xmlns=""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859261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8" name="Rectangle 7">
            <a:extLst>
              <a:ext uri="{FF2B5EF4-FFF2-40B4-BE49-F238E27FC236}">
                <a16:creationId xmlns:a16="http://schemas.microsoft.com/office/drawing/2014/main" xmlns=""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3565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xmlns=""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xmlns=""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xmlns=""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889654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xmlns=""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xmlns=""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24031909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xmlns=""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xmlns=""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xmlns=""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16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139342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xmlns="" id="{BF13A443-B9EC-D845-B6D9-AB36EFFEC7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25647585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xmlns="" id="{BF13A443-B9EC-D845-B6D9-AB36EFFEC7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xmlns=""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a:t>This work was authored </a:t>
            </a:r>
            <a:r>
              <a:rPr lang="en-US" sz="900">
                <a:solidFill>
                  <a:srgbClr val="FF0000"/>
                </a:solidFill>
              </a:rPr>
              <a:t>[in part]</a:t>
            </a:r>
            <a:r>
              <a:rPr lang="en-US" sz="900"/>
              <a:t> by the National Renewable Energy Laboratory, operated by Alliance for Sustainable Energy, LLC, for the U.S. Department of Energy (DOE) under Contract No. DE-AC36-08GO28308. Funding provided by </a:t>
            </a:r>
            <a:r>
              <a:rPr lang="en-US" sz="90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a:solidFill>
                <a:schemeClr val="tx1"/>
              </a:solidFill>
            </a:endParaRPr>
          </a:p>
        </p:txBody>
      </p:sp>
      <p:grpSp>
        <p:nvGrpSpPr>
          <p:cNvPr id="8" name="Group 7">
            <a:extLst>
              <a:ext uri="{FF2B5EF4-FFF2-40B4-BE49-F238E27FC236}">
                <a16:creationId xmlns:a16="http://schemas.microsoft.com/office/drawing/2014/main" xmlns=""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xmlns=""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xmlns=""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a:solidFill>
                    <a:srgbClr val="FF0000"/>
                  </a:solidFill>
                </a:rPr>
                <a:t>Insert the words “in part” if this work includes </a:t>
              </a:r>
              <a:br>
                <a:rPr lang="en-US" sz="1000">
                  <a:solidFill>
                    <a:srgbClr val="FF0000"/>
                  </a:solidFill>
                </a:rPr>
              </a:br>
              <a:r>
                <a:rPr lang="en-US" sz="1000">
                  <a:solidFill>
                    <a:srgbClr val="FF0000"/>
                  </a:solidFill>
                </a:rPr>
                <a:t>non-NREL authors.</a:t>
              </a:r>
            </a:p>
            <a:p>
              <a:pPr algn="l"/>
              <a:r>
                <a:rPr lang="en-US" sz="100">
                  <a:solidFill>
                    <a:srgbClr val="FF0000"/>
                  </a:solidFill>
                </a:rPr>
                <a:t>.</a:t>
              </a:r>
            </a:p>
          </p:txBody>
        </p:sp>
      </p:grpSp>
      <p:grpSp>
        <p:nvGrpSpPr>
          <p:cNvPr id="12" name="Group 11">
            <a:extLst>
              <a:ext uri="{FF2B5EF4-FFF2-40B4-BE49-F238E27FC236}">
                <a16:creationId xmlns:a16="http://schemas.microsoft.com/office/drawing/2014/main" xmlns=""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xmlns=""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xmlns=""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a:solidFill>
                    <a:srgbClr val="FF0000"/>
                  </a:solidFill>
                </a:rPr>
                <a:t>Edit the red bracketed text as appropriate with the applicable DOE office(s) and program office(s) that sponsored the work and/or add other funding as needed.  For non-EERE funding, see </a:t>
              </a:r>
              <a:r>
                <a:rPr lang="en-US" sz="900" u="sng">
                  <a:solidFill>
                    <a:srgbClr val="FF0000"/>
                  </a:solidFill>
                  <a:hlinkClick r:id="rId4"/>
                </a:rPr>
                <a:t>https://thesource.nrel.gov/publishing/disclaimers.html</a:t>
              </a:r>
              <a:endParaRPr lang="en-US" sz="200" i="0">
                <a:solidFill>
                  <a:srgbClr val="FF0000"/>
                </a:solidFill>
              </a:endParaRPr>
            </a:p>
          </p:txBody>
        </p:sp>
      </p:grpSp>
    </p:spTree>
    <p:extLst>
      <p:ext uri="{BB962C8B-B14F-4D97-AF65-F5344CB8AC3E}">
        <p14:creationId xmlns:p14="http://schemas.microsoft.com/office/powerpoint/2010/main" val="30371186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21699FA-8B52-7746-A748-AE7506798790}"/>
              </a:ext>
            </a:extLst>
          </p:cNvPr>
          <p:cNvSpPr>
            <a:spLocks noGrp="1"/>
          </p:cNvSpPr>
          <p:nvPr>
            <p:ph type="dt" sz="half" idx="10"/>
          </p:nvPr>
        </p:nvSpPr>
        <p:spPr/>
        <p:txBody>
          <a:bodyPr/>
          <a:lstStyle/>
          <a:p>
            <a:fld id="{2A9EBD31-FEFF-F84E-A1B8-253A68CDA14A}" type="datetimeFigureOut">
              <a:rPr lang="en-US" smtClean="0"/>
              <a:t>4/20/2021</a:t>
            </a:fld>
            <a:endParaRPr lang="en-US"/>
          </a:p>
        </p:txBody>
      </p:sp>
      <p:sp>
        <p:nvSpPr>
          <p:cNvPr id="3" name="Footer Placeholder 2">
            <a:extLst>
              <a:ext uri="{FF2B5EF4-FFF2-40B4-BE49-F238E27FC236}">
                <a16:creationId xmlns:a16="http://schemas.microsoft.com/office/drawing/2014/main" xmlns="" id="{67E44640-FBA3-3643-9E68-B215DCA45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8DBE008-918D-414B-BD05-F289FA8C7562}"/>
              </a:ext>
            </a:extLst>
          </p:cNvPr>
          <p:cNvSpPr>
            <a:spLocks noGrp="1"/>
          </p:cNvSpPr>
          <p:nvPr>
            <p:ph type="sldNum" sz="quarter" idx="12"/>
          </p:nvPr>
        </p:nvSpPr>
        <p:spPr/>
        <p:txBody>
          <a:bodyPr/>
          <a:lstStyle/>
          <a:p>
            <a:fld id="{855EDF48-98DC-D84D-9EE2-0B26096FE4C9}" type="slidenum">
              <a:rPr lang="en-US" smtClean="0"/>
              <a:t>‹#›</a:t>
            </a:fld>
            <a:endParaRPr lang="en-US"/>
          </a:p>
        </p:txBody>
      </p:sp>
    </p:spTree>
    <p:extLst>
      <p:ext uri="{BB962C8B-B14F-4D97-AF65-F5344CB8AC3E}">
        <p14:creationId xmlns:p14="http://schemas.microsoft.com/office/powerpoint/2010/main" val="39780118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78" r:id="rId31"/>
    <p:sldLayoutId id="2147483683" r:id="rId32"/>
    <p:sldLayoutId id="2147483702" r:id="rId33"/>
    <p:sldLayoutId id="2147483684" r:id="rId34"/>
    <p:sldLayoutId id="2147483698" r:id="rId35"/>
    <p:sldLayoutId id="2147483703" r:id="rId36"/>
    <p:sldLayoutId id="2147483685" r:id="rId37"/>
    <p:sldLayoutId id="2147483699" r:id="rId38"/>
    <p:sldLayoutId id="2147483704" r:id="rId39"/>
    <p:sldLayoutId id="2147483680" r:id="rId40"/>
    <p:sldLayoutId id="2147483700" r:id="rId41"/>
    <p:sldLayoutId id="2147483705" r:id="rId42"/>
    <p:sldLayoutId id="2147483686" r:id="rId43"/>
    <p:sldLayoutId id="2147483701" r:id="rId44"/>
    <p:sldLayoutId id="2147483706" r:id="rId45"/>
    <p:sldLayoutId id="2147483672" r:id="rId46"/>
    <p:sldLayoutId id="2147483696" r:id="rId47"/>
    <p:sldLayoutId id="2147483673" r:id="rId48"/>
    <p:sldLayoutId id="2147483714" r:id="rId49"/>
    <p:sldLayoutId id="2147483819" r:id="rId50"/>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8037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hyperlink" Target="mailto:tmarsik@alaska.edu" TargetMode="External"/><Relationship Id="rId7" Type="http://schemas.openxmlformats.org/officeDocument/2006/relationships/image" Target="../media/image12.png"/><Relationship Id="rId2" Type="http://schemas.openxmlformats.org/officeDocument/2006/relationships/image" Target="../media/image30.tiff"/><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hyperlink" Target="mailto:robbin.garberslaght@nrel.gov" TargetMode="External"/><Relationship Id="rId4" Type="http://schemas.openxmlformats.org/officeDocument/2006/relationships/hyperlink" Target="mailto:vanessa.stevens@nrel.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62400" y="1770438"/>
            <a:ext cx="5181722" cy="1562101"/>
          </a:xfrm>
        </p:spPr>
        <p:txBody>
          <a:bodyPr/>
          <a:lstStyle/>
          <a:p>
            <a:r>
              <a:rPr lang="en-US" sz="3600" dirty="0">
                <a:solidFill>
                  <a:schemeClr val="bg1"/>
                </a:solidFill>
              </a:rPr>
              <a:t>Air Source Heat Pumps in Cold Climates</a:t>
            </a:r>
          </a:p>
        </p:txBody>
      </p:sp>
      <p:sp>
        <p:nvSpPr>
          <p:cNvPr id="5" name="Text Placeholder 4"/>
          <p:cNvSpPr>
            <a:spLocks noGrp="1"/>
          </p:cNvSpPr>
          <p:nvPr>
            <p:ph type="body" sz="quarter" idx="11"/>
          </p:nvPr>
        </p:nvSpPr>
        <p:spPr>
          <a:xfrm>
            <a:off x="3962400" y="3581400"/>
            <a:ext cx="5181722" cy="1562100"/>
          </a:xfrm>
        </p:spPr>
        <p:txBody>
          <a:bodyPr/>
          <a:lstStyle/>
          <a:p>
            <a:r>
              <a:rPr lang="en-US" sz="1400" dirty="0">
                <a:solidFill>
                  <a:schemeClr val="bg1"/>
                </a:solidFill>
              </a:rPr>
              <a:t>Tom </a:t>
            </a:r>
            <a:r>
              <a:rPr lang="en-US" sz="1400" dirty="0" smtClean="0">
                <a:solidFill>
                  <a:schemeClr val="bg1"/>
                </a:solidFill>
              </a:rPr>
              <a:t>Marsik, PhD, CCHRC-NREL/UAF BBC-ACEP</a:t>
            </a:r>
            <a:br>
              <a:rPr lang="en-US" sz="1400" dirty="0" smtClean="0">
                <a:solidFill>
                  <a:schemeClr val="bg1"/>
                </a:solidFill>
              </a:rPr>
            </a:br>
            <a:r>
              <a:rPr lang="en-US" sz="1400" dirty="0" smtClean="0">
                <a:solidFill>
                  <a:schemeClr val="bg1"/>
                </a:solidFill>
              </a:rPr>
              <a:t>Vanessa Stevens, PMP, CCHRC-NREL</a:t>
            </a:r>
            <a:br>
              <a:rPr lang="en-US" sz="1400" dirty="0" smtClean="0">
                <a:solidFill>
                  <a:schemeClr val="bg1"/>
                </a:solidFill>
              </a:rPr>
            </a:br>
            <a:r>
              <a:rPr lang="en-US" sz="1400" dirty="0" smtClean="0">
                <a:solidFill>
                  <a:schemeClr val="bg1"/>
                </a:solidFill>
              </a:rPr>
              <a:t>Robbin Garber-</a:t>
            </a:r>
            <a:r>
              <a:rPr lang="en-US" sz="1400" dirty="0" err="1" smtClean="0">
                <a:solidFill>
                  <a:schemeClr val="bg1"/>
                </a:solidFill>
              </a:rPr>
              <a:t>Slaght</a:t>
            </a:r>
            <a:r>
              <a:rPr lang="en-US" sz="1400" dirty="0" smtClean="0">
                <a:solidFill>
                  <a:schemeClr val="bg1"/>
                </a:solidFill>
              </a:rPr>
              <a:t>, PE, CCHRC-NREL</a:t>
            </a:r>
            <a:endParaRPr lang="en-US" sz="1400" dirty="0">
              <a:solidFill>
                <a:schemeClr val="bg1"/>
              </a:solidFill>
            </a:endParaRPr>
          </a:p>
        </p:txBody>
      </p:sp>
      <p:pic>
        <p:nvPicPr>
          <p:cNvPr id="3" name="Picture 2">
            <a:extLst>
              <a:ext uri="{FF2B5EF4-FFF2-40B4-BE49-F238E27FC236}">
                <a16:creationId xmlns:a16="http://schemas.microsoft.com/office/drawing/2014/main" xmlns="" id="{AE8822F9-8B53-A845-8E33-5702138C70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08776" y="4275677"/>
            <a:ext cx="2772277" cy="804976"/>
          </a:xfrm>
          <a:prstGeom prst="rect">
            <a:avLst/>
          </a:prstGeom>
        </p:spPr>
      </p:pic>
      <p:pic>
        <p:nvPicPr>
          <p:cNvPr id="6" name="Shape 237"/>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12750" y="4247920"/>
            <a:ext cx="758208" cy="758208"/>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08776" y="203200"/>
            <a:ext cx="2022484" cy="590550"/>
          </a:xfrm>
          <a:prstGeom prst="rect">
            <a:avLst/>
          </a:prstGeom>
        </p:spPr>
      </p:pic>
    </p:spTree>
    <p:extLst>
      <p:ext uri="{BB962C8B-B14F-4D97-AF65-F5344CB8AC3E}">
        <p14:creationId xmlns:p14="http://schemas.microsoft.com/office/powerpoint/2010/main" val="247081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E0457F0-78BB-3D43-8A7E-E13789EF3C0C}"/>
              </a:ext>
            </a:extLst>
          </p:cNvPr>
          <p:cNvSpPr>
            <a:spLocks noGrp="1"/>
          </p:cNvSpPr>
          <p:nvPr>
            <p:ph type="body" sz="quarter" idx="51"/>
          </p:nvPr>
        </p:nvSpPr>
        <p:spPr>
          <a:xfrm>
            <a:off x="479424" y="3273181"/>
            <a:ext cx="7848649" cy="1720351"/>
          </a:xfrm>
        </p:spPr>
        <p:txBody>
          <a:bodyPr/>
          <a:lstStyle/>
          <a:p>
            <a:r>
              <a:rPr lang="en-US" sz="1800" b="0" u="sng" dirty="0" smtClean="0">
                <a:cs typeface="Arial" panose="020B0604020202020204" pitchFamily="34" charset="0"/>
              </a:rPr>
              <a:t>ASHP detailed monitoring – general conclusions</a:t>
            </a:r>
          </a:p>
          <a:p>
            <a:pPr marL="285750" indent="-285750">
              <a:buFont typeface="Arial" panose="020B0604020202020204" pitchFamily="34" charset="0"/>
              <a:buChar char="•"/>
            </a:pPr>
            <a:r>
              <a:rPr lang="en-US" sz="1800" b="0" dirty="0" smtClean="0">
                <a:cs typeface="Arial" panose="020B0604020202020204" pitchFamily="34" charset="0"/>
              </a:rPr>
              <a:t>Manufacturer’s </a:t>
            </a:r>
            <a:r>
              <a:rPr lang="en-US" sz="1800" b="0" dirty="0">
                <a:cs typeface="Arial" panose="020B0604020202020204" pitchFamily="34" charset="0"/>
              </a:rPr>
              <a:t>specifications do not always correctly reflect field </a:t>
            </a:r>
            <a:r>
              <a:rPr lang="en-US" sz="1800" b="0" dirty="0" smtClean="0">
                <a:cs typeface="Arial" panose="020B0604020202020204" pitchFamily="34" charset="0"/>
              </a:rPr>
              <a:t>performance</a:t>
            </a:r>
          </a:p>
          <a:p>
            <a:pPr marL="285750" indent="-285750">
              <a:buFont typeface="Arial" panose="020B0604020202020204" pitchFamily="34" charset="0"/>
              <a:buChar char="•"/>
            </a:pPr>
            <a:r>
              <a:rPr lang="en-US" sz="1800" b="0" dirty="0" smtClean="0">
                <a:cs typeface="Arial" panose="020B0604020202020204" pitchFamily="34" charset="0"/>
              </a:rPr>
              <a:t>Most </a:t>
            </a:r>
            <a:r>
              <a:rPr lang="en-US" sz="1800" b="0" dirty="0">
                <a:cs typeface="Arial" panose="020B0604020202020204" pitchFamily="34" charset="0"/>
              </a:rPr>
              <a:t>documentation focuses on steady-state performance, but integrated performance data is needed for more accurate representation of cold-climate operation (includes cycling due to </a:t>
            </a:r>
            <a:r>
              <a:rPr lang="en-US" sz="1800" b="0" dirty="0" smtClean="0">
                <a:cs typeface="Arial" panose="020B0604020202020204" pitchFamily="34" charset="0"/>
              </a:rPr>
              <a:t>defrost)</a:t>
            </a:r>
          </a:p>
          <a:p>
            <a:pPr marL="285750" indent="-285750">
              <a:buFont typeface="Arial" panose="020B0604020202020204" pitchFamily="34" charset="0"/>
              <a:buChar char="•"/>
            </a:pPr>
            <a:r>
              <a:rPr lang="en-US" sz="1800" b="0" dirty="0" smtClean="0">
                <a:cs typeface="Arial" panose="020B0604020202020204" pitchFamily="34" charset="0"/>
              </a:rPr>
              <a:t>Large </a:t>
            </a:r>
            <a:r>
              <a:rPr lang="en-US" sz="1800" b="0" dirty="0">
                <a:cs typeface="Arial" panose="020B0604020202020204" pitchFamily="34" charset="0"/>
              </a:rPr>
              <a:t>variations in efficiency among individual models</a:t>
            </a:r>
          </a:p>
          <a:p>
            <a:endParaRPr lang="en-US" sz="2000" b="0" dirty="0"/>
          </a:p>
        </p:txBody>
      </p:sp>
      <p:sp>
        <p:nvSpPr>
          <p:cNvPr id="6" name="Picture Placeholder 5">
            <a:extLst>
              <a:ext uri="{FF2B5EF4-FFF2-40B4-BE49-F238E27FC236}">
                <a16:creationId xmlns:a16="http://schemas.microsoft.com/office/drawing/2014/main" xmlns="" id="{C4319AD5-98C2-984E-A613-7D9A83195F89}"/>
              </a:ext>
            </a:extLst>
          </p:cNvPr>
          <p:cNvSpPr>
            <a:spLocks noGrp="1"/>
          </p:cNvSpPr>
          <p:nvPr>
            <p:ph type="pic" sz="quarter" idx="53"/>
          </p:nvPr>
        </p:nvSpPr>
        <p:spPr>
          <a:solidFill>
            <a:srgbClr val="FFFFFF"/>
          </a:solidFill>
        </p:spPr>
      </p:sp>
      <p:pic>
        <p:nvPicPr>
          <p:cNvPr id="7" name="Shape 183">
            <a:extLst>
              <a:ext uri="{FF2B5EF4-FFF2-40B4-BE49-F238E27FC236}">
                <a16:creationId xmlns:a16="http://schemas.microsoft.com/office/drawing/2014/main" xmlns="" id="{F1AF6AD9-8721-EA4D-B8B7-4E7313CFA154}"/>
              </a:ext>
            </a:extLst>
          </p:cNvPr>
          <p:cNvPicPr preferRelativeResize="0"/>
          <p:nvPr/>
        </p:nvPicPr>
        <p:blipFill>
          <a:blip r:embed="rId2">
            <a:alphaModFix/>
          </a:blip>
          <a:stretch>
            <a:fillRect/>
          </a:stretch>
        </p:blipFill>
        <p:spPr>
          <a:xfrm>
            <a:off x="574723" y="138113"/>
            <a:ext cx="7753350" cy="3067050"/>
          </a:xfrm>
          <a:prstGeom prst="rect">
            <a:avLst/>
          </a:prstGeom>
          <a:noFill/>
          <a:ln>
            <a:noFill/>
          </a:ln>
        </p:spPr>
      </p:pic>
    </p:spTree>
    <p:extLst>
      <p:ext uri="{BB962C8B-B14F-4D97-AF65-F5344CB8AC3E}">
        <p14:creationId xmlns:p14="http://schemas.microsoft.com/office/powerpoint/2010/main" val="280679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485F9-B585-8B40-B8CD-189E92213825}"/>
              </a:ext>
            </a:extLst>
          </p:cNvPr>
          <p:cNvSpPr>
            <a:spLocks noGrp="1"/>
          </p:cNvSpPr>
          <p:nvPr>
            <p:ph type="title"/>
          </p:nvPr>
        </p:nvSpPr>
        <p:spPr>
          <a:xfrm>
            <a:off x="457200" y="0"/>
            <a:ext cx="3851032" cy="907143"/>
          </a:xfrm>
        </p:spPr>
        <p:txBody>
          <a:bodyPr/>
          <a:lstStyle/>
          <a:p>
            <a:r>
              <a:rPr lang="en-US" dirty="0"/>
              <a:t>ASHP General Monitoring - Results</a:t>
            </a:r>
          </a:p>
        </p:txBody>
      </p:sp>
      <p:sp>
        <p:nvSpPr>
          <p:cNvPr id="3" name="Text Placeholder 2">
            <a:extLst>
              <a:ext uri="{FF2B5EF4-FFF2-40B4-BE49-F238E27FC236}">
                <a16:creationId xmlns:a16="http://schemas.microsoft.com/office/drawing/2014/main" xmlns="" id="{59394110-F7B1-FC45-BCFD-3B8A2D12FDF9}"/>
              </a:ext>
            </a:extLst>
          </p:cNvPr>
          <p:cNvSpPr>
            <a:spLocks noGrp="1"/>
          </p:cNvSpPr>
          <p:nvPr>
            <p:ph type="body" sz="quarter" idx="10"/>
          </p:nvPr>
        </p:nvSpPr>
        <p:spPr>
          <a:xfrm>
            <a:off x="269388" y="1035405"/>
            <a:ext cx="7194969" cy="3621769"/>
          </a:xfrm>
        </p:spPr>
        <p:txBody>
          <a:bodyPr>
            <a:noAutofit/>
          </a:bodyPr>
          <a:lstStyle/>
          <a:p>
            <a:pPr>
              <a:spcBef>
                <a:spcPts val="0"/>
              </a:spcBef>
            </a:pPr>
            <a:r>
              <a:rPr lang="en-US" sz="2000" b="0" dirty="0">
                <a:cs typeface="Arial" panose="020B0604020202020204" pitchFamily="34" charset="0"/>
              </a:rPr>
              <a:t>Selected Sites – direct and/or indirect monitoring of ASHP electricity</a:t>
            </a:r>
          </a:p>
          <a:p>
            <a:pPr>
              <a:spcBef>
                <a:spcPts val="0"/>
              </a:spcBef>
            </a:pPr>
            <a:endParaRPr lang="en-US" sz="2000" b="0" dirty="0">
              <a:cs typeface="Arial" panose="020B0604020202020204" pitchFamily="34" charset="0"/>
            </a:endParaRPr>
          </a:p>
          <a:p>
            <a:pPr>
              <a:spcBef>
                <a:spcPts val="0"/>
              </a:spcBef>
            </a:pPr>
            <a:r>
              <a:rPr lang="en-US" sz="2000" dirty="0" smtClean="0">
                <a:cs typeface="Arial" panose="020B0604020202020204" pitchFamily="34" charset="0"/>
              </a:rPr>
              <a:t>Main findings</a:t>
            </a:r>
            <a:endParaRPr lang="en-US" sz="2000" dirty="0">
              <a:latin typeface="+mj-lt"/>
            </a:endParaRPr>
          </a:p>
          <a:p>
            <a:pPr marL="571500" indent="-342900">
              <a:spcBef>
                <a:spcPts val="0"/>
              </a:spcBef>
              <a:spcAft>
                <a:spcPts val="1800"/>
              </a:spcAft>
              <a:buFont typeface="Arial" panose="020B0604020202020204" pitchFamily="34" charset="0"/>
              <a:buChar char="•"/>
            </a:pPr>
            <a:r>
              <a:rPr lang="en-US" sz="2000" b="0" dirty="0" smtClean="0"/>
              <a:t>Limited data does not confirm that ASHPs </a:t>
            </a:r>
            <a:r>
              <a:rPr lang="en-US" sz="2000" b="0" dirty="0"/>
              <a:t>will always reduce electrical energy use, even when replacing electric resistance heat</a:t>
            </a:r>
            <a:r>
              <a:rPr lang="en-US" sz="2000" b="0" dirty="0" smtClean="0"/>
              <a:t>.</a:t>
            </a:r>
          </a:p>
          <a:p>
            <a:pPr marL="571500" indent="-342900">
              <a:spcBef>
                <a:spcPts val="0"/>
              </a:spcBef>
              <a:spcAft>
                <a:spcPts val="1800"/>
              </a:spcAft>
              <a:buFont typeface="Arial" panose="020B0604020202020204" pitchFamily="34" charset="0"/>
              <a:buChar char="•"/>
            </a:pPr>
            <a:r>
              <a:rPr lang="en-US" sz="2000" b="0" dirty="0" smtClean="0">
                <a:latin typeface="+mj-lt"/>
              </a:rPr>
              <a:t>ASHPs </a:t>
            </a:r>
            <a:r>
              <a:rPr lang="en-US" sz="2000" b="0" dirty="0">
                <a:latin typeface="+mj-lt"/>
              </a:rPr>
              <a:t>have </a:t>
            </a:r>
            <a:r>
              <a:rPr lang="en-US" sz="2000" b="0" dirty="0" smtClean="0">
                <a:latin typeface="+mj-lt"/>
              </a:rPr>
              <a:t>only a small </a:t>
            </a:r>
            <a:r>
              <a:rPr lang="en-US" sz="2000" b="0" dirty="0">
                <a:latin typeface="+mj-lt"/>
              </a:rPr>
              <a:t>effect on peak power </a:t>
            </a:r>
            <a:r>
              <a:rPr lang="en-US" sz="2000" b="0" dirty="0" smtClean="0">
                <a:latin typeface="+mj-lt"/>
              </a:rPr>
              <a:t>demand.</a:t>
            </a:r>
          </a:p>
          <a:p>
            <a:pPr marL="571500" indent="-342900">
              <a:spcBef>
                <a:spcPts val="0"/>
              </a:spcBef>
              <a:spcAft>
                <a:spcPts val="1800"/>
              </a:spcAft>
              <a:buFont typeface="Arial" panose="020B0604020202020204" pitchFamily="34" charset="0"/>
              <a:buChar char="•"/>
            </a:pPr>
            <a:r>
              <a:rPr lang="en-US" sz="2000" b="0" dirty="0" smtClean="0">
                <a:latin typeface="+mj-lt"/>
              </a:rPr>
              <a:t>Demand-side </a:t>
            </a:r>
            <a:r>
              <a:rPr lang="en-US" sz="2000" b="0" dirty="0">
                <a:latin typeface="+mj-lt"/>
              </a:rPr>
              <a:t>management programs should include measures other than </a:t>
            </a:r>
            <a:r>
              <a:rPr lang="en-US" sz="2000" b="0" dirty="0" smtClean="0">
                <a:latin typeface="+mj-lt"/>
              </a:rPr>
              <a:t>ASHPs.</a:t>
            </a:r>
            <a:endParaRPr lang="en-US" sz="2000" b="0" dirty="0">
              <a:latin typeface="+mj-lt"/>
            </a:endParaRPr>
          </a:p>
          <a:p>
            <a:pPr>
              <a:spcBef>
                <a:spcPts val="0"/>
              </a:spcBef>
            </a:pPr>
            <a:endParaRPr lang="en-US" sz="2000" b="0" dirty="0">
              <a:cs typeface="Arial" panose="020B0604020202020204" pitchFamily="34" charset="0"/>
            </a:endParaRPr>
          </a:p>
        </p:txBody>
      </p:sp>
    </p:spTree>
    <p:extLst>
      <p:ext uri="{BB962C8B-B14F-4D97-AF65-F5344CB8AC3E}">
        <p14:creationId xmlns:p14="http://schemas.microsoft.com/office/powerpoint/2010/main" val="2074908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C73F-FB38-BD45-9F3C-8E1017E7FA0B}"/>
              </a:ext>
            </a:extLst>
          </p:cNvPr>
          <p:cNvSpPr>
            <a:spLocks noGrp="1"/>
          </p:cNvSpPr>
          <p:nvPr>
            <p:ph type="title"/>
          </p:nvPr>
        </p:nvSpPr>
        <p:spPr>
          <a:xfrm>
            <a:off x="457199" y="0"/>
            <a:ext cx="4672585" cy="907143"/>
          </a:xfrm>
        </p:spPr>
        <p:txBody>
          <a:bodyPr/>
          <a:lstStyle/>
          <a:p>
            <a:r>
              <a:rPr lang="en-US" dirty="0" smtClean="0"/>
              <a:t>Current Research</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9626" y="1335933"/>
            <a:ext cx="4515963" cy="3489608"/>
          </a:xfrm>
          <a:prstGeom prst="rect">
            <a:avLst/>
          </a:prstGeom>
        </p:spPr>
      </p:pic>
      <p:pic>
        <p:nvPicPr>
          <p:cNvPr id="8" name="Picture Placeholder 34" descr="A picture containing indoor, building, sitting, floor&#10;&#10;Description automatically generated">
            <a:extLst>
              <a:ext uri="{FF2B5EF4-FFF2-40B4-BE49-F238E27FC236}">
                <a16:creationId xmlns:a16="http://schemas.microsoft.com/office/drawing/2014/main" xmlns="" id="{2B45F26F-4126-374F-8185-67F5EE99B8BD}"/>
              </a:ext>
            </a:extLst>
          </p:cNvPr>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457199" y="1588465"/>
            <a:ext cx="3375499" cy="2934089"/>
          </a:xfrm>
          <a:prstGeom prst="rect">
            <a:avLst/>
          </a:prstGeom>
          <a:effectLst/>
        </p:spPr>
      </p:pic>
      <p:sp>
        <p:nvSpPr>
          <p:cNvPr id="9" name="Text Placeholder 2">
            <a:extLst>
              <a:ext uri="{FF2B5EF4-FFF2-40B4-BE49-F238E27FC236}">
                <a16:creationId xmlns:a16="http://schemas.microsoft.com/office/drawing/2014/main" xmlns="" id="{59394110-F7B1-FC45-BCFD-3B8A2D12FDF9}"/>
              </a:ext>
            </a:extLst>
          </p:cNvPr>
          <p:cNvSpPr>
            <a:spLocks noGrp="1"/>
          </p:cNvSpPr>
          <p:nvPr>
            <p:ph type="body" sz="quarter" idx="10"/>
          </p:nvPr>
        </p:nvSpPr>
        <p:spPr>
          <a:xfrm>
            <a:off x="457198" y="1015951"/>
            <a:ext cx="7759431" cy="469138"/>
          </a:xfrm>
        </p:spPr>
        <p:txBody>
          <a:bodyPr>
            <a:noAutofit/>
          </a:bodyPr>
          <a:lstStyle/>
          <a:p>
            <a:pPr marL="0" indent="0">
              <a:spcBef>
                <a:spcPts val="0"/>
              </a:spcBef>
              <a:buNone/>
            </a:pPr>
            <a:r>
              <a:rPr lang="en-US" sz="2000" b="0" dirty="0" smtClean="0">
                <a:cs typeface="Arial" panose="020B0604020202020204" pitchFamily="34" charset="0"/>
              </a:rPr>
              <a:t>Evaluating ASHP performance at different levels of thermal loading</a:t>
            </a:r>
            <a:endParaRPr lang="en-US" sz="2000" b="0" dirty="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2839664" y="3581292"/>
            <a:ext cx="1751955" cy="1167970"/>
          </a:xfrm>
          <a:prstGeom prst="rect">
            <a:avLst/>
          </a:prstGeom>
        </p:spPr>
      </p:pic>
    </p:spTree>
    <p:extLst>
      <p:ext uri="{BB962C8B-B14F-4D97-AF65-F5344CB8AC3E}">
        <p14:creationId xmlns:p14="http://schemas.microsoft.com/office/powerpoint/2010/main" val="146600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C73F-FB38-BD45-9F3C-8E1017E7FA0B}"/>
              </a:ext>
            </a:extLst>
          </p:cNvPr>
          <p:cNvSpPr>
            <a:spLocks noGrp="1"/>
          </p:cNvSpPr>
          <p:nvPr>
            <p:ph type="title"/>
          </p:nvPr>
        </p:nvSpPr>
        <p:spPr>
          <a:xfrm>
            <a:off x="457199" y="0"/>
            <a:ext cx="4672585" cy="907143"/>
          </a:xfrm>
        </p:spPr>
        <p:txBody>
          <a:bodyPr/>
          <a:lstStyle/>
          <a:p>
            <a:r>
              <a:rPr lang="en-US" dirty="0" smtClean="0"/>
              <a:t>Current Research</a:t>
            </a:r>
            <a:endParaRPr lang="en-US" dirty="0"/>
          </a:p>
        </p:txBody>
      </p:sp>
      <p:pic>
        <p:nvPicPr>
          <p:cNvPr id="6" name="Picture Placeholder 5">
            <a:extLst>
              <a:ext uri="{FF2B5EF4-FFF2-40B4-BE49-F238E27FC236}">
                <a16:creationId xmlns:a16="http://schemas.microsoft.com/office/drawing/2014/main" xmlns="" id="{94B04333-B4C8-7B49-A620-D7627AF338E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5400000">
            <a:off x="5539332" y="1363856"/>
            <a:ext cx="3729711" cy="2816288"/>
          </a:xfrm>
          <a:prstGeom prst="rect">
            <a:avLst/>
          </a:prstGeom>
        </p:spPr>
      </p:pic>
      <p:sp>
        <p:nvSpPr>
          <p:cNvPr id="7" name="Text Placeholder 2">
            <a:extLst>
              <a:ext uri="{FF2B5EF4-FFF2-40B4-BE49-F238E27FC236}">
                <a16:creationId xmlns:a16="http://schemas.microsoft.com/office/drawing/2014/main" xmlns="" id="{59394110-F7B1-FC45-BCFD-3B8A2D12FDF9}"/>
              </a:ext>
            </a:extLst>
          </p:cNvPr>
          <p:cNvSpPr txBox="1">
            <a:spLocks/>
          </p:cNvSpPr>
          <p:nvPr/>
        </p:nvSpPr>
        <p:spPr>
          <a:xfrm>
            <a:off x="642027" y="1298777"/>
            <a:ext cx="5142687" cy="33380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Oak Ridge National Lab study </a:t>
            </a:r>
          </a:p>
          <a:p>
            <a:pPr marL="457189" indent="-457189">
              <a:buFont typeface="Arial" panose="020B0604020202020204" pitchFamily="34" charset="0"/>
              <a:buChar char="•"/>
            </a:pPr>
            <a:r>
              <a:rPr lang="en-US" sz="1800" dirty="0" smtClean="0"/>
              <a:t>Evaluating an ORNL prototype for cold climates at CCHRC</a:t>
            </a:r>
          </a:p>
          <a:p>
            <a:pPr marL="457189" indent="-457189">
              <a:buFont typeface="Arial" panose="020B0604020202020204" pitchFamily="34" charset="0"/>
              <a:buChar char="•"/>
            </a:pPr>
            <a:r>
              <a:rPr lang="en-US" sz="1800" dirty="0" smtClean="0"/>
              <a:t>CCHRC first studied an ORNL heat pump in 2017; it operated efficiently at -30</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r>
              <a:rPr lang="en-US" sz="1800" dirty="0" smtClean="0"/>
              <a:t>F </a:t>
            </a:r>
          </a:p>
          <a:p>
            <a:pPr marL="457189" indent="-457189">
              <a:buFont typeface="Arial" panose="020B0604020202020204" pitchFamily="34" charset="0"/>
              <a:buChar char="•"/>
            </a:pPr>
            <a:r>
              <a:rPr lang="en-US" sz="1800" dirty="0" smtClean="0"/>
              <a:t>This new cold climate heat pump is designed to operate efficiently down to -10</a:t>
            </a:r>
            <a:r>
              <a:rPr lang="en-US" sz="1800" dirty="0" smtClean="0">
                <a:latin typeface="Calibri" panose="020F0502020204030204" pitchFamily="34" charset="0"/>
                <a:ea typeface="Calibri" panose="020F0502020204030204" pitchFamily="34" charset="0"/>
                <a:cs typeface="Times New Roman" panose="02020603050405020304" pitchFamily="18" charset="0"/>
              </a:rPr>
              <a:t>°F and lower</a:t>
            </a:r>
          </a:p>
          <a:p>
            <a:pPr marL="457189" indent="-457189">
              <a:buFont typeface="Arial" panose="020B0604020202020204" pitchFamily="34" charset="0"/>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This prototype is close to market ready</a:t>
            </a:r>
          </a:p>
          <a:p>
            <a:pPr marL="457189" indent="-457189">
              <a:buFont typeface="Arial" panose="020B0604020202020204" pitchFamily="34" charset="0"/>
              <a:buChar char="•"/>
            </a:pPr>
            <a:endParaRPr lang="en-US" sz="1800" dirty="0"/>
          </a:p>
        </p:txBody>
      </p:sp>
    </p:spTree>
    <p:extLst>
      <p:ext uri="{BB962C8B-B14F-4D97-AF65-F5344CB8AC3E}">
        <p14:creationId xmlns:p14="http://schemas.microsoft.com/office/powerpoint/2010/main" val="3413046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C73F-FB38-BD45-9F3C-8E1017E7FA0B}"/>
              </a:ext>
            </a:extLst>
          </p:cNvPr>
          <p:cNvSpPr>
            <a:spLocks noGrp="1"/>
          </p:cNvSpPr>
          <p:nvPr>
            <p:ph type="title"/>
          </p:nvPr>
        </p:nvSpPr>
        <p:spPr>
          <a:xfrm>
            <a:off x="457199" y="0"/>
            <a:ext cx="4672585" cy="907143"/>
          </a:xfrm>
        </p:spPr>
        <p:txBody>
          <a:bodyPr/>
          <a:lstStyle/>
          <a:p>
            <a:r>
              <a:rPr lang="en-US" dirty="0" smtClean="0"/>
              <a:t>Current Research</a:t>
            </a:r>
            <a:endParaRPr lang="en-US" dirty="0"/>
          </a:p>
        </p:txBody>
      </p:sp>
      <p:sp>
        <p:nvSpPr>
          <p:cNvPr id="7" name="Text Placeholder 2">
            <a:extLst>
              <a:ext uri="{FF2B5EF4-FFF2-40B4-BE49-F238E27FC236}">
                <a16:creationId xmlns:a16="http://schemas.microsoft.com/office/drawing/2014/main" xmlns="" id="{59394110-F7B1-FC45-BCFD-3B8A2D12FDF9}"/>
              </a:ext>
            </a:extLst>
          </p:cNvPr>
          <p:cNvSpPr txBox="1">
            <a:spLocks/>
          </p:cNvSpPr>
          <p:nvPr/>
        </p:nvSpPr>
        <p:spPr>
          <a:xfrm>
            <a:off x="304801" y="1102960"/>
            <a:ext cx="8553450" cy="16690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Helping Alaska Heat Smart implement Thermalize Juneau campaign</a:t>
            </a:r>
          </a:p>
          <a:p>
            <a:pPr marL="457189" indent="-457189">
              <a:buFont typeface="Arial" panose="020B0604020202020204" pitchFamily="34" charset="0"/>
              <a:buChar char="•"/>
            </a:pPr>
            <a:r>
              <a:rPr lang="en-US" sz="1800" dirty="0" smtClean="0"/>
              <a:t>First thermalize campaign in Alaska</a:t>
            </a:r>
          </a:p>
          <a:p>
            <a:pPr marL="457189" indent="-457189">
              <a:buFont typeface="Arial" panose="020B0604020202020204" pitchFamily="34" charset="0"/>
              <a:buChar char="•"/>
            </a:pPr>
            <a:r>
              <a:rPr lang="en-US" sz="1800" dirty="0" smtClean="0"/>
              <a:t>Economies of scale to implement heat pumps and other energy efficiency measures</a:t>
            </a:r>
          </a:p>
          <a:p>
            <a:pPr marL="457189" indent="-457189">
              <a:buFont typeface="Arial" panose="020B0604020202020204" pitchFamily="34" charset="0"/>
              <a:buChar char="•"/>
            </a:pPr>
            <a:r>
              <a:rPr lang="en-US" sz="1800" dirty="0" smtClean="0"/>
              <a:t>Study energy savings and homeowner satisfaction</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ogo&#10;&#10;Description automatically generated">
            <a:extLst>
              <a:ext uri="{FF2B5EF4-FFF2-40B4-BE49-F238E27FC236}">
                <a16:creationId xmlns:a16="http://schemas.microsoft.com/office/drawing/2014/main" xmlns="" id="{FC8A80EB-B3EE-4A7E-9A29-EFACE866B6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3913" y="2673366"/>
            <a:ext cx="4484687" cy="226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1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C73F-FB38-BD45-9F3C-8E1017E7FA0B}"/>
              </a:ext>
            </a:extLst>
          </p:cNvPr>
          <p:cNvSpPr>
            <a:spLocks noGrp="1"/>
          </p:cNvSpPr>
          <p:nvPr>
            <p:ph type="title"/>
          </p:nvPr>
        </p:nvSpPr>
        <p:spPr>
          <a:xfrm>
            <a:off x="457199" y="0"/>
            <a:ext cx="4672585" cy="907143"/>
          </a:xfrm>
        </p:spPr>
        <p:txBody>
          <a:bodyPr/>
          <a:lstStyle/>
          <a:p>
            <a:r>
              <a:rPr lang="en-US" dirty="0"/>
              <a:t>System Approach: Heat Pump + Efficient Envelope</a:t>
            </a:r>
          </a:p>
        </p:txBody>
      </p:sp>
      <p:pic>
        <p:nvPicPr>
          <p:cNvPr id="5" name="Picture Placeholder 7">
            <a:extLst>
              <a:ext uri="{FF2B5EF4-FFF2-40B4-BE49-F238E27FC236}">
                <a16:creationId xmlns:a16="http://schemas.microsoft.com/office/drawing/2014/main" xmlns="" id="{D8FF5D7F-A3DB-794D-A4BB-CFD2EAE7F3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21401" y="321275"/>
            <a:ext cx="2860271" cy="4545272"/>
          </a:xfrm>
          <a:prstGeom prst="rect">
            <a:avLst/>
          </a:prstGeom>
        </p:spPr>
      </p:pic>
      <p:pic>
        <p:nvPicPr>
          <p:cNvPr id="6" name="Picture Placeholder 9">
            <a:extLst>
              <a:ext uri="{FF2B5EF4-FFF2-40B4-BE49-F238E27FC236}">
                <a16:creationId xmlns:a16="http://schemas.microsoft.com/office/drawing/2014/main" xmlns="" id="{35076EC5-3EBA-C94E-9874-598EBC12927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35495" y="2915875"/>
            <a:ext cx="2651760" cy="1950672"/>
          </a:xfrm>
          <a:prstGeom prst="rect">
            <a:avLst/>
          </a:prstGeom>
        </p:spPr>
      </p:pic>
      <p:pic>
        <p:nvPicPr>
          <p:cNvPr id="7" name="Picture Placeholder 11">
            <a:extLst>
              <a:ext uri="{FF2B5EF4-FFF2-40B4-BE49-F238E27FC236}">
                <a16:creationId xmlns:a16="http://schemas.microsoft.com/office/drawing/2014/main" xmlns="" id="{AEA4F037-B9D3-B84F-96EC-EF405CFC1C4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128448" y="2915875"/>
            <a:ext cx="2651760" cy="1950672"/>
          </a:xfrm>
          <a:prstGeom prst="rect">
            <a:avLst/>
          </a:prstGeom>
        </p:spPr>
      </p:pic>
    </p:spTree>
    <p:extLst>
      <p:ext uri="{BB962C8B-B14F-4D97-AF65-F5344CB8AC3E}">
        <p14:creationId xmlns:p14="http://schemas.microsoft.com/office/powerpoint/2010/main" val="33307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FC73F-FB38-BD45-9F3C-8E1017E7FA0B}"/>
              </a:ext>
            </a:extLst>
          </p:cNvPr>
          <p:cNvSpPr>
            <a:spLocks noGrp="1"/>
          </p:cNvSpPr>
          <p:nvPr>
            <p:ph type="title"/>
          </p:nvPr>
        </p:nvSpPr>
        <p:spPr>
          <a:xfrm>
            <a:off x="457199" y="0"/>
            <a:ext cx="4672585" cy="907143"/>
          </a:xfrm>
        </p:spPr>
        <p:txBody>
          <a:bodyPr/>
          <a:lstStyle/>
          <a:p>
            <a:r>
              <a:rPr lang="en-US" dirty="0"/>
              <a:t>ASHPs – Main Conclusions</a:t>
            </a:r>
          </a:p>
        </p:txBody>
      </p:sp>
      <p:sp>
        <p:nvSpPr>
          <p:cNvPr id="13" name="TextBox 12">
            <a:extLst>
              <a:ext uri="{FF2B5EF4-FFF2-40B4-BE49-F238E27FC236}">
                <a16:creationId xmlns:a16="http://schemas.microsoft.com/office/drawing/2014/main" xmlns="" id="{18198EE6-A508-FE49-80C6-5A6DADC2A9D5}"/>
              </a:ext>
            </a:extLst>
          </p:cNvPr>
          <p:cNvSpPr txBox="1"/>
          <p:nvPr/>
        </p:nvSpPr>
        <p:spPr>
          <a:xfrm>
            <a:off x="457199" y="1094382"/>
            <a:ext cx="8335109" cy="2554545"/>
          </a:xfrm>
          <a:prstGeom prst="rect">
            <a:avLst/>
          </a:prstGeom>
          <a:noFill/>
        </p:spPr>
        <p:txBody>
          <a:bodyPr wrap="square" rtlCol="0">
            <a:spAutoFit/>
          </a:bodyPr>
          <a:lstStyle/>
          <a:p>
            <a:pPr marL="342900" indent="-342900" eaLnBrk="0" fontAlgn="base" hangingPunct="0">
              <a:spcAft>
                <a:spcPts val="3600"/>
              </a:spcAft>
              <a:buFont typeface="Arial" pitchFamily="34" charset="0"/>
              <a:buChar char="•"/>
              <a:defRPr/>
            </a:pPr>
            <a:r>
              <a:rPr lang="en-US" sz="2000" kern="0" dirty="0">
                <a:latin typeface="+mj-lt"/>
                <a:cs typeface="Arial" pitchFamily="34" charset="0"/>
              </a:rPr>
              <a:t>ASHPs can significantly reduce energy use and energy costs when used in appropriate </a:t>
            </a:r>
            <a:r>
              <a:rPr lang="en-US" sz="2000" kern="0" dirty="0" smtClean="0">
                <a:latin typeface="+mj-lt"/>
                <a:cs typeface="Arial" pitchFamily="34" charset="0"/>
              </a:rPr>
              <a:t>situations and done right. </a:t>
            </a:r>
            <a:endParaRPr lang="en-US" sz="2000" kern="0" dirty="0">
              <a:latin typeface="+mj-lt"/>
              <a:cs typeface="Arial" pitchFamily="34" charset="0"/>
            </a:endParaRPr>
          </a:p>
          <a:p>
            <a:pPr marL="342900" indent="-342900" eaLnBrk="0" fontAlgn="base" hangingPunct="0">
              <a:spcAft>
                <a:spcPts val="3600"/>
              </a:spcAft>
              <a:buFont typeface="Arial" pitchFamily="34" charset="0"/>
              <a:buChar char="•"/>
              <a:defRPr/>
            </a:pPr>
            <a:r>
              <a:rPr lang="en-US" sz="2000" kern="0" dirty="0">
                <a:latin typeface="+mj-lt"/>
                <a:cs typeface="Arial" pitchFamily="34" charset="0"/>
              </a:rPr>
              <a:t>More research needed to gain better understanding of ASHP performance in </a:t>
            </a:r>
            <a:r>
              <a:rPr lang="en-US" sz="2000" kern="0" dirty="0" smtClean="0">
                <a:latin typeface="+mj-lt"/>
                <a:cs typeface="Arial" pitchFamily="34" charset="0"/>
              </a:rPr>
              <a:t>cold climates </a:t>
            </a:r>
            <a:r>
              <a:rPr lang="en-US" sz="2000" kern="0" dirty="0">
                <a:latin typeface="+mj-lt"/>
                <a:cs typeface="Arial" pitchFamily="34" charset="0"/>
              </a:rPr>
              <a:t>to guide future </a:t>
            </a:r>
            <a:r>
              <a:rPr lang="en-US" sz="2000" kern="0" dirty="0" smtClean="0">
                <a:latin typeface="+mj-lt"/>
                <a:cs typeface="Arial" pitchFamily="34" charset="0"/>
              </a:rPr>
              <a:t>deployment.</a:t>
            </a:r>
            <a:endParaRPr lang="en-US" sz="2000" kern="0" dirty="0">
              <a:latin typeface="+mj-lt"/>
              <a:cs typeface="Arial" pitchFamily="34" charset="0"/>
            </a:endParaRPr>
          </a:p>
          <a:p>
            <a:pPr marL="342900" indent="-342900" eaLnBrk="0" fontAlgn="base" hangingPunct="0">
              <a:spcAft>
                <a:spcPts val="3600"/>
              </a:spcAft>
              <a:buFont typeface="Arial" pitchFamily="34" charset="0"/>
              <a:buChar char="•"/>
              <a:defRPr/>
            </a:pPr>
            <a:r>
              <a:rPr lang="en-US" sz="2000" kern="0" dirty="0">
                <a:latin typeface="+mj-lt"/>
                <a:cs typeface="Arial" pitchFamily="34" charset="0"/>
              </a:rPr>
              <a:t>System approach yields biggest </a:t>
            </a:r>
            <a:r>
              <a:rPr lang="en-US" sz="2000" kern="0" dirty="0" smtClean="0">
                <a:latin typeface="+mj-lt"/>
                <a:cs typeface="Arial" pitchFamily="34" charset="0"/>
              </a:rPr>
              <a:t>savings.</a:t>
            </a:r>
            <a:endParaRPr lang="en-US" sz="2000" kern="0" dirty="0">
              <a:latin typeface="+mj-lt"/>
              <a:cs typeface="Arial" pitchFamily="34" charset="0"/>
            </a:endParaRPr>
          </a:p>
        </p:txBody>
      </p:sp>
    </p:spTree>
    <p:extLst>
      <p:ext uri="{BB962C8B-B14F-4D97-AF65-F5344CB8AC3E}">
        <p14:creationId xmlns:p14="http://schemas.microsoft.com/office/powerpoint/2010/main" val="4130200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772400" y="4914900"/>
            <a:ext cx="228600" cy="230832"/>
          </a:xfrm>
          <a:prstGeom prst="rect">
            <a:avLst/>
          </a:prstGeom>
          <a:noFill/>
          <a:ln w="9525">
            <a:noFill/>
            <a:miter lim="800000"/>
            <a:headEnd/>
            <a:tailEnd/>
          </a:ln>
          <a:effectLst/>
        </p:spPr>
        <p:txBody>
          <a:bodyPr lIns="0" tIns="0" rIns="0" bIns="0">
            <a:spAutoFit/>
          </a:bodyPr>
          <a:lstStyle/>
          <a:p>
            <a:pPr>
              <a:spcBef>
                <a:spcPct val="50000"/>
              </a:spcBef>
            </a:pPr>
            <a:fld id="{5E852518-7032-459B-AB65-9F8F232779E2}" type="slidenum">
              <a:rPr lang="en-US" sz="1500"/>
              <a:pPr>
                <a:spcBef>
                  <a:spcPct val="50000"/>
                </a:spcBef>
              </a:pPr>
              <a:t>17</a:t>
            </a:fld>
            <a:endParaRPr lang="en-US" sz="1500" dirty="0"/>
          </a:p>
        </p:txBody>
      </p:sp>
      <p:sp>
        <p:nvSpPr>
          <p:cNvPr id="7" name="Text Box 4"/>
          <p:cNvSpPr txBox="1">
            <a:spLocks noChangeArrowheads="1"/>
          </p:cNvSpPr>
          <p:nvPr/>
        </p:nvSpPr>
        <p:spPr bwMode="auto">
          <a:xfrm>
            <a:off x="7772400" y="4914900"/>
            <a:ext cx="228600" cy="230832"/>
          </a:xfrm>
          <a:prstGeom prst="rect">
            <a:avLst/>
          </a:prstGeom>
          <a:noFill/>
          <a:ln w="9525">
            <a:noFill/>
            <a:miter lim="800000"/>
            <a:headEnd/>
            <a:tailEnd/>
          </a:ln>
        </p:spPr>
        <p:txBody>
          <a:bodyPr lIns="0" tIns="0" rIns="0" bIns="0">
            <a:spAutoFit/>
          </a:bodyPr>
          <a:lstStyle/>
          <a:p>
            <a:pPr>
              <a:spcBef>
                <a:spcPct val="50000"/>
              </a:spcBef>
            </a:pPr>
            <a:fld id="{DAFFA0D2-09F2-4831-B143-2CF4FB8CDD91}" type="slidenum">
              <a:rPr lang="en-US" sz="1500">
                <a:solidFill>
                  <a:schemeClr val="bg1"/>
                </a:solidFill>
              </a:rPr>
              <a:pPr>
                <a:spcBef>
                  <a:spcPct val="50000"/>
                </a:spcBef>
              </a:pPr>
              <a:t>17</a:t>
            </a:fld>
            <a:endParaRPr lang="en-US" sz="1500" dirty="0">
              <a:solidFill>
                <a:schemeClr val="bg1"/>
              </a:solidFill>
            </a:endParaRPr>
          </a:p>
        </p:txBody>
      </p:sp>
      <p:sp>
        <p:nvSpPr>
          <p:cNvPr id="11" name="TextBox 10"/>
          <p:cNvSpPr txBox="1"/>
          <p:nvPr/>
        </p:nvSpPr>
        <p:spPr>
          <a:xfrm>
            <a:off x="863122" y="1378085"/>
            <a:ext cx="2800350" cy="3170099"/>
          </a:xfrm>
          <a:prstGeom prst="rect">
            <a:avLst/>
          </a:prstGeom>
          <a:noFill/>
        </p:spPr>
        <p:txBody>
          <a:bodyPr wrap="square" rtlCol="0">
            <a:spAutoFit/>
          </a:bodyPr>
          <a:lstStyle/>
          <a:p>
            <a:r>
              <a:rPr lang="en-US" sz="2000" b="1" u="sng" dirty="0" smtClean="0">
                <a:latin typeface="+mj-lt"/>
              </a:rPr>
              <a:t>Individuals:</a:t>
            </a:r>
          </a:p>
          <a:p>
            <a:r>
              <a:rPr lang="en-US" sz="2000" dirty="0" smtClean="0">
                <a:latin typeface="+mj-lt"/>
              </a:rPr>
              <a:t>Colin </a:t>
            </a:r>
            <a:r>
              <a:rPr lang="en-US" sz="2000" dirty="0">
                <a:latin typeface="+mj-lt"/>
              </a:rPr>
              <a:t>Craven</a:t>
            </a:r>
          </a:p>
          <a:p>
            <a:r>
              <a:rPr lang="en-US" sz="2000" dirty="0" smtClean="0">
                <a:latin typeface="+mj-lt"/>
              </a:rPr>
              <a:t>Bruno </a:t>
            </a:r>
            <a:r>
              <a:rPr lang="en-US" sz="2000" dirty="0" err="1">
                <a:latin typeface="+mj-lt"/>
              </a:rPr>
              <a:t>Grunau</a:t>
            </a:r>
            <a:endParaRPr lang="en-US" sz="2000" dirty="0">
              <a:latin typeface="+mj-lt"/>
            </a:endParaRPr>
          </a:p>
          <a:p>
            <a:r>
              <a:rPr lang="en-US" sz="2000" dirty="0">
                <a:latin typeface="+mj-lt"/>
              </a:rPr>
              <a:t>Clay Hammer</a:t>
            </a:r>
          </a:p>
          <a:p>
            <a:r>
              <a:rPr lang="en-US" sz="2000" dirty="0">
                <a:latin typeface="+mj-lt"/>
              </a:rPr>
              <a:t>Jim </a:t>
            </a:r>
            <a:r>
              <a:rPr lang="en-US" sz="2000" dirty="0" err="1">
                <a:latin typeface="+mj-lt"/>
              </a:rPr>
              <a:t>Rehfeldt</a:t>
            </a:r>
            <a:endParaRPr lang="en-US" sz="2000" dirty="0">
              <a:latin typeface="+mj-lt"/>
            </a:endParaRPr>
          </a:p>
          <a:p>
            <a:r>
              <a:rPr lang="en-US" sz="2000" dirty="0">
                <a:latin typeface="+mj-lt"/>
              </a:rPr>
              <a:t>Chris Pike</a:t>
            </a:r>
          </a:p>
          <a:p>
            <a:r>
              <a:rPr lang="en-US" sz="2000" dirty="0">
                <a:latin typeface="+mj-lt"/>
              </a:rPr>
              <a:t>Erin Whitney</a:t>
            </a:r>
          </a:p>
          <a:p>
            <a:r>
              <a:rPr lang="en-US" sz="2000" dirty="0">
                <a:latin typeface="+mj-lt"/>
              </a:rPr>
              <a:t>Alan Mitchell</a:t>
            </a:r>
          </a:p>
          <a:p>
            <a:r>
              <a:rPr lang="en-US" sz="2000" dirty="0">
                <a:latin typeface="+mj-lt"/>
              </a:rPr>
              <a:t>Dirk Baker</a:t>
            </a:r>
          </a:p>
          <a:p>
            <a:r>
              <a:rPr lang="en-US" sz="2000" dirty="0">
                <a:latin typeface="+mj-lt"/>
              </a:rPr>
              <a:t>Others</a:t>
            </a:r>
          </a:p>
        </p:txBody>
      </p:sp>
      <p:sp>
        <p:nvSpPr>
          <p:cNvPr id="9" name="TextBox 8"/>
          <p:cNvSpPr txBox="1"/>
          <p:nvPr/>
        </p:nvSpPr>
        <p:spPr>
          <a:xfrm rot="19648215">
            <a:off x="2836904" y="2346734"/>
            <a:ext cx="3086099" cy="1338828"/>
          </a:xfrm>
          <a:prstGeom prst="rect">
            <a:avLst/>
          </a:prstGeom>
          <a:noFill/>
        </p:spPr>
        <p:txBody>
          <a:bodyPr wrap="square" rtlCol="0">
            <a:spAutoFit/>
          </a:bodyPr>
          <a:lstStyle/>
          <a:p>
            <a:pPr>
              <a:spcAft>
                <a:spcPts val="450"/>
              </a:spcAft>
            </a:pPr>
            <a:r>
              <a:rPr lang="en-US" sz="4050" b="1" dirty="0">
                <a:solidFill>
                  <a:schemeClr val="bg1"/>
                </a:solidFill>
                <a:latin typeface="Algerian" pitchFamily="82" charset="0"/>
              </a:rPr>
              <a:t>THANK YOU!</a:t>
            </a:r>
            <a:endParaRPr lang="en-US" sz="4050" dirty="0">
              <a:solidFill>
                <a:schemeClr val="bg1"/>
              </a:solidFill>
              <a:latin typeface="Algerian" pitchFamily="82" charset="0"/>
            </a:endParaRPr>
          </a:p>
        </p:txBody>
      </p:sp>
      <p:sp>
        <p:nvSpPr>
          <p:cNvPr id="8" name="Title 1">
            <a:extLst>
              <a:ext uri="{FF2B5EF4-FFF2-40B4-BE49-F238E27FC236}">
                <a16:creationId xmlns:a16="http://schemas.microsoft.com/office/drawing/2014/main" xmlns="" id="{15E74AD2-5FC0-974A-8A6E-C1FBA7D688D2}"/>
              </a:ext>
            </a:extLst>
          </p:cNvPr>
          <p:cNvSpPr txBox="1">
            <a:spLocks/>
          </p:cNvSpPr>
          <p:nvPr/>
        </p:nvSpPr>
        <p:spPr>
          <a:xfrm>
            <a:off x="457200" y="0"/>
            <a:ext cx="3851032"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a:t>ASHP General Monitoring - Results</a:t>
            </a:r>
            <a:endParaRPr lang="en-US" dirty="0"/>
          </a:p>
        </p:txBody>
      </p:sp>
      <p:sp>
        <p:nvSpPr>
          <p:cNvPr id="5" name="Title 4">
            <a:extLst>
              <a:ext uri="{FF2B5EF4-FFF2-40B4-BE49-F238E27FC236}">
                <a16:creationId xmlns:a16="http://schemas.microsoft.com/office/drawing/2014/main" xmlns="" id="{CCCACA62-009E-344A-A21B-2C5088170A35}"/>
              </a:ext>
            </a:extLst>
          </p:cNvPr>
          <p:cNvSpPr>
            <a:spLocks noGrp="1"/>
          </p:cNvSpPr>
          <p:nvPr>
            <p:ph type="title"/>
          </p:nvPr>
        </p:nvSpPr>
        <p:spPr/>
        <p:txBody>
          <a:bodyPr/>
          <a:lstStyle/>
          <a:p>
            <a:r>
              <a:rPr lang="en-US" dirty="0"/>
              <a:t>Credits</a:t>
            </a:r>
          </a:p>
        </p:txBody>
      </p:sp>
      <p:sp>
        <p:nvSpPr>
          <p:cNvPr id="10" name="TextBox 9"/>
          <p:cNvSpPr txBox="1"/>
          <p:nvPr/>
        </p:nvSpPr>
        <p:spPr>
          <a:xfrm>
            <a:off x="4758922" y="1437726"/>
            <a:ext cx="4021911" cy="2554545"/>
          </a:xfrm>
          <a:prstGeom prst="rect">
            <a:avLst/>
          </a:prstGeom>
          <a:noFill/>
        </p:spPr>
        <p:txBody>
          <a:bodyPr wrap="square" rtlCol="0">
            <a:spAutoFit/>
          </a:bodyPr>
          <a:lstStyle/>
          <a:p>
            <a:r>
              <a:rPr lang="en-US" sz="2000" b="1" u="sng" dirty="0" smtClean="0">
                <a:latin typeface="+mj-lt"/>
              </a:rPr>
              <a:t>Organizations:</a:t>
            </a:r>
          </a:p>
          <a:p>
            <a:r>
              <a:rPr lang="en-US" sz="2000" dirty="0" smtClean="0">
                <a:latin typeface="+mj-lt"/>
              </a:rPr>
              <a:t>Alaska Energy Authority</a:t>
            </a:r>
          </a:p>
          <a:p>
            <a:r>
              <a:rPr lang="en-US" sz="2000" dirty="0" smtClean="0">
                <a:latin typeface="+mj-lt"/>
              </a:rPr>
              <a:t>National Science Foundation</a:t>
            </a:r>
          </a:p>
          <a:p>
            <a:r>
              <a:rPr lang="en-US" sz="2000" dirty="0" smtClean="0">
                <a:latin typeface="+mj-lt"/>
              </a:rPr>
              <a:t>U.S. Dept. of Agriculture</a:t>
            </a:r>
          </a:p>
          <a:p>
            <a:r>
              <a:rPr lang="en-US" sz="2000" dirty="0" smtClean="0">
                <a:latin typeface="+mj-lt"/>
              </a:rPr>
              <a:t>Alaska Housing Finance Corporation</a:t>
            </a:r>
          </a:p>
          <a:p>
            <a:r>
              <a:rPr lang="en-US" sz="2000" dirty="0" smtClean="0">
                <a:latin typeface="+mj-lt"/>
              </a:rPr>
              <a:t>U.S. Dept. of Defense</a:t>
            </a:r>
          </a:p>
          <a:p>
            <a:r>
              <a:rPr lang="en-US" sz="2000" dirty="0" smtClean="0">
                <a:latin typeface="+mj-lt"/>
              </a:rPr>
              <a:t>U.S. Dept. of Energy</a:t>
            </a:r>
          </a:p>
          <a:p>
            <a:r>
              <a:rPr lang="en-US" sz="2000" dirty="0" smtClean="0">
                <a:latin typeface="+mj-lt"/>
              </a:rPr>
              <a:t>Others</a:t>
            </a:r>
          </a:p>
        </p:txBody>
      </p:sp>
    </p:spTree>
    <p:extLst>
      <p:ext uri="{BB962C8B-B14F-4D97-AF65-F5344CB8AC3E}">
        <p14:creationId xmlns:p14="http://schemas.microsoft.com/office/powerpoint/2010/main" val="36988962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789FAFF-219D-4236-88F3-AFC42F89827B}"/>
              </a:ext>
            </a:extLst>
          </p:cNvPr>
          <p:cNvSpPr>
            <a:spLocks noGrp="1"/>
          </p:cNvSpPr>
          <p:nvPr>
            <p:ph type="body" sz="quarter" idx="10"/>
          </p:nvPr>
        </p:nvSpPr>
        <p:spPr/>
        <p:txBody>
          <a:bodyPr/>
          <a:lstStyle/>
          <a:p>
            <a:r>
              <a:rPr lang="en-US" dirty="0"/>
              <a:t>Thank you!</a:t>
            </a:r>
          </a:p>
          <a:p>
            <a:r>
              <a:rPr lang="en-US" dirty="0"/>
              <a:t>Questions ?</a:t>
            </a:r>
          </a:p>
        </p:txBody>
      </p:sp>
      <p:pic>
        <p:nvPicPr>
          <p:cNvPr id="3" name="Picture 2" descr="A picture containing drawing, food&#10;&#10;Description automatically generated">
            <a:extLst>
              <a:ext uri="{FF2B5EF4-FFF2-40B4-BE49-F238E27FC236}">
                <a16:creationId xmlns:a16="http://schemas.microsoft.com/office/drawing/2014/main" xmlns="" id="{12CDDC54-A310-994C-B665-C5BDB8843C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6505" y="4055893"/>
            <a:ext cx="3657600" cy="1003300"/>
          </a:xfrm>
          <a:prstGeom prst="rect">
            <a:avLst/>
          </a:prstGeom>
        </p:spPr>
      </p:pic>
      <p:sp>
        <p:nvSpPr>
          <p:cNvPr id="2" name="TextBox 1">
            <a:extLst>
              <a:ext uri="{FF2B5EF4-FFF2-40B4-BE49-F238E27FC236}">
                <a16:creationId xmlns:a16="http://schemas.microsoft.com/office/drawing/2014/main" xmlns="" id="{3B20A11D-B10B-DD49-9FC7-DBF293A0BAB4}"/>
              </a:ext>
            </a:extLst>
          </p:cNvPr>
          <p:cNvSpPr txBox="1"/>
          <p:nvPr/>
        </p:nvSpPr>
        <p:spPr>
          <a:xfrm>
            <a:off x="3673164" y="2466506"/>
            <a:ext cx="1612301" cy="1077218"/>
          </a:xfrm>
          <a:prstGeom prst="rect">
            <a:avLst/>
          </a:prstGeom>
          <a:noFill/>
        </p:spPr>
        <p:txBody>
          <a:bodyPr wrap="none" rtlCol="0">
            <a:spAutoFit/>
          </a:bodyPr>
          <a:lstStyle/>
          <a:p>
            <a:pPr>
              <a:spcAft>
                <a:spcPts val="600"/>
              </a:spcAft>
            </a:pPr>
            <a:r>
              <a:rPr lang="en-US" b="1" dirty="0" smtClean="0"/>
              <a:t>www.cchrc.org</a:t>
            </a:r>
          </a:p>
          <a:p>
            <a:pPr>
              <a:spcAft>
                <a:spcPts val="600"/>
              </a:spcAft>
            </a:pPr>
            <a:r>
              <a:rPr lang="en-US" b="1" dirty="0" smtClean="0"/>
              <a:t>acep.uaf.edu</a:t>
            </a:r>
          </a:p>
          <a:p>
            <a:pPr>
              <a:spcAft>
                <a:spcPts val="600"/>
              </a:spcAft>
            </a:pPr>
            <a:r>
              <a:rPr lang="en-US" b="1" dirty="0" smtClean="0"/>
              <a:t>uaf.edu/</a:t>
            </a:r>
            <a:r>
              <a:rPr lang="en-US" b="1" dirty="0" err="1" smtClean="0"/>
              <a:t>bbc</a:t>
            </a:r>
            <a:endParaRPr lang="en-US" b="1" dirty="0" smtClean="0"/>
          </a:p>
        </p:txBody>
      </p:sp>
      <p:sp>
        <p:nvSpPr>
          <p:cNvPr id="5" name="TextBox 4">
            <a:extLst>
              <a:ext uri="{FF2B5EF4-FFF2-40B4-BE49-F238E27FC236}">
                <a16:creationId xmlns:a16="http://schemas.microsoft.com/office/drawing/2014/main" xmlns="" id="{9D82DF0A-DDAB-4399-8658-6F770455BCD4}"/>
              </a:ext>
              <a:ext uri="{C183D7F6-B498-43B3-948B-1728B52AA6E4}">
                <adec:decorative xmlns:adec="http://schemas.microsoft.com/office/drawing/2017/decorative" xmlns="" val="0"/>
              </a:ext>
            </a:extLst>
          </p:cNvPr>
          <p:cNvSpPr txBox="1"/>
          <p:nvPr/>
        </p:nvSpPr>
        <p:spPr>
          <a:xfrm>
            <a:off x="330200" y="1367073"/>
            <a:ext cx="2985322" cy="2308324"/>
          </a:xfrm>
          <a:prstGeom prst="rect">
            <a:avLst/>
          </a:prstGeom>
          <a:noFill/>
        </p:spPr>
        <p:txBody>
          <a:bodyPr wrap="square" rtlCol="0">
            <a:spAutoFit/>
          </a:bodyPr>
          <a:lstStyle/>
          <a:p>
            <a:r>
              <a:rPr lang="en-US" dirty="0"/>
              <a:t>Tom Marsik</a:t>
            </a:r>
          </a:p>
          <a:p>
            <a:r>
              <a:rPr lang="en-US" dirty="0">
                <a:hlinkClick r:id="rId3"/>
              </a:rPr>
              <a:t>tom.marsik@nrel.gov</a:t>
            </a:r>
            <a:r>
              <a:rPr lang="en-US" dirty="0"/>
              <a:t> </a:t>
            </a:r>
          </a:p>
          <a:p>
            <a:endParaRPr lang="en-US" dirty="0" smtClean="0"/>
          </a:p>
          <a:p>
            <a:r>
              <a:rPr lang="en-US" dirty="0" smtClean="0"/>
              <a:t>Vanessa </a:t>
            </a:r>
            <a:r>
              <a:rPr lang="en-US" dirty="0"/>
              <a:t>Stevens</a:t>
            </a:r>
          </a:p>
          <a:p>
            <a:r>
              <a:rPr lang="en-US" dirty="0" smtClean="0">
                <a:hlinkClick r:id="rId4"/>
              </a:rPr>
              <a:t>vanessa.stevens@nrel.gov</a:t>
            </a:r>
            <a:endParaRPr lang="en-US" dirty="0" smtClean="0"/>
          </a:p>
          <a:p>
            <a:endParaRPr lang="en-US" dirty="0"/>
          </a:p>
          <a:p>
            <a:r>
              <a:rPr lang="en-US" dirty="0" smtClean="0"/>
              <a:t>Robbin Garber-</a:t>
            </a:r>
            <a:r>
              <a:rPr lang="en-US" dirty="0" err="1" smtClean="0"/>
              <a:t>Slaght</a:t>
            </a:r>
            <a:endParaRPr lang="en-US" dirty="0" smtClean="0"/>
          </a:p>
          <a:p>
            <a:r>
              <a:rPr lang="en-US" dirty="0" smtClean="0">
                <a:hlinkClick r:id="rId5"/>
              </a:rPr>
              <a:t>robbin.garberslaght@nrel.gov</a:t>
            </a:r>
            <a:endParaRPr lang="en-US" dirty="0"/>
          </a:p>
        </p:txBody>
      </p:sp>
      <p:pic>
        <p:nvPicPr>
          <p:cNvPr id="7" name="Shape 237"/>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30200" y="244496"/>
            <a:ext cx="742082" cy="742082"/>
          </a:xfrm>
          <a:prstGeom prst="rect">
            <a:avLst/>
          </a:prstGeom>
          <a:noFill/>
          <a:ln>
            <a:noFill/>
          </a:ln>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62776" y="203200"/>
            <a:ext cx="2022484" cy="590550"/>
          </a:xfrm>
          <a:prstGeom prst="rect">
            <a:avLst/>
          </a:prstGeom>
        </p:spPr>
      </p:pic>
    </p:spTree>
    <p:extLst>
      <p:ext uri="{BB962C8B-B14F-4D97-AF65-F5344CB8AC3E}">
        <p14:creationId xmlns:p14="http://schemas.microsoft.com/office/powerpoint/2010/main" val="304135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FC72B2CF-92A3-4B49-AF1D-DC5625685E61}"/>
              </a:ext>
            </a:extLst>
          </p:cNvPr>
          <p:cNvSpPr>
            <a:spLocks noGrp="1"/>
          </p:cNvSpPr>
          <p:nvPr>
            <p:ph type="body" sz="quarter" idx="51"/>
          </p:nvPr>
        </p:nvSpPr>
        <p:spPr/>
        <p:txBody>
          <a:bodyPr/>
          <a:lstStyle/>
          <a:p>
            <a:r>
              <a:rPr lang="en-US" dirty="0"/>
              <a:t>How does </a:t>
            </a:r>
            <a:r>
              <a:rPr lang="en-US" dirty="0" smtClean="0"/>
              <a:t>an air source </a:t>
            </a:r>
            <a:r>
              <a:rPr lang="en-US" dirty="0"/>
              <a:t>heat pump work? </a:t>
            </a:r>
          </a:p>
        </p:txBody>
      </p:sp>
      <p:pic>
        <p:nvPicPr>
          <p:cNvPr id="8" name="Shape 100">
            <a:extLst>
              <a:ext uri="{FF2B5EF4-FFF2-40B4-BE49-F238E27FC236}">
                <a16:creationId xmlns:a16="http://schemas.microsoft.com/office/drawing/2014/main" xmlns="" id="{528CA4C9-CD8D-C34E-9665-6C0195C5C8DC}"/>
              </a:ext>
            </a:extLst>
          </p:cNvPr>
          <p:cNvPicPr preferRelativeResize="0"/>
          <p:nvPr/>
        </p:nvPicPr>
        <p:blipFill rotWithShape="1">
          <a:blip r:embed="rId2" cstate="print">
            <a:alphaModFix/>
            <a:extLst>
              <a:ext uri="{28A0092B-C50C-407E-A947-70E740481C1C}">
                <a14:useLocalDpi xmlns:a14="http://schemas.microsoft.com/office/drawing/2010/main"/>
              </a:ext>
            </a:extLst>
          </a:blip>
          <a:srcRect t="8267" r="6886" b="5108"/>
          <a:stretch/>
        </p:blipFill>
        <p:spPr>
          <a:xfrm>
            <a:off x="3226702" y="393700"/>
            <a:ext cx="5917298" cy="4125546"/>
          </a:xfrm>
          <a:prstGeom prst="rect">
            <a:avLst/>
          </a:prstGeom>
          <a:noFill/>
          <a:ln>
            <a:noFill/>
          </a:ln>
        </p:spPr>
      </p:pic>
      <p:sp>
        <p:nvSpPr>
          <p:cNvPr id="9" name="TextBox 8">
            <a:extLst>
              <a:ext uri="{FF2B5EF4-FFF2-40B4-BE49-F238E27FC236}">
                <a16:creationId xmlns="" xmlns:a16="http://schemas.microsoft.com/office/drawing/2014/main" id="{33230397-7E2F-4857-A40A-F0713D5EFC91}"/>
              </a:ext>
            </a:extLst>
          </p:cNvPr>
          <p:cNvSpPr txBox="1"/>
          <p:nvPr/>
        </p:nvSpPr>
        <p:spPr>
          <a:xfrm>
            <a:off x="5059778" y="4804946"/>
            <a:ext cx="3409772" cy="338554"/>
          </a:xfrm>
          <a:prstGeom prst="rect">
            <a:avLst/>
          </a:prstGeom>
          <a:noFill/>
        </p:spPr>
        <p:txBody>
          <a:bodyPr wrap="square" rtlCol="0">
            <a:spAutoFit/>
          </a:bodyPr>
          <a:lstStyle/>
          <a:p>
            <a:r>
              <a:rPr lang="en-US" sz="1600" i="1" dirty="0"/>
              <a:t>Image courtesy of RETSCREEN.</a:t>
            </a:r>
          </a:p>
        </p:txBody>
      </p:sp>
    </p:spTree>
    <p:extLst>
      <p:ext uri="{BB962C8B-B14F-4D97-AF65-F5344CB8AC3E}">
        <p14:creationId xmlns:p14="http://schemas.microsoft.com/office/powerpoint/2010/main" val="383892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xmlns="" id="{ABB3FE16-67CD-E44B-94C5-5AB7154BAF08}"/>
              </a:ext>
            </a:extLst>
          </p:cNvPr>
          <p:cNvPicPr>
            <a:picLocks noGrp="1" noChangeAspect="1"/>
          </p:cNvPicPr>
          <p:nvPr>
            <p:ph type="pic" sz="quarter" idx="49"/>
          </p:nvPr>
        </p:nvPicPr>
        <p:blipFill rotWithShape="1">
          <a:blip r:embed="rId3" cstate="print">
            <a:extLst>
              <a:ext uri="{28A0092B-C50C-407E-A947-70E740481C1C}">
                <a14:useLocalDpi xmlns:a14="http://schemas.microsoft.com/office/drawing/2010/main"/>
              </a:ext>
            </a:extLst>
          </a:blip>
          <a:srcRect r="-945"/>
          <a:stretch/>
        </p:blipFill>
        <p:spPr>
          <a:xfrm>
            <a:off x="0" y="9525"/>
            <a:ext cx="9230400" cy="3706866"/>
          </a:xfrm>
        </p:spPr>
      </p:pic>
      <p:sp>
        <p:nvSpPr>
          <p:cNvPr id="12" name="Text Placeholder 11"/>
          <p:cNvSpPr>
            <a:spLocks noGrp="1"/>
          </p:cNvSpPr>
          <p:nvPr>
            <p:ph type="body" sz="quarter" idx="48"/>
          </p:nvPr>
        </p:nvSpPr>
        <p:spPr>
          <a:xfrm>
            <a:off x="7617402" y="4505856"/>
            <a:ext cx="1336675" cy="326535"/>
          </a:xfrm>
        </p:spPr>
        <p:txBody>
          <a:bodyPr>
            <a:normAutofit fontScale="70000" lnSpcReduction="20000"/>
          </a:bodyPr>
          <a:lstStyle/>
          <a:p>
            <a:r>
              <a:rPr lang="en-US" dirty="0" smtClean="0"/>
              <a:t>"Efficiencies" </a:t>
            </a:r>
            <a:r>
              <a:rPr lang="en-US" dirty="0"/>
              <a:t>over 100%</a:t>
            </a:r>
          </a:p>
        </p:txBody>
      </p:sp>
      <p:sp>
        <p:nvSpPr>
          <p:cNvPr id="13" name="Title 12"/>
          <p:cNvSpPr>
            <a:spLocks noGrp="1"/>
          </p:cNvSpPr>
          <p:nvPr>
            <p:ph type="title"/>
          </p:nvPr>
        </p:nvSpPr>
        <p:spPr/>
        <p:txBody>
          <a:bodyPr/>
          <a:lstStyle/>
          <a:p>
            <a:r>
              <a:rPr lang="en-US" dirty="0"/>
              <a:t>Advantages of </a:t>
            </a:r>
            <a:br>
              <a:rPr lang="en-US" dirty="0"/>
            </a:br>
            <a:r>
              <a:rPr lang="en-US" dirty="0"/>
              <a:t>Heat Pumps</a:t>
            </a:r>
          </a:p>
        </p:txBody>
      </p:sp>
      <p:sp>
        <p:nvSpPr>
          <p:cNvPr id="2" name="Oval 1"/>
          <p:cNvSpPr/>
          <p:nvPr/>
        </p:nvSpPr>
        <p:spPr>
          <a:xfrm>
            <a:off x="448056" y="3017520"/>
            <a:ext cx="1289304" cy="1289304"/>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9"/>
          </p:nvPr>
        </p:nvSpPr>
        <p:spPr>
          <a:xfrm>
            <a:off x="586055" y="3483019"/>
            <a:ext cx="1013809" cy="551131"/>
          </a:xfrm>
        </p:spPr>
        <p:txBody>
          <a:bodyPr>
            <a:normAutofit fontScale="85000" lnSpcReduction="10000"/>
          </a:bodyPr>
          <a:lstStyle/>
          <a:p>
            <a:r>
              <a:rPr lang="en-US" dirty="0">
                <a:solidFill>
                  <a:schemeClr val="bg1"/>
                </a:solidFill>
              </a:rPr>
              <a:t>Low maintenance</a:t>
            </a:r>
          </a:p>
        </p:txBody>
      </p:sp>
      <p:sp>
        <p:nvSpPr>
          <p:cNvPr id="16" name="Oval 15"/>
          <p:cNvSpPr/>
          <p:nvPr/>
        </p:nvSpPr>
        <p:spPr>
          <a:xfrm>
            <a:off x="3977640" y="3017520"/>
            <a:ext cx="1289304" cy="1289304"/>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76856" y="3017520"/>
            <a:ext cx="1289304" cy="1289304"/>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42"/>
          </p:nvPr>
        </p:nvSpPr>
        <p:spPr>
          <a:xfrm>
            <a:off x="2463920" y="3483019"/>
            <a:ext cx="910098" cy="405548"/>
          </a:xfrm>
        </p:spPr>
        <p:txBody>
          <a:bodyPr>
            <a:normAutofit fontScale="77500" lnSpcReduction="20000"/>
          </a:bodyPr>
          <a:lstStyle/>
          <a:p>
            <a:r>
              <a:rPr lang="en-US" dirty="0">
                <a:solidFill>
                  <a:schemeClr val="bg1"/>
                </a:solidFill>
              </a:rPr>
              <a:t>No combustion</a:t>
            </a:r>
          </a:p>
        </p:txBody>
      </p:sp>
      <p:sp>
        <p:nvSpPr>
          <p:cNvPr id="17" name="Oval 16"/>
          <p:cNvSpPr/>
          <p:nvPr/>
        </p:nvSpPr>
        <p:spPr>
          <a:xfrm>
            <a:off x="5888736" y="3017520"/>
            <a:ext cx="1289304" cy="1289304"/>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xmlns="" id="{ABB5FF84-51E2-4D48-B3B9-F5285CD7B829}"/>
              </a:ext>
            </a:extLst>
          </p:cNvPr>
          <p:cNvSpPr txBox="1">
            <a:spLocks/>
          </p:cNvSpPr>
          <p:nvPr/>
        </p:nvSpPr>
        <p:spPr>
          <a:xfrm>
            <a:off x="4166802" y="3526696"/>
            <a:ext cx="910098" cy="405548"/>
          </a:xfrm>
          <a:prstGeom prst="rect">
            <a:avLst/>
          </a:prstGeom>
        </p:spPr>
        <p:txBody>
          <a:bodyPr vert="horz" lIns="0" tIns="0" rIns="0" bIns="0" rtlCol="0">
            <a:normAutofit fontScale="85000" lnSpcReduction="20000"/>
          </a:bodyPr>
          <a:lstStyle>
            <a:lvl1pPr marL="0" indent="0" algn="ctr" defTabSz="457200" rtl="0" eaLnBrk="1" latinLnBrk="0" hangingPunct="1">
              <a:spcBef>
                <a:spcPct val="20000"/>
              </a:spcBef>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200" kern="1200">
                <a:solidFill>
                  <a:srgbClr val="8DC63F"/>
                </a:solidFill>
                <a:latin typeface="+mn-lt"/>
                <a:ea typeface="+mn-ea"/>
                <a:cs typeface="+mn-cs"/>
              </a:defRPr>
            </a:lvl2pPr>
            <a:lvl3pPr marL="914400" indent="0" algn="l" defTabSz="457200" rtl="0" eaLnBrk="1" latinLnBrk="0" hangingPunct="1">
              <a:spcBef>
                <a:spcPct val="20000"/>
              </a:spcBef>
              <a:buFont typeface="Arial"/>
              <a:buNone/>
              <a:defRPr sz="2200" kern="1200">
                <a:solidFill>
                  <a:srgbClr val="8DC63F"/>
                </a:solidFill>
                <a:latin typeface="+mn-lt"/>
                <a:ea typeface="+mn-ea"/>
                <a:cs typeface="+mn-cs"/>
              </a:defRPr>
            </a:lvl3pPr>
            <a:lvl4pPr marL="1371600" indent="0" algn="l" defTabSz="457200" rtl="0" eaLnBrk="1" latinLnBrk="0" hangingPunct="1">
              <a:spcBef>
                <a:spcPct val="20000"/>
              </a:spcBef>
              <a:buFont typeface="Arial"/>
              <a:buNone/>
              <a:defRPr sz="2200" kern="1200">
                <a:solidFill>
                  <a:srgbClr val="8DC63F"/>
                </a:solidFill>
                <a:latin typeface="+mn-lt"/>
                <a:ea typeface="+mn-ea"/>
                <a:cs typeface="+mn-cs"/>
              </a:defRPr>
            </a:lvl4pPr>
            <a:lvl5pPr marL="1828800" indent="0" algn="l" defTabSz="457200" rtl="0" eaLnBrk="1" latinLnBrk="0" hangingPunct="1">
              <a:spcBef>
                <a:spcPct val="20000"/>
              </a:spcBef>
              <a:buFont typeface="Arial"/>
              <a:buNone/>
              <a:defRPr sz="2200" kern="1200">
                <a:solidFill>
                  <a:srgbClr val="8DC63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Partially renewable</a:t>
            </a:r>
          </a:p>
        </p:txBody>
      </p:sp>
      <p:sp>
        <p:nvSpPr>
          <p:cNvPr id="32" name="Text Placeholder 5">
            <a:extLst>
              <a:ext uri="{FF2B5EF4-FFF2-40B4-BE49-F238E27FC236}">
                <a16:creationId xmlns:a16="http://schemas.microsoft.com/office/drawing/2014/main" xmlns="" id="{A097E80E-8F46-BF4A-9D56-2F5209173F70}"/>
              </a:ext>
            </a:extLst>
          </p:cNvPr>
          <p:cNvSpPr txBox="1">
            <a:spLocks/>
          </p:cNvSpPr>
          <p:nvPr/>
        </p:nvSpPr>
        <p:spPr>
          <a:xfrm>
            <a:off x="6075404" y="3502800"/>
            <a:ext cx="1002195" cy="531349"/>
          </a:xfrm>
          <a:prstGeom prst="rect">
            <a:avLst/>
          </a:prstGeom>
        </p:spPr>
        <p:txBody>
          <a:bodyPr vert="horz" lIns="0" tIns="0" rIns="0" bIns="0" rtlCol="0">
            <a:normAutofit fontScale="77500" lnSpcReduction="20000"/>
          </a:bodyPr>
          <a:lstStyle>
            <a:lvl1pPr marL="0" indent="0" algn="ctr" defTabSz="457200" rtl="0" eaLnBrk="1" latinLnBrk="0" hangingPunct="1">
              <a:spcBef>
                <a:spcPct val="20000"/>
              </a:spcBef>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200" kern="1200">
                <a:solidFill>
                  <a:srgbClr val="8DC63F"/>
                </a:solidFill>
                <a:latin typeface="+mn-lt"/>
                <a:ea typeface="+mn-ea"/>
                <a:cs typeface="+mn-cs"/>
              </a:defRPr>
            </a:lvl2pPr>
            <a:lvl3pPr marL="914400" indent="0" algn="l" defTabSz="457200" rtl="0" eaLnBrk="1" latinLnBrk="0" hangingPunct="1">
              <a:spcBef>
                <a:spcPct val="20000"/>
              </a:spcBef>
              <a:buFont typeface="Arial"/>
              <a:buNone/>
              <a:defRPr sz="2200" kern="1200">
                <a:solidFill>
                  <a:srgbClr val="8DC63F"/>
                </a:solidFill>
                <a:latin typeface="+mn-lt"/>
                <a:ea typeface="+mn-ea"/>
                <a:cs typeface="+mn-cs"/>
              </a:defRPr>
            </a:lvl3pPr>
            <a:lvl4pPr marL="1371600" indent="0" algn="l" defTabSz="457200" rtl="0" eaLnBrk="1" latinLnBrk="0" hangingPunct="1">
              <a:spcBef>
                <a:spcPct val="20000"/>
              </a:spcBef>
              <a:buFont typeface="Arial"/>
              <a:buNone/>
              <a:defRPr sz="2200" kern="1200">
                <a:solidFill>
                  <a:srgbClr val="8DC63F"/>
                </a:solidFill>
                <a:latin typeface="+mn-lt"/>
                <a:ea typeface="+mn-ea"/>
                <a:cs typeface="+mn-cs"/>
              </a:defRPr>
            </a:lvl4pPr>
            <a:lvl5pPr marL="1828800" indent="0" algn="l" defTabSz="457200" rtl="0" eaLnBrk="1" latinLnBrk="0" hangingPunct="1">
              <a:spcBef>
                <a:spcPct val="20000"/>
              </a:spcBef>
              <a:buFont typeface="Arial"/>
              <a:buNone/>
              <a:defRPr sz="2200" kern="1200">
                <a:solidFill>
                  <a:srgbClr val="8DC63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Potential for lower energy costs</a:t>
            </a:r>
          </a:p>
        </p:txBody>
      </p:sp>
    </p:spTree>
    <p:extLst>
      <p:ext uri="{BB962C8B-B14F-4D97-AF65-F5344CB8AC3E}">
        <p14:creationId xmlns:p14="http://schemas.microsoft.com/office/powerpoint/2010/main" val="232199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485F9-B585-8B40-B8CD-189E92213825}"/>
              </a:ext>
            </a:extLst>
          </p:cNvPr>
          <p:cNvSpPr>
            <a:spLocks noGrp="1"/>
          </p:cNvSpPr>
          <p:nvPr>
            <p:ph type="title"/>
          </p:nvPr>
        </p:nvSpPr>
        <p:spPr>
          <a:xfrm>
            <a:off x="457200" y="0"/>
            <a:ext cx="3851032" cy="907143"/>
          </a:xfrm>
        </p:spPr>
        <p:txBody>
          <a:bodyPr/>
          <a:lstStyle/>
          <a:p>
            <a:r>
              <a:rPr lang="en-US" dirty="0" smtClean="0"/>
              <a:t>Coefficient of Performance (COP)</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362418" y="2238095"/>
                <a:ext cx="8403070"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𝐶𝑂𝑃</m:t>
                      </m:r>
                      <m:r>
                        <a:rPr lang="en-US" sz="2800" b="0" i="1" smtClean="0">
                          <a:solidFill>
                            <a:schemeClr val="tx1"/>
                          </a:solidFill>
                          <a:latin typeface="Cambria Math" panose="02040503050406030204" pitchFamily="18" charset="0"/>
                        </a:rPr>
                        <m:t>= </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h𝑒𝑎𝑡</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𝑑𝑒𝑙𝑖𝑣𝑒𝑟𝑒𝑑</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𝑏𝑦</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𝑡h𝑒</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h𝑒𝑎𝑡</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𝑝𝑢𝑚𝑝</m:t>
                          </m:r>
                        </m:num>
                        <m:den>
                          <m:r>
                            <a:rPr lang="en-US" sz="2800" b="0" i="1" smtClean="0">
                              <a:solidFill>
                                <a:schemeClr val="tx1"/>
                              </a:solidFill>
                              <a:latin typeface="Cambria Math" panose="02040503050406030204" pitchFamily="18" charset="0"/>
                            </a:rPr>
                            <m:t>𝑒𝑙𝑒𝑐𝑡𝑟𝑖𝑐𝑎𝑙</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𝑒𝑛𝑒𝑟𝑔𝑦</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𝑠𝑢𝑝𝑝𝑙𝑖𝑒𝑑</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𝑡𝑜</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𝑡h𝑒</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h𝑒𝑎𝑡</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𝑝𝑢𝑚𝑝</m:t>
                          </m:r>
                        </m:den>
                      </m:f>
                    </m:oMath>
                  </m:oMathPara>
                </a14:m>
                <a:endParaRPr lang="en-US" sz="28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62418" y="2238095"/>
                <a:ext cx="8403070" cy="89357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455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FC72B2CF-92A3-4B49-AF1D-DC5625685E61}"/>
              </a:ext>
            </a:extLst>
          </p:cNvPr>
          <p:cNvSpPr>
            <a:spLocks noGrp="1"/>
          </p:cNvSpPr>
          <p:nvPr>
            <p:ph type="body" sz="quarter" idx="51"/>
          </p:nvPr>
        </p:nvSpPr>
        <p:spPr>
          <a:xfrm>
            <a:off x="372234" y="505618"/>
            <a:ext cx="2532807" cy="1660408"/>
          </a:xfrm>
        </p:spPr>
        <p:txBody>
          <a:bodyPr/>
          <a:lstStyle/>
          <a:p>
            <a:r>
              <a:rPr lang="en-US" dirty="0"/>
              <a:t>Air-Source Heat Pumps: Fundamental </a:t>
            </a:r>
            <a:r>
              <a:rPr lang="en-US" dirty="0" smtClean="0"/>
              <a:t>Challenge</a:t>
            </a:r>
            <a:endParaRPr lang="en-US" dirty="0"/>
          </a:p>
        </p:txBody>
      </p:sp>
      <p:pic>
        <p:nvPicPr>
          <p:cNvPr id="8" name="Picture 7">
            <a:extLst>
              <a:ext uri="{FF2B5EF4-FFF2-40B4-BE49-F238E27FC236}">
                <a16:creationId xmlns:a16="http://schemas.microsoft.com/office/drawing/2014/main" xmlns="" id="{7A4943DF-A79A-8349-BB44-B81B7EF7D2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05820" y="783387"/>
            <a:ext cx="5838180" cy="3331021"/>
          </a:xfrm>
          <a:prstGeom prst="rect">
            <a:avLst/>
          </a:prstGeom>
        </p:spPr>
      </p:pic>
    </p:spTree>
    <p:extLst>
      <p:ext uri="{BB962C8B-B14F-4D97-AF65-F5344CB8AC3E}">
        <p14:creationId xmlns:p14="http://schemas.microsoft.com/office/powerpoint/2010/main" val="63826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485F9-B585-8B40-B8CD-189E92213825}"/>
              </a:ext>
            </a:extLst>
          </p:cNvPr>
          <p:cNvSpPr>
            <a:spLocks noGrp="1"/>
          </p:cNvSpPr>
          <p:nvPr>
            <p:ph type="title"/>
          </p:nvPr>
        </p:nvSpPr>
        <p:spPr>
          <a:xfrm>
            <a:off x="457200" y="0"/>
            <a:ext cx="3851032" cy="907143"/>
          </a:xfrm>
        </p:spPr>
        <p:txBody>
          <a:bodyPr/>
          <a:lstStyle/>
          <a:p>
            <a:r>
              <a:rPr lang="en-US" dirty="0"/>
              <a:t>ASHPs – Special Considerations</a:t>
            </a:r>
          </a:p>
        </p:txBody>
      </p:sp>
      <p:sp>
        <p:nvSpPr>
          <p:cNvPr id="3" name="Text Placeholder 2">
            <a:extLst>
              <a:ext uri="{FF2B5EF4-FFF2-40B4-BE49-F238E27FC236}">
                <a16:creationId xmlns:a16="http://schemas.microsoft.com/office/drawing/2014/main" xmlns="" id="{59394110-F7B1-FC45-BCFD-3B8A2D12FDF9}"/>
              </a:ext>
            </a:extLst>
          </p:cNvPr>
          <p:cNvSpPr>
            <a:spLocks noGrp="1"/>
          </p:cNvSpPr>
          <p:nvPr>
            <p:ph type="body" sz="quarter" idx="10"/>
          </p:nvPr>
        </p:nvSpPr>
        <p:spPr/>
        <p:txBody>
          <a:bodyPr>
            <a:normAutofit fontScale="70000" lnSpcReduction="20000"/>
          </a:bodyPr>
          <a:lstStyle/>
          <a:p>
            <a:pPr lvl="0"/>
            <a:endParaRPr lang="en-US" dirty="0"/>
          </a:p>
          <a:p>
            <a:pPr marL="342900" indent="-342900" eaLnBrk="0" fontAlgn="base" hangingPunct="0">
              <a:spcAft>
                <a:spcPts val="1200"/>
              </a:spcAft>
              <a:buFont typeface="Arial" pitchFamily="34" charset="0"/>
              <a:buChar char="•"/>
              <a:defRPr/>
            </a:pPr>
            <a:r>
              <a:rPr lang="en-US" sz="3200" b="0" kern="0" dirty="0">
                <a:latin typeface="+mj-lt"/>
                <a:cs typeface="Arial" pitchFamily="34" charset="0"/>
              </a:rPr>
              <a:t>Need for a backup heat source in cold climates</a:t>
            </a:r>
          </a:p>
          <a:p>
            <a:pPr marL="342900" indent="-342900" eaLnBrk="0" fontAlgn="base" hangingPunct="0">
              <a:spcAft>
                <a:spcPts val="1200"/>
              </a:spcAft>
              <a:buFont typeface="Arial" pitchFamily="34" charset="0"/>
              <a:buChar char="•"/>
              <a:defRPr/>
            </a:pPr>
            <a:r>
              <a:rPr lang="en-US" sz="3200" b="0" kern="0" dirty="0">
                <a:latin typeface="+mj-lt"/>
                <a:cs typeface="Arial" pitchFamily="34" charset="0"/>
              </a:rPr>
              <a:t>What is the source of electricity and its efficiency?</a:t>
            </a:r>
          </a:p>
          <a:p>
            <a:pPr marL="342900" indent="-342900" eaLnBrk="0" fontAlgn="base" hangingPunct="0">
              <a:spcAft>
                <a:spcPts val="1200"/>
              </a:spcAft>
              <a:buFont typeface="Arial" pitchFamily="34" charset="0"/>
              <a:buChar char="•"/>
              <a:defRPr/>
            </a:pPr>
            <a:r>
              <a:rPr lang="en-US" sz="3200" b="0" kern="0" dirty="0">
                <a:latin typeface="+mj-lt"/>
                <a:cs typeface="Arial" pitchFamily="34" charset="0"/>
              </a:rPr>
              <a:t>Air-to-air versus air-to-water</a:t>
            </a:r>
          </a:p>
          <a:p>
            <a:pPr marL="342900" indent="-342900" eaLnBrk="0" fontAlgn="base" hangingPunct="0">
              <a:spcAft>
                <a:spcPts val="1200"/>
              </a:spcAft>
              <a:buFont typeface="Arial" pitchFamily="34" charset="0"/>
              <a:buChar char="•"/>
              <a:defRPr/>
            </a:pPr>
            <a:r>
              <a:rPr lang="en-US" sz="3200" b="0" kern="0" dirty="0">
                <a:latin typeface="+mj-lt"/>
                <a:cs typeface="Arial" pitchFamily="34" charset="0"/>
              </a:rPr>
              <a:t>For air-to-air: ducted versus ductless</a:t>
            </a:r>
          </a:p>
          <a:p>
            <a:pPr marL="342900" indent="-342900" eaLnBrk="0" fontAlgn="base" hangingPunct="0">
              <a:spcAft>
                <a:spcPts val="1200"/>
              </a:spcAft>
              <a:buFont typeface="Arial" pitchFamily="34" charset="0"/>
              <a:buChar char="•"/>
              <a:defRPr/>
            </a:pPr>
            <a:r>
              <a:rPr lang="en-US" sz="3200" b="0" kern="0" dirty="0" smtClean="0">
                <a:latin typeface="+mj-lt"/>
                <a:cs typeface="Arial" pitchFamily="34" charset="0"/>
              </a:rPr>
              <a:t>Outside </a:t>
            </a:r>
            <a:r>
              <a:rPr lang="en-US" sz="3200" b="0" kern="0" dirty="0">
                <a:latin typeface="+mj-lt"/>
                <a:cs typeface="Arial" pitchFamily="34" charset="0"/>
              </a:rPr>
              <a:t>air cutoff temperature</a:t>
            </a:r>
          </a:p>
        </p:txBody>
      </p:sp>
      <p:pic>
        <p:nvPicPr>
          <p:cNvPr id="6" name="Picture Placeholder 5">
            <a:extLst>
              <a:ext uri="{FF2B5EF4-FFF2-40B4-BE49-F238E27FC236}">
                <a16:creationId xmlns:a16="http://schemas.microsoft.com/office/drawing/2014/main" xmlns="" id="{47DA0D60-3BA8-6D45-899C-AB47AFBAC8A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5810251" y="217941"/>
            <a:ext cx="3035300" cy="2717800"/>
          </a:xfrm>
        </p:spPr>
      </p:pic>
      <p:pic>
        <p:nvPicPr>
          <p:cNvPr id="8" name="Picture 7">
            <a:extLst>
              <a:ext uri="{FF2B5EF4-FFF2-40B4-BE49-F238E27FC236}">
                <a16:creationId xmlns:a16="http://schemas.microsoft.com/office/drawing/2014/main" xmlns="" id="{2024539C-F048-064C-84B1-8BF797E271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10250" y="2935741"/>
            <a:ext cx="3035301" cy="1810885"/>
          </a:xfrm>
          <a:prstGeom prst="rect">
            <a:avLst/>
          </a:prstGeom>
        </p:spPr>
      </p:pic>
    </p:spTree>
    <p:extLst>
      <p:ext uri="{BB962C8B-B14F-4D97-AF65-F5344CB8AC3E}">
        <p14:creationId xmlns:p14="http://schemas.microsoft.com/office/powerpoint/2010/main" val="14454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485F9-B585-8B40-B8CD-189E92213825}"/>
              </a:ext>
            </a:extLst>
          </p:cNvPr>
          <p:cNvSpPr>
            <a:spLocks noGrp="1"/>
          </p:cNvSpPr>
          <p:nvPr>
            <p:ph type="title"/>
          </p:nvPr>
        </p:nvSpPr>
        <p:spPr>
          <a:xfrm>
            <a:off x="457200" y="0"/>
            <a:ext cx="3851032" cy="907143"/>
          </a:xfrm>
        </p:spPr>
        <p:txBody>
          <a:bodyPr/>
          <a:lstStyle/>
          <a:p>
            <a:r>
              <a:rPr lang="en-US" dirty="0"/>
              <a:t>Emerging Energy Technology Fund Grant</a:t>
            </a:r>
          </a:p>
        </p:txBody>
      </p:sp>
      <p:sp>
        <p:nvSpPr>
          <p:cNvPr id="3" name="Text Placeholder 2">
            <a:extLst>
              <a:ext uri="{FF2B5EF4-FFF2-40B4-BE49-F238E27FC236}">
                <a16:creationId xmlns:a16="http://schemas.microsoft.com/office/drawing/2014/main" xmlns="" id="{59394110-F7B1-FC45-BCFD-3B8A2D12FDF9}"/>
              </a:ext>
            </a:extLst>
          </p:cNvPr>
          <p:cNvSpPr>
            <a:spLocks noGrp="1"/>
          </p:cNvSpPr>
          <p:nvPr>
            <p:ph type="body" sz="quarter" idx="10"/>
          </p:nvPr>
        </p:nvSpPr>
        <p:spPr/>
        <p:txBody>
          <a:bodyPr>
            <a:normAutofit fontScale="40000" lnSpcReduction="20000"/>
          </a:bodyPr>
          <a:lstStyle/>
          <a:p>
            <a:pPr lvl="0"/>
            <a:endParaRPr lang="en-US" dirty="0"/>
          </a:p>
          <a:p>
            <a:pPr eaLnBrk="0" fontAlgn="base" hangingPunct="0">
              <a:spcAft>
                <a:spcPts val="1200"/>
              </a:spcAft>
              <a:defRPr/>
            </a:pPr>
            <a:r>
              <a:rPr lang="en-US" sz="3200" b="0" kern="0" dirty="0">
                <a:latin typeface="+mj-lt"/>
                <a:cs typeface="Arial" pitchFamily="34" charset="0"/>
              </a:rPr>
              <a:t>Air Source Heat Pump Potential in Alaska: CCHRC, UAF Bristol Bay Campus, Wrangell Municipal Light &amp; Power</a:t>
            </a:r>
          </a:p>
          <a:p>
            <a:pPr eaLnBrk="0" fontAlgn="base" hangingPunct="0">
              <a:spcAft>
                <a:spcPts val="1200"/>
              </a:spcAft>
              <a:defRPr/>
            </a:pPr>
            <a:r>
              <a:rPr lang="en-US" sz="6000" kern="0" dirty="0">
                <a:latin typeface="+mj-lt"/>
                <a:cs typeface="Arial" pitchFamily="34" charset="0"/>
              </a:rPr>
              <a:t>Main Objectives</a:t>
            </a:r>
          </a:p>
          <a:p>
            <a:pPr marL="342900" indent="-342900" eaLnBrk="0" fontAlgn="base" hangingPunct="0">
              <a:spcAft>
                <a:spcPts val="1200"/>
              </a:spcAft>
              <a:buFont typeface="Arial" pitchFamily="34" charset="0"/>
              <a:buChar char="•"/>
              <a:defRPr/>
            </a:pPr>
            <a:r>
              <a:rPr lang="en-US" sz="4200" b="0" kern="0" dirty="0">
                <a:cs typeface="Arial" pitchFamily="34" charset="0"/>
              </a:rPr>
              <a:t>Study the field performance of ASHPs in Alaskan conditions</a:t>
            </a:r>
          </a:p>
          <a:p>
            <a:pPr marL="342900" indent="-342900" eaLnBrk="0" fontAlgn="base" hangingPunct="0">
              <a:spcAft>
                <a:spcPts val="1200"/>
              </a:spcAft>
              <a:buFont typeface="Arial" pitchFamily="34" charset="0"/>
              <a:buChar char="•"/>
              <a:defRPr/>
            </a:pPr>
            <a:r>
              <a:rPr lang="en-US" sz="4200" b="0" kern="0" dirty="0">
                <a:cs typeface="Arial" pitchFamily="34" charset="0"/>
              </a:rPr>
              <a:t>Study the behavior of ASHPs around cut-off temperatures</a:t>
            </a:r>
          </a:p>
          <a:p>
            <a:pPr marL="342900" indent="-342900" eaLnBrk="0" fontAlgn="base" hangingPunct="0">
              <a:spcAft>
                <a:spcPts val="1200"/>
              </a:spcAft>
              <a:buFont typeface="Arial" pitchFamily="34" charset="0"/>
              <a:buChar char="•"/>
              <a:defRPr/>
            </a:pPr>
            <a:r>
              <a:rPr lang="en-US" sz="4200" b="0" kern="0" dirty="0">
                <a:cs typeface="Arial" pitchFamily="34" charset="0"/>
              </a:rPr>
              <a:t>Study the potential of using ASHPs as an electrical demand management tool by replacing resistive heating systems (primarily in </a:t>
            </a:r>
            <a:r>
              <a:rPr lang="en-US" sz="4200" b="0" kern="0" dirty="0" smtClean="0">
                <a:cs typeface="Arial" pitchFamily="34" charset="0"/>
              </a:rPr>
              <a:t>Southeast </a:t>
            </a:r>
            <a:r>
              <a:rPr lang="en-US" sz="4200" b="0" kern="0" dirty="0">
                <a:cs typeface="Arial" pitchFamily="34" charset="0"/>
              </a:rPr>
              <a:t>Alaska)</a:t>
            </a:r>
          </a:p>
        </p:txBody>
      </p:sp>
      <p:pic>
        <p:nvPicPr>
          <p:cNvPr id="7" name="Shape 128"/>
          <p:cNvPicPr preferRelativeResize="0"/>
          <p:nvPr/>
        </p:nvPicPr>
        <p:blipFill>
          <a:blip r:embed="rId3">
            <a:alphaModFix/>
          </a:blip>
          <a:stretch>
            <a:fillRect/>
          </a:stretch>
        </p:blipFill>
        <p:spPr>
          <a:xfrm>
            <a:off x="5600698" y="1371600"/>
            <a:ext cx="3333751" cy="2391425"/>
          </a:xfrm>
          <a:prstGeom prst="rect">
            <a:avLst/>
          </a:prstGeom>
          <a:noFill/>
          <a:ln>
            <a:noFill/>
          </a:ln>
        </p:spPr>
      </p:pic>
      <p:sp>
        <p:nvSpPr>
          <p:cNvPr id="9" name="Shape 130"/>
          <p:cNvSpPr txBox="1"/>
          <p:nvPr/>
        </p:nvSpPr>
        <p:spPr>
          <a:xfrm>
            <a:off x="5521324" y="3694768"/>
            <a:ext cx="3492501" cy="249000"/>
          </a:xfrm>
          <a:prstGeom prst="rect">
            <a:avLst/>
          </a:prstGeom>
          <a:noFill/>
          <a:ln>
            <a:noFill/>
          </a:ln>
        </p:spPr>
        <p:txBody>
          <a:bodyPr lIns="91425" tIns="91425" rIns="91425" bIns="91425" anchor="t" anchorCtr="0">
            <a:noAutofit/>
          </a:bodyPr>
          <a:lstStyle/>
          <a:p>
            <a:pPr>
              <a:spcBef>
                <a:spcPts val="0"/>
              </a:spcBef>
              <a:buNone/>
            </a:pPr>
            <a:r>
              <a:rPr lang="en-US" sz="900" i="1" dirty="0">
                <a:latin typeface="Arial" panose="020B0604020202020204" pitchFamily="34" charset="0"/>
                <a:cs typeface="Arial" panose="020B0604020202020204" pitchFamily="34" charset="0"/>
              </a:rPr>
              <a:t>Wrangell City Hall</a:t>
            </a:r>
            <a:r>
              <a:rPr lang="en-US" sz="900" i="1" dirty="0" smtClean="0">
                <a:latin typeface="Arial" panose="020B0604020202020204" pitchFamily="34" charset="0"/>
                <a:cs typeface="Arial" panose="020B0604020202020204" pitchFamily="34" charset="0"/>
              </a:rPr>
              <a:t> in Southeast Alaska is </a:t>
            </a:r>
            <a:r>
              <a:rPr lang="en-US" sz="900" i="1" dirty="0">
                <a:latin typeface="Arial" panose="020B0604020202020204" pitchFamily="34" charset="0"/>
                <a:cs typeface="Arial" panose="020B0604020202020204" pitchFamily="34" charset="0"/>
              </a:rPr>
              <a:t>heated by </a:t>
            </a:r>
            <a:r>
              <a:rPr lang="en-US" sz="900" i="1" dirty="0" smtClean="0">
                <a:latin typeface="Arial" panose="020B0604020202020204" pitchFamily="34" charset="0"/>
                <a:cs typeface="Arial" panose="020B0604020202020204" pitchFamily="34" charset="0"/>
              </a:rPr>
              <a:t>a heat pump.</a:t>
            </a:r>
            <a:endParaRPr lang="en-US"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002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3D782B04-A9E3-EE4B-A09A-7ADC10AA5DE7}"/>
              </a:ext>
            </a:extLst>
          </p:cNvPr>
          <p:cNvSpPr>
            <a:spLocks noGrp="1"/>
          </p:cNvSpPr>
          <p:nvPr>
            <p:ph type="pic" sz="quarter" idx="53"/>
          </p:nvPr>
        </p:nvSpPr>
        <p:spPr>
          <a:solidFill>
            <a:srgbClr val="FFFFFF"/>
          </a:solidFill>
        </p:spPr>
      </p:sp>
      <p:sp>
        <p:nvSpPr>
          <p:cNvPr id="6" name="Text Placeholder 5">
            <a:extLst>
              <a:ext uri="{FF2B5EF4-FFF2-40B4-BE49-F238E27FC236}">
                <a16:creationId xmlns:a16="http://schemas.microsoft.com/office/drawing/2014/main" xmlns="" id="{E9635DD9-FDB3-0245-BB4C-1B2771836942}"/>
              </a:ext>
            </a:extLst>
          </p:cNvPr>
          <p:cNvSpPr>
            <a:spLocks noGrp="1"/>
          </p:cNvSpPr>
          <p:nvPr>
            <p:ph type="body" sz="quarter" idx="52"/>
          </p:nvPr>
        </p:nvSpPr>
        <p:spPr/>
        <p:txBody>
          <a:bodyPr/>
          <a:lstStyle/>
          <a:p>
            <a:endParaRPr lang="en-US"/>
          </a:p>
        </p:txBody>
      </p:sp>
      <p:pic>
        <p:nvPicPr>
          <p:cNvPr id="9" name="Shape 153">
            <a:extLst>
              <a:ext uri="{FF2B5EF4-FFF2-40B4-BE49-F238E27FC236}">
                <a16:creationId xmlns:a16="http://schemas.microsoft.com/office/drawing/2014/main" xmlns="" id="{CABF2706-653A-6642-9DED-1678929C6B58}"/>
              </a:ext>
            </a:extLst>
          </p:cNvPr>
          <p:cNvPicPr preferRelativeResize="0"/>
          <p:nvPr/>
        </p:nvPicPr>
        <p:blipFill>
          <a:blip r:embed="rId2">
            <a:alphaModFix/>
          </a:blip>
          <a:stretch>
            <a:fillRect/>
          </a:stretch>
        </p:blipFill>
        <p:spPr>
          <a:xfrm>
            <a:off x="0" y="-656999"/>
            <a:ext cx="9168909" cy="5800500"/>
          </a:xfrm>
          <a:prstGeom prst="rect">
            <a:avLst/>
          </a:prstGeom>
          <a:noFill/>
          <a:ln>
            <a:noFill/>
          </a:ln>
        </p:spPr>
      </p:pic>
      <p:sp>
        <p:nvSpPr>
          <p:cNvPr id="10" name="Text Placeholder 4">
            <a:extLst>
              <a:ext uri="{FF2B5EF4-FFF2-40B4-BE49-F238E27FC236}">
                <a16:creationId xmlns:a16="http://schemas.microsoft.com/office/drawing/2014/main" xmlns="" id="{DCD7FD1B-7E70-C442-A959-AC2DB4B9CFF7}"/>
              </a:ext>
            </a:extLst>
          </p:cNvPr>
          <p:cNvSpPr>
            <a:spLocks noGrp="1"/>
          </p:cNvSpPr>
          <p:nvPr>
            <p:ph type="body" sz="quarter" idx="51"/>
          </p:nvPr>
        </p:nvSpPr>
        <p:spPr>
          <a:xfrm>
            <a:off x="3226702" y="4046537"/>
            <a:ext cx="3067521" cy="1096963"/>
          </a:xfrm>
        </p:spPr>
        <p:txBody>
          <a:bodyPr/>
          <a:lstStyle/>
          <a:p>
            <a:r>
              <a:rPr lang="en-US" dirty="0"/>
              <a:t>Locations of ASHPs in the 2014-2015 Study</a:t>
            </a:r>
          </a:p>
        </p:txBody>
      </p:sp>
    </p:spTree>
    <p:extLst>
      <p:ext uri="{BB962C8B-B14F-4D97-AF65-F5344CB8AC3E}">
        <p14:creationId xmlns:p14="http://schemas.microsoft.com/office/powerpoint/2010/main" val="426984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E0457F0-78BB-3D43-8A7E-E13789EF3C0C}"/>
              </a:ext>
            </a:extLst>
          </p:cNvPr>
          <p:cNvSpPr>
            <a:spLocks noGrp="1"/>
          </p:cNvSpPr>
          <p:nvPr>
            <p:ph type="body" sz="quarter" idx="51"/>
          </p:nvPr>
        </p:nvSpPr>
        <p:spPr>
          <a:xfrm>
            <a:off x="479424" y="4319771"/>
            <a:ext cx="5415537" cy="481299"/>
          </a:xfrm>
        </p:spPr>
        <p:txBody>
          <a:bodyPr/>
          <a:lstStyle/>
          <a:p>
            <a:r>
              <a:rPr lang="en-US" dirty="0"/>
              <a:t>ASHP Detailed Monitoring Results</a:t>
            </a:r>
          </a:p>
        </p:txBody>
      </p:sp>
      <p:pic>
        <p:nvPicPr>
          <p:cNvPr id="5" name="Shape 173">
            <a:extLst>
              <a:ext uri="{FF2B5EF4-FFF2-40B4-BE49-F238E27FC236}">
                <a16:creationId xmlns:a16="http://schemas.microsoft.com/office/drawing/2014/main" xmlns="" id="{0B9590E6-403E-714D-96B5-BC1F6430A1D1}"/>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031133" y="0"/>
            <a:ext cx="6992356" cy="4092103"/>
          </a:xfrm>
          <a:prstGeom prst="rect">
            <a:avLst/>
          </a:prstGeom>
          <a:noFill/>
          <a:ln>
            <a:noFill/>
          </a:ln>
        </p:spPr>
      </p:pic>
    </p:spTree>
    <p:extLst>
      <p:ext uri="{BB962C8B-B14F-4D97-AF65-F5344CB8AC3E}">
        <p14:creationId xmlns:p14="http://schemas.microsoft.com/office/powerpoint/2010/main" val="558898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2.xml><?xml version="1.0" encoding="utf-8"?>
<a:theme xmlns:a="http://schemas.openxmlformats.org/drawingml/2006/main" name="1_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1076</TotalTime>
  <Words>590</Words>
  <Application>Microsoft Office PowerPoint</Application>
  <PresentationFormat>On-screen Show (16:9)</PresentationFormat>
  <Paragraphs>107</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ＭＳ Ｐゴシック</vt:lpstr>
      <vt:lpstr>Algerian</vt:lpstr>
      <vt:lpstr>Arial</vt:lpstr>
      <vt:lpstr>Calibri</vt:lpstr>
      <vt:lpstr>Cambria Math</vt:lpstr>
      <vt:lpstr>Times New Roman</vt:lpstr>
      <vt:lpstr>Office Theme</vt:lpstr>
      <vt:lpstr>1_Office Theme</vt:lpstr>
      <vt:lpstr>PowerPoint Presentation</vt:lpstr>
      <vt:lpstr>PowerPoint Presentation</vt:lpstr>
      <vt:lpstr>Advantages of  Heat Pumps</vt:lpstr>
      <vt:lpstr>Coefficient of Performance (COP)</vt:lpstr>
      <vt:lpstr>PowerPoint Presentation</vt:lpstr>
      <vt:lpstr>ASHPs – Special Considerations</vt:lpstr>
      <vt:lpstr>Emerging Energy Technology Fund Grant</vt:lpstr>
      <vt:lpstr>PowerPoint Presentation</vt:lpstr>
      <vt:lpstr>PowerPoint Presentation</vt:lpstr>
      <vt:lpstr>PowerPoint Presentation</vt:lpstr>
      <vt:lpstr>ASHP General Monitoring - Results</vt:lpstr>
      <vt:lpstr>Current Research</vt:lpstr>
      <vt:lpstr>Current Research</vt:lpstr>
      <vt:lpstr>Current Research</vt:lpstr>
      <vt:lpstr>System Approach: Heat Pump + Efficient Envelope</vt:lpstr>
      <vt:lpstr>ASHPs – Main Conclusions</vt:lpstr>
      <vt:lpstr>Credits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Preferred 16:9 Widescreen Presentation Template (.pptx)</dc:title>
  <dc:subject>PowerPoint presentation template for newer wide-screen monitors and TVs.</dc:subject>
  <dc:creator>NREL</dc:creator>
  <cp:keywords/>
  <dc:description/>
  <cp:lastModifiedBy>Tomas Marsik</cp:lastModifiedBy>
  <cp:revision>61</cp:revision>
  <cp:lastPrinted>2018-01-04T20:30:58Z</cp:lastPrinted>
  <dcterms:created xsi:type="dcterms:W3CDTF">2019-02-01T22:56:44Z</dcterms:created>
  <dcterms:modified xsi:type="dcterms:W3CDTF">2021-04-20T19:00:53Z</dcterms:modified>
  <cp:category/>
</cp:coreProperties>
</file>