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256" r:id="rId2"/>
    <p:sldId id="274" r:id="rId3"/>
    <p:sldId id="287" r:id="rId4"/>
    <p:sldId id="270" r:id="rId5"/>
    <p:sldId id="280" r:id="rId6"/>
    <p:sldId id="283" r:id="rId7"/>
    <p:sldId id="281" r:id="rId8"/>
    <p:sldId id="288" r:id="rId9"/>
    <p:sldId id="271" r:id="rId10"/>
    <p:sldId id="272" r:id="rId11"/>
    <p:sldId id="275" r:id="rId12"/>
    <p:sldId id="290" r:id="rId13"/>
    <p:sldId id="273" r:id="rId14"/>
    <p:sldId id="257" r:id="rId15"/>
    <p:sldId id="265" r:id="rId16"/>
    <p:sldId id="289" r:id="rId17"/>
    <p:sldId id="260" r:id="rId18"/>
    <p:sldId id="262" r:id="rId19"/>
    <p:sldId id="284" r:id="rId20"/>
    <p:sldId id="285" r:id="rId21"/>
    <p:sldId id="286" r:id="rId22"/>
    <p:sldId id="291" r:id="rId23"/>
    <p:sldId id="266" r:id="rId24"/>
    <p:sldId id="29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26" d="100"/>
          <a:sy n="126" d="100"/>
        </p:scale>
        <p:origin x="206" y="86"/>
      </p:cViewPr>
      <p:guideLst/>
    </p:cSldViewPr>
  </p:slideViewPr>
  <p:notesTextViewPr>
    <p:cViewPr>
      <p:scale>
        <a:sx n="3" d="2"/>
        <a:sy n="3" d="2"/>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21FD0-920B-4D83-9AF0-E5D94386A649}" type="datetimeFigureOut">
              <a:rPr lang="en-US" smtClean="0"/>
              <a:t>4/22/2021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151D7-AC1B-4E4D-9459-600ABDA340E4}" type="slidenum">
              <a:rPr lang="en-US" smtClean="0"/>
              <a:t>‹#›</a:t>
            </a:fld>
            <a:endParaRPr lang="en-US" dirty="0"/>
          </a:p>
        </p:txBody>
      </p:sp>
    </p:spTree>
    <p:extLst>
      <p:ext uri="{BB962C8B-B14F-4D97-AF65-F5344CB8AC3E}">
        <p14:creationId xmlns:p14="http://schemas.microsoft.com/office/powerpoint/2010/main" val="237271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402D18-8B09-410F-BCBA-FF940239FD93}"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5AA4BA-7D6C-488E-AE0D-008929EF6C9D}" type="slidenum">
              <a:rPr lang="en-US" smtClean="0"/>
              <a:t>‹#›</a:t>
            </a:fld>
            <a:endParaRPr lang="en-US" dirty="0"/>
          </a:p>
        </p:txBody>
      </p:sp>
      <p:pic>
        <p:nvPicPr>
          <p:cNvPr id="7" name="Picture 4" descr="UAF logo and signature system | University Relations | University ...">
            <a:extLst>
              <a:ext uri="{FF2B5EF4-FFF2-40B4-BE49-F238E27FC236}">
                <a16:creationId xmlns:a16="http://schemas.microsoft.com/office/drawing/2014/main" id="{DF45C49E-6B1E-4181-8E4F-3CD4259FC0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2" y="6385568"/>
            <a:ext cx="2068945" cy="44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10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A42D5-BAE9-4902-B0DD-E8DDCB452F4C}"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213436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06098-DF38-4E34-BD80-011A47A83F30}"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152668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944D-9876-4564-8A8A-33642C899653}"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5AA4BA-7D6C-488E-AE0D-008929EF6C9D}" type="slidenum">
              <a:rPr lang="en-US" smtClean="0"/>
              <a:t>‹#›</a:t>
            </a:fld>
            <a:endParaRPr lang="en-US" dirty="0"/>
          </a:p>
        </p:txBody>
      </p:sp>
      <p:pic>
        <p:nvPicPr>
          <p:cNvPr id="7" name="Picture 4" descr="UAF logo and signature system | University Relations | University ...">
            <a:extLst>
              <a:ext uri="{FF2B5EF4-FFF2-40B4-BE49-F238E27FC236}">
                <a16:creationId xmlns:a16="http://schemas.microsoft.com/office/drawing/2014/main" id="{D8B1A086-C142-4AF4-A7A8-71F34CFBDF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4" y="6385568"/>
            <a:ext cx="2068945" cy="44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74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78F18B-A7DB-4902-8C53-D1F147DC9640}"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296994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E798A0-1048-4EFD-820B-2DF0737DBF85}"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296680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D03C50-3CE6-4FFB-B90E-29FF9A92D5D6}" type="datetime1">
              <a:rPr lang="en-US" smtClean="0"/>
              <a:t>4/22/2021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177717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D11F1-B020-4BF2-82F5-0C116FEF2527}" type="datetime1">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61472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8166B-BC31-4846-A080-5F958F3AE20B}" type="datetime1">
              <a:rPr lang="en-US" smtClean="0"/>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5AA4BA-7D6C-488E-AE0D-008929EF6C9D}" type="slidenum">
              <a:rPr lang="en-US" smtClean="0"/>
              <a:t>‹#›</a:t>
            </a:fld>
            <a:endParaRPr lang="en-US" dirty="0"/>
          </a:p>
        </p:txBody>
      </p:sp>
      <p:pic>
        <p:nvPicPr>
          <p:cNvPr id="5" name="Picture 4" descr="UAF logo and signature system | University Relations | University ...">
            <a:extLst>
              <a:ext uri="{FF2B5EF4-FFF2-40B4-BE49-F238E27FC236}">
                <a16:creationId xmlns:a16="http://schemas.microsoft.com/office/drawing/2014/main" id="{51A37C5F-10FE-4B4C-968F-FBB0916FC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70" y="6385568"/>
            <a:ext cx="2758593" cy="44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400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809BF18-C854-4A13-B571-7D9D534BD9F9}"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189679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8324696-06F5-4E25-9966-003B1922564F}"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5AA4BA-7D6C-488E-AE0D-008929EF6C9D}" type="slidenum">
              <a:rPr lang="en-US" smtClean="0"/>
              <a:t>‹#›</a:t>
            </a:fld>
            <a:endParaRPr lang="en-US" dirty="0"/>
          </a:p>
        </p:txBody>
      </p:sp>
    </p:spTree>
    <p:extLst>
      <p:ext uri="{BB962C8B-B14F-4D97-AF65-F5344CB8AC3E}">
        <p14:creationId xmlns:p14="http://schemas.microsoft.com/office/powerpoint/2010/main" val="2339323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281" y="6497273"/>
            <a:ext cx="2844800" cy="365125"/>
          </a:xfrm>
          <a:prstGeom prst="rect">
            <a:avLst/>
          </a:prstGeom>
        </p:spPr>
        <p:txBody>
          <a:bodyPr vert="horz" lIns="91440" tIns="45720" rIns="91440" bIns="45720" rtlCol="0" anchor="ctr"/>
          <a:lstStyle>
            <a:lvl1pPr algn="l">
              <a:defRPr sz="1200">
                <a:solidFill>
                  <a:schemeClr val="accent1">
                    <a:lumMod val="60000"/>
                    <a:lumOff val="40000"/>
                  </a:schemeClr>
                </a:solidFill>
              </a:defRPr>
            </a:lvl1pPr>
          </a:lstStyle>
          <a:p>
            <a:fld id="{041D4FE9-DBD6-46EF-B1C5-BB524F5C75A0}" type="datetime1">
              <a:rPr lang="en-US" smtClean="0"/>
              <a:t>4/22/2021</a:t>
            </a:fld>
            <a:endParaRPr lang="en-US" dirty="0"/>
          </a:p>
        </p:txBody>
      </p:sp>
      <p:sp>
        <p:nvSpPr>
          <p:cNvPr id="5" name="Footer Placeholder 4"/>
          <p:cNvSpPr>
            <a:spLocks noGrp="1"/>
          </p:cNvSpPr>
          <p:nvPr>
            <p:ph type="ftr" sz="quarter" idx="3"/>
          </p:nvPr>
        </p:nvSpPr>
        <p:spPr>
          <a:xfrm>
            <a:off x="4165600" y="6507684"/>
            <a:ext cx="3860800" cy="365125"/>
          </a:xfrm>
          <a:prstGeom prst="rect">
            <a:avLst/>
          </a:prstGeom>
        </p:spPr>
        <p:txBody>
          <a:bodyPr vert="horz" lIns="91440" tIns="45720" rIns="91440" bIns="45720" rtlCol="0" anchor="ctr"/>
          <a:lstStyle>
            <a:lvl1pPr algn="ctr">
              <a:defRPr sz="1200">
                <a:solidFill>
                  <a:srgbClr val="95B3D7"/>
                </a:solidFill>
              </a:defRPr>
            </a:lvl1pPr>
          </a:lstStyle>
          <a:p>
            <a:endParaRPr lang="en-US" dirty="0"/>
          </a:p>
        </p:txBody>
      </p:sp>
      <p:sp>
        <p:nvSpPr>
          <p:cNvPr id="6" name="Slide Number Placeholder 5"/>
          <p:cNvSpPr>
            <a:spLocks noGrp="1"/>
          </p:cNvSpPr>
          <p:nvPr>
            <p:ph type="sldNum" sz="quarter" idx="4"/>
          </p:nvPr>
        </p:nvSpPr>
        <p:spPr>
          <a:xfrm>
            <a:off x="8716751" y="6492880"/>
            <a:ext cx="922424" cy="365125"/>
          </a:xfrm>
          <a:prstGeom prst="rect">
            <a:avLst/>
          </a:prstGeom>
        </p:spPr>
        <p:txBody>
          <a:bodyPr vert="horz" lIns="91440" tIns="45720" rIns="91440" bIns="45720" rtlCol="0" anchor="ctr"/>
          <a:lstStyle>
            <a:lvl1pPr algn="r">
              <a:defRPr sz="1200">
                <a:solidFill>
                  <a:srgbClr val="95B3D7"/>
                </a:solidFill>
              </a:defRPr>
            </a:lvl1pPr>
          </a:lstStyle>
          <a:p>
            <a:fld id="{265AA4BA-7D6C-488E-AE0D-008929EF6C9D}" type="slidenum">
              <a:rPr lang="en-US" smtClean="0"/>
              <a:t>‹#›</a:t>
            </a:fld>
            <a:endParaRPr lang="en-US" dirty="0"/>
          </a:p>
        </p:txBody>
      </p:sp>
    </p:spTree>
    <p:extLst>
      <p:ext uri="{BB962C8B-B14F-4D97-AF65-F5344CB8AC3E}">
        <p14:creationId xmlns:p14="http://schemas.microsoft.com/office/powerpoint/2010/main" val="32497539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gif"/><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cep.uaf.edu/programs/alaska-hydrokinetic-energy-research-center/publications.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lANhN3xTwR0" TargetMode="External"/><Relationship Id="rId2" Type="http://schemas.openxmlformats.org/officeDocument/2006/relationships/hyperlink" Target="https://youtu.be/LXsuU_ZC56E" TargetMode="External"/><Relationship Id="rId1" Type="http://schemas.openxmlformats.org/officeDocument/2006/relationships/slideLayout" Target="../slideLayouts/slideLayout2.xml"/><Relationship Id="rId5" Type="http://schemas.openxmlformats.org/officeDocument/2006/relationships/hyperlink" Target="https://www.oceanenergy-europe.eu/" TargetMode="External"/><Relationship Id="rId4" Type="http://schemas.openxmlformats.org/officeDocument/2006/relationships/hyperlink" Target="https://acep.uaf.edu/programs/alaska-hydrokinetic-energy-research-center/publications.asp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youtu.be/LXsuU_ZC56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B353E9-0A2A-40B8-9D5E-2A1C25296250}"/>
              </a:ext>
            </a:extLst>
          </p:cNvPr>
          <p:cNvPicPr>
            <a:picLocks noChangeAspect="1"/>
          </p:cNvPicPr>
          <p:nvPr/>
        </p:nvPicPr>
        <p:blipFill rotWithShape="1">
          <a:blip r:embed="rId2">
            <a:extLst>
              <a:ext uri="{28A0092B-C50C-407E-A947-70E740481C1C}">
                <a14:useLocalDpi xmlns:a14="http://schemas.microsoft.com/office/drawing/2010/main" val="0"/>
              </a:ext>
            </a:extLst>
          </a:blip>
          <a:srcRect l="2382" t="12556" r="2380" b="22932"/>
          <a:stretch/>
        </p:blipFill>
        <p:spPr>
          <a:xfrm>
            <a:off x="0" y="1"/>
            <a:ext cx="12192000" cy="619397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 name="Title 1">
            <a:extLst>
              <a:ext uri="{FF2B5EF4-FFF2-40B4-BE49-F238E27FC236}">
                <a16:creationId xmlns:a16="http://schemas.microsoft.com/office/drawing/2014/main" id="{FC114375-AF2D-4567-BC54-D29C017B3B47}"/>
              </a:ext>
            </a:extLst>
          </p:cNvPr>
          <p:cNvSpPr>
            <a:spLocks noGrp="1"/>
          </p:cNvSpPr>
          <p:nvPr>
            <p:ph type="ctrTitle"/>
          </p:nvPr>
        </p:nvSpPr>
        <p:spPr>
          <a:xfrm>
            <a:off x="914400" y="309790"/>
            <a:ext cx="10363200" cy="1470025"/>
          </a:xfrm>
        </p:spPr>
        <p:txBody>
          <a:bodyPr>
            <a:normAutofit/>
          </a:bodyPr>
          <a:lstStyle/>
          <a:p>
            <a:pPr algn="ctr"/>
            <a:r>
              <a:rPr lang="en-US" dirty="0">
                <a:solidFill>
                  <a:srgbClr val="002060"/>
                </a:solidFill>
              </a:rPr>
              <a:t>Hydrokinetic Energy Research</a:t>
            </a:r>
          </a:p>
        </p:txBody>
      </p:sp>
      <p:sp>
        <p:nvSpPr>
          <p:cNvPr id="3" name="Subtitle 2">
            <a:extLst>
              <a:ext uri="{FF2B5EF4-FFF2-40B4-BE49-F238E27FC236}">
                <a16:creationId xmlns:a16="http://schemas.microsoft.com/office/drawing/2014/main" id="{66DE1D1C-990B-4047-A583-82309BAD3CE7}"/>
              </a:ext>
            </a:extLst>
          </p:cNvPr>
          <p:cNvSpPr>
            <a:spLocks noGrp="1"/>
          </p:cNvSpPr>
          <p:nvPr>
            <p:ph type="subTitle" idx="1"/>
          </p:nvPr>
        </p:nvSpPr>
        <p:spPr>
          <a:xfrm>
            <a:off x="1828800" y="4528459"/>
            <a:ext cx="8534400" cy="1752600"/>
          </a:xfrm>
        </p:spPr>
        <p:txBody>
          <a:bodyPr>
            <a:normAutofit fontScale="92500" lnSpcReduction="20000"/>
          </a:bodyPr>
          <a:lstStyle/>
          <a:p>
            <a:r>
              <a:rPr lang="en-US" sz="2400" dirty="0">
                <a:solidFill>
                  <a:srgbClr val="002060"/>
                </a:solidFill>
              </a:rPr>
              <a:t>22 April 2021</a:t>
            </a:r>
          </a:p>
          <a:p>
            <a:r>
              <a:rPr lang="en-US" sz="2400" dirty="0">
                <a:solidFill>
                  <a:srgbClr val="002060"/>
                </a:solidFill>
              </a:rPr>
              <a:t>Arctic Sustainable Energy Research Conference 2021</a:t>
            </a:r>
          </a:p>
          <a:p>
            <a:r>
              <a:rPr lang="en-US" sz="2400" dirty="0">
                <a:solidFill>
                  <a:srgbClr val="002060"/>
                </a:solidFill>
              </a:rPr>
              <a:t>Ben Loeffler, Alaska Center for Energy and Power </a:t>
            </a:r>
          </a:p>
          <a:p>
            <a:r>
              <a:rPr lang="en-US" sz="2400" dirty="0">
                <a:solidFill>
                  <a:srgbClr val="002060"/>
                </a:solidFill>
              </a:rPr>
              <a:t>at UAF</a:t>
            </a:r>
          </a:p>
          <a:p>
            <a:r>
              <a:rPr lang="en-US" sz="2400" dirty="0">
                <a:solidFill>
                  <a:srgbClr val="002060"/>
                </a:solidFill>
              </a:rPr>
              <a:t>bhloeffler@alaska.edu</a:t>
            </a:r>
          </a:p>
        </p:txBody>
      </p:sp>
      <p:sp>
        <p:nvSpPr>
          <p:cNvPr id="4" name="Slide Number Placeholder 3">
            <a:extLst>
              <a:ext uri="{FF2B5EF4-FFF2-40B4-BE49-F238E27FC236}">
                <a16:creationId xmlns:a16="http://schemas.microsoft.com/office/drawing/2014/main" id="{B105C8C9-9B8E-42D1-A9C3-E63363E5D857}"/>
              </a:ext>
            </a:extLst>
          </p:cNvPr>
          <p:cNvSpPr>
            <a:spLocks noGrp="1"/>
          </p:cNvSpPr>
          <p:nvPr>
            <p:ph type="sldNum" sz="quarter" idx="12"/>
          </p:nvPr>
        </p:nvSpPr>
        <p:spPr/>
        <p:txBody>
          <a:bodyPr/>
          <a:lstStyle/>
          <a:p>
            <a:fld id="{265AA4BA-7D6C-488E-AE0D-008929EF6C9D}" type="slidenum">
              <a:rPr lang="en-US" smtClean="0"/>
              <a:t>1</a:t>
            </a:fld>
            <a:endParaRPr lang="en-US" dirty="0"/>
          </a:p>
        </p:txBody>
      </p:sp>
    </p:spTree>
    <p:extLst>
      <p:ext uri="{BB962C8B-B14F-4D97-AF65-F5344CB8AC3E}">
        <p14:creationId xmlns:p14="http://schemas.microsoft.com/office/powerpoint/2010/main" val="3738829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B0AA-BD9E-4046-8EF9-5DB4489EBAC9}"/>
              </a:ext>
            </a:extLst>
          </p:cNvPr>
          <p:cNvSpPr>
            <a:spLocks noGrp="1"/>
          </p:cNvSpPr>
          <p:nvPr>
            <p:ph type="title"/>
          </p:nvPr>
        </p:nvSpPr>
        <p:spPr/>
        <p:txBody>
          <a:bodyPr/>
          <a:lstStyle/>
          <a:p>
            <a:r>
              <a:rPr lang="en-US" dirty="0"/>
              <a:t>Wave Energy Converter (WEC) Types</a:t>
            </a:r>
          </a:p>
        </p:txBody>
      </p:sp>
      <p:pic>
        <p:nvPicPr>
          <p:cNvPr id="9" name="Content Placeholder 8">
            <a:extLst>
              <a:ext uri="{FF2B5EF4-FFF2-40B4-BE49-F238E27FC236}">
                <a16:creationId xmlns:a16="http://schemas.microsoft.com/office/drawing/2014/main" id="{DE0481C0-B7F3-4047-BCB2-AB0A0E681D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384" y="1417638"/>
            <a:ext cx="2743200" cy="2194560"/>
          </a:xfrm>
        </p:spPr>
      </p:pic>
      <p:sp>
        <p:nvSpPr>
          <p:cNvPr id="4" name="Slide Number Placeholder 3">
            <a:extLst>
              <a:ext uri="{FF2B5EF4-FFF2-40B4-BE49-F238E27FC236}">
                <a16:creationId xmlns:a16="http://schemas.microsoft.com/office/drawing/2014/main" id="{3B85C479-C250-4108-A106-0AB47B4689B8}"/>
              </a:ext>
            </a:extLst>
          </p:cNvPr>
          <p:cNvSpPr>
            <a:spLocks noGrp="1"/>
          </p:cNvSpPr>
          <p:nvPr>
            <p:ph type="sldNum" sz="quarter" idx="12"/>
          </p:nvPr>
        </p:nvSpPr>
        <p:spPr/>
        <p:txBody>
          <a:bodyPr/>
          <a:lstStyle/>
          <a:p>
            <a:fld id="{265AA4BA-7D6C-488E-AE0D-008929EF6C9D}" type="slidenum">
              <a:rPr lang="en-US" smtClean="0"/>
              <a:t>10</a:t>
            </a:fld>
            <a:endParaRPr lang="en-US" dirty="0"/>
          </a:p>
        </p:txBody>
      </p:sp>
      <p:pic>
        <p:nvPicPr>
          <p:cNvPr id="19" name="Picture 18">
            <a:extLst>
              <a:ext uri="{FF2B5EF4-FFF2-40B4-BE49-F238E27FC236}">
                <a16:creationId xmlns:a16="http://schemas.microsoft.com/office/drawing/2014/main" id="{567C570E-6497-45E7-BA65-5AC4993C4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847156"/>
            <a:ext cx="2743200" cy="2194560"/>
          </a:xfrm>
          <a:prstGeom prst="rect">
            <a:avLst/>
          </a:prstGeom>
        </p:spPr>
      </p:pic>
      <p:sp>
        <p:nvSpPr>
          <p:cNvPr id="25" name="TextBox 24">
            <a:extLst>
              <a:ext uri="{FF2B5EF4-FFF2-40B4-BE49-F238E27FC236}">
                <a16:creationId xmlns:a16="http://schemas.microsoft.com/office/drawing/2014/main" id="{B109A370-A0F8-423B-B408-2461D3147761}"/>
              </a:ext>
            </a:extLst>
          </p:cNvPr>
          <p:cNvSpPr txBox="1"/>
          <p:nvPr/>
        </p:nvSpPr>
        <p:spPr>
          <a:xfrm>
            <a:off x="3681663" y="6398696"/>
            <a:ext cx="4974439" cy="338554"/>
          </a:xfrm>
          <a:prstGeom prst="rect">
            <a:avLst/>
          </a:prstGeom>
          <a:noFill/>
        </p:spPr>
        <p:txBody>
          <a:bodyPr wrap="none" rtlCol="0">
            <a:spAutoFit/>
          </a:bodyPr>
          <a:lstStyle/>
          <a:p>
            <a:r>
              <a:rPr lang="en-US" sz="1600" dirty="0">
                <a:solidFill>
                  <a:srgbClr val="000000"/>
                </a:solidFill>
              </a:rPr>
              <a:t>( all images from https://www.aquaret.com/index.html)</a:t>
            </a:r>
          </a:p>
        </p:txBody>
      </p:sp>
      <p:pic>
        <p:nvPicPr>
          <p:cNvPr id="10" name="Picture 9">
            <a:extLst>
              <a:ext uri="{FF2B5EF4-FFF2-40B4-BE49-F238E27FC236}">
                <a16:creationId xmlns:a16="http://schemas.microsoft.com/office/drawing/2014/main" id="{6C1A5D32-B723-4D1E-B2CB-1380748C2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417638"/>
            <a:ext cx="2743200" cy="2194560"/>
          </a:xfrm>
          <a:prstGeom prst="rect">
            <a:avLst/>
          </a:prstGeom>
        </p:spPr>
      </p:pic>
      <p:pic>
        <p:nvPicPr>
          <p:cNvPr id="11" name="Picture 10">
            <a:extLst>
              <a:ext uri="{FF2B5EF4-FFF2-40B4-BE49-F238E27FC236}">
                <a16:creationId xmlns:a16="http://schemas.microsoft.com/office/drawing/2014/main" id="{9F8BFEC4-45A2-4A5A-AF2A-94B953456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384" y="3847156"/>
            <a:ext cx="2743200" cy="2194560"/>
          </a:xfrm>
          <a:prstGeom prst="rect">
            <a:avLst/>
          </a:prstGeom>
        </p:spPr>
      </p:pic>
      <p:pic>
        <p:nvPicPr>
          <p:cNvPr id="12" name="Picture 11">
            <a:extLst>
              <a:ext uri="{FF2B5EF4-FFF2-40B4-BE49-F238E27FC236}">
                <a16:creationId xmlns:a16="http://schemas.microsoft.com/office/drawing/2014/main" id="{65BDB9FD-F104-4A47-AC3A-5768A2E5E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9416" y="1417638"/>
            <a:ext cx="2743200" cy="2194560"/>
          </a:xfrm>
          <a:prstGeom prst="rect">
            <a:avLst/>
          </a:prstGeom>
        </p:spPr>
      </p:pic>
      <p:pic>
        <p:nvPicPr>
          <p:cNvPr id="13" name="Picture 12">
            <a:extLst>
              <a:ext uri="{FF2B5EF4-FFF2-40B4-BE49-F238E27FC236}">
                <a16:creationId xmlns:a16="http://schemas.microsoft.com/office/drawing/2014/main" id="{B0CC8E43-68D1-431C-8085-DC2AEC496D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857" y="3847156"/>
            <a:ext cx="2743200" cy="2194560"/>
          </a:xfrm>
          <a:prstGeom prst="rect">
            <a:avLst/>
          </a:prstGeom>
        </p:spPr>
      </p:pic>
    </p:spTree>
    <p:extLst>
      <p:ext uri="{BB962C8B-B14F-4D97-AF65-F5344CB8AC3E}">
        <p14:creationId xmlns:p14="http://schemas.microsoft.com/office/powerpoint/2010/main" val="4093029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885D-5E05-4DE6-89FE-E84C3CCBE5AB}"/>
              </a:ext>
            </a:extLst>
          </p:cNvPr>
          <p:cNvSpPr>
            <a:spLocks noGrp="1"/>
          </p:cNvSpPr>
          <p:nvPr>
            <p:ph type="title"/>
          </p:nvPr>
        </p:nvSpPr>
        <p:spPr/>
        <p:txBody>
          <a:bodyPr/>
          <a:lstStyle/>
          <a:p>
            <a:r>
              <a:rPr lang="en-US" dirty="0"/>
              <a:t>Wave energy for Yakutat, Alaska</a:t>
            </a:r>
          </a:p>
        </p:txBody>
      </p:sp>
      <p:sp>
        <p:nvSpPr>
          <p:cNvPr id="3" name="Content Placeholder 2">
            <a:extLst>
              <a:ext uri="{FF2B5EF4-FFF2-40B4-BE49-F238E27FC236}">
                <a16:creationId xmlns:a16="http://schemas.microsoft.com/office/drawing/2014/main" id="{690802B1-CBAB-4640-B09C-0E20F8719A79}"/>
              </a:ext>
            </a:extLst>
          </p:cNvPr>
          <p:cNvSpPr>
            <a:spLocks noGrp="1"/>
          </p:cNvSpPr>
          <p:nvPr>
            <p:ph idx="1"/>
          </p:nvPr>
        </p:nvSpPr>
        <p:spPr>
          <a:xfrm>
            <a:off x="609600" y="1417639"/>
            <a:ext cx="10972800" cy="4708530"/>
          </a:xfrm>
        </p:spPr>
        <p:txBody>
          <a:bodyPr>
            <a:normAutofit/>
          </a:bodyPr>
          <a:lstStyle/>
          <a:p>
            <a:r>
              <a:rPr lang="en-US" sz="2400" dirty="0"/>
              <a:t>ACEP study of solar and wave energy resources</a:t>
            </a:r>
          </a:p>
          <a:p>
            <a:r>
              <a:rPr lang="en-US" sz="2400" dirty="0"/>
              <a:t>Modeling of hybrid diesel-battery-solar-wave grid</a:t>
            </a:r>
          </a:p>
          <a:p>
            <a:r>
              <a:rPr lang="en-US" sz="2400" dirty="0"/>
              <a:t>Efforts funded by ONR, Sandia, BOEM</a:t>
            </a:r>
          </a:p>
        </p:txBody>
      </p:sp>
      <p:sp>
        <p:nvSpPr>
          <p:cNvPr id="4" name="Slide Number Placeholder 3">
            <a:extLst>
              <a:ext uri="{FF2B5EF4-FFF2-40B4-BE49-F238E27FC236}">
                <a16:creationId xmlns:a16="http://schemas.microsoft.com/office/drawing/2014/main" id="{FD345FCA-83F3-4354-91D7-BFAC3D671F91}"/>
              </a:ext>
            </a:extLst>
          </p:cNvPr>
          <p:cNvSpPr>
            <a:spLocks noGrp="1"/>
          </p:cNvSpPr>
          <p:nvPr>
            <p:ph type="sldNum" sz="quarter" idx="12"/>
          </p:nvPr>
        </p:nvSpPr>
        <p:spPr/>
        <p:txBody>
          <a:bodyPr/>
          <a:lstStyle/>
          <a:p>
            <a:fld id="{265AA4BA-7D6C-488E-AE0D-008929EF6C9D}" type="slidenum">
              <a:rPr lang="en-US" smtClean="0"/>
              <a:t>11</a:t>
            </a:fld>
            <a:endParaRPr lang="en-US" dirty="0"/>
          </a:p>
        </p:txBody>
      </p:sp>
      <p:pic>
        <p:nvPicPr>
          <p:cNvPr id="1026" name="Picture 2" descr="https://lh6.googleusercontent.com/3SUFOqDhOl18EQ4qx4bCVP2i0-_to61a_DnYqVMAI8dEIEcauaqw-OKJJKGxReNylLUZFq3KpAUb0gUPr_6FIsO-JRSOGVZJU6miRf_9xJOnUyrcaPXC97c0hh7cKljda5LRo124">
            <a:extLst>
              <a:ext uri="{FF2B5EF4-FFF2-40B4-BE49-F238E27FC236}">
                <a16:creationId xmlns:a16="http://schemas.microsoft.com/office/drawing/2014/main" id="{07285199-E6C2-45AD-A2A1-EBE04658C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02" t="2633" r="8269" b="35377"/>
          <a:stretch/>
        </p:blipFill>
        <p:spPr bwMode="auto">
          <a:xfrm>
            <a:off x="191921" y="2974610"/>
            <a:ext cx="7933407" cy="2991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1rvdV_1DsRLQ6sB2V6dG_1DyK6SCbeUriyHr59eToM60z6-VsT_42M7ZtQ8PDQY5By362brC5JPfTf4OzTEy73i88J5E3SmsygXtEeI_CJdnOesD4zzQGQpHFMUSsDfLCnYiil8Z">
            <a:extLst>
              <a:ext uri="{FF2B5EF4-FFF2-40B4-BE49-F238E27FC236}">
                <a16:creationId xmlns:a16="http://schemas.microsoft.com/office/drawing/2014/main" id="{7FA628FD-6238-46F7-920E-9AFCDBEE1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30" r="2160"/>
          <a:stretch/>
        </p:blipFill>
        <p:spPr bwMode="auto">
          <a:xfrm>
            <a:off x="8251904" y="2814534"/>
            <a:ext cx="3748175" cy="331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39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F0D4-1AC7-4670-A70E-15294CF8A9C9}"/>
              </a:ext>
            </a:extLst>
          </p:cNvPr>
          <p:cNvSpPr>
            <a:spLocks noGrp="1"/>
          </p:cNvSpPr>
          <p:nvPr>
            <p:ph type="title"/>
          </p:nvPr>
        </p:nvSpPr>
        <p:spPr/>
        <p:txBody>
          <a:bodyPr/>
          <a:lstStyle/>
          <a:p>
            <a:r>
              <a:rPr lang="en-US" dirty="0"/>
              <a:t>Current Energy Converter (Riverine)</a:t>
            </a:r>
          </a:p>
        </p:txBody>
      </p:sp>
      <p:sp>
        <p:nvSpPr>
          <p:cNvPr id="4" name="Slide Number Placeholder 3">
            <a:extLst>
              <a:ext uri="{FF2B5EF4-FFF2-40B4-BE49-F238E27FC236}">
                <a16:creationId xmlns:a16="http://schemas.microsoft.com/office/drawing/2014/main" id="{1A963792-7DC9-4C6F-8049-905A4BA2058D}"/>
              </a:ext>
            </a:extLst>
          </p:cNvPr>
          <p:cNvSpPr>
            <a:spLocks noGrp="1"/>
          </p:cNvSpPr>
          <p:nvPr>
            <p:ph type="sldNum" sz="quarter" idx="12"/>
          </p:nvPr>
        </p:nvSpPr>
        <p:spPr/>
        <p:txBody>
          <a:bodyPr/>
          <a:lstStyle/>
          <a:p>
            <a:fld id="{265AA4BA-7D6C-488E-AE0D-008929EF6C9D}" type="slidenum">
              <a:rPr lang="en-US" smtClean="0"/>
              <a:t>12</a:t>
            </a:fld>
            <a:endParaRPr lang="en-US" dirty="0"/>
          </a:p>
        </p:txBody>
      </p:sp>
      <p:pic>
        <p:nvPicPr>
          <p:cNvPr id="5" name="Content Placeholder 4">
            <a:extLst>
              <a:ext uri="{FF2B5EF4-FFF2-40B4-BE49-F238E27FC236}">
                <a16:creationId xmlns:a16="http://schemas.microsoft.com/office/drawing/2014/main" id="{04195867-2CC8-43BE-8AEC-C2BB7A5114EB}"/>
              </a:ext>
            </a:extLst>
          </p:cNvPr>
          <p:cNvPicPr>
            <a:picLocks noGrp="1" noChangeAspect="1"/>
          </p:cNvPicPr>
          <p:nvPr>
            <p:ph idx="1"/>
          </p:nvPr>
        </p:nvPicPr>
        <p:blipFill>
          <a:blip r:embed="rId2"/>
          <a:stretch>
            <a:fillRect/>
          </a:stretch>
        </p:blipFill>
        <p:spPr>
          <a:xfrm>
            <a:off x="520673" y="1956324"/>
            <a:ext cx="5486400" cy="3656707"/>
          </a:xfrm>
          <a:prstGeom prst="rect">
            <a:avLst/>
          </a:prstGeom>
        </p:spPr>
      </p:pic>
      <p:pic>
        <p:nvPicPr>
          <p:cNvPr id="6" name="Picture 5">
            <a:extLst>
              <a:ext uri="{FF2B5EF4-FFF2-40B4-BE49-F238E27FC236}">
                <a16:creationId xmlns:a16="http://schemas.microsoft.com/office/drawing/2014/main" id="{AB3B64B3-3018-4598-9026-40B4CCE0677F}"/>
              </a:ext>
            </a:extLst>
          </p:cNvPr>
          <p:cNvPicPr>
            <a:picLocks noChangeAspect="1"/>
          </p:cNvPicPr>
          <p:nvPr/>
        </p:nvPicPr>
        <p:blipFill rotWithShape="1">
          <a:blip r:embed="rId3"/>
          <a:srcRect l="13429" t="10156" r="6836" b="10155"/>
          <a:stretch/>
        </p:blipFill>
        <p:spPr>
          <a:xfrm>
            <a:off x="6503911" y="1956324"/>
            <a:ext cx="5486400" cy="3656707"/>
          </a:xfrm>
          <a:prstGeom prst="rect">
            <a:avLst/>
          </a:prstGeom>
        </p:spPr>
      </p:pic>
    </p:spTree>
    <p:extLst>
      <p:ext uri="{BB962C8B-B14F-4D97-AF65-F5344CB8AC3E}">
        <p14:creationId xmlns:p14="http://schemas.microsoft.com/office/powerpoint/2010/main" val="1423341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F2011-DF06-477D-87E6-5CB737DDA8DF}"/>
              </a:ext>
            </a:extLst>
          </p:cNvPr>
          <p:cNvSpPr>
            <a:spLocks noGrp="1"/>
          </p:cNvSpPr>
          <p:nvPr>
            <p:ph type="title"/>
          </p:nvPr>
        </p:nvSpPr>
        <p:spPr/>
        <p:txBody>
          <a:bodyPr/>
          <a:lstStyle/>
          <a:p>
            <a:r>
              <a:rPr lang="en-US" dirty="0"/>
              <a:t>Current Energy Converter Types</a:t>
            </a:r>
          </a:p>
        </p:txBody>
      </p:sp>
      <p:pic>
        <p:nvPicPr>
          <p:cNvPr id="9" name="Content Placeholder 8">
            <a:extLst>
              <a:ext uri="{FF2B5EF4-FFF2-40B4-BE49-F238E27FC236}">
                <a16:creationId xmlns:a16="http://schemas.microsoft.com/office/drawing/2014/main" id="{24DDBFE5-50B4-4CDF-BF95-3204A82B18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634" y="1417638"/>
            <a:ext cx="4572000" cy="3657600"/>
          </a:xfrm>
        </p:spPr>
      </p:pic>
      <p:sp>
        <p:nvSpPr>
          <p:cNvPr id="4" name="Slide Number Placeholder 3">
            <a:extLst>
              <a:ext uri="{FF2B5EF4-FFF2-40B4-BE49-F238E27FC236}">
                <a16:creationId xmlns:a16="http://schemas.microsoft.com/office/drawing/2014/main" id="{4E85A93E-F074-4B3B-B5D4-173CDDB22A8F}"/>
              </a:ext>
            </a:extLst>
          </p:cNvPr>
          <p:cNvSpPr>
            <a:spLocks noGrp="1"/>
          </p:cNvSpPr>
          <p:nvPr>
            <p:ph type="sldNum" sz="quarter" idx="12"/>
          </p:nvPr>
        </p:nvSpPr>
        <p:spPr/>
        <p:txBody>
          <a:bodyPr/>
          <a:lstStyle/>
          <a:p>
            <a:fld id="{265AA4BA-7D6C-488E-AE0D-008929EF6C9D}" type="slidenum">
              <a:rPr lang="en-US" smtClean="0"/>
              <a:t>13</a:t>
            </a:fld>
            <a:endParaRPr lang="en-US" dirty="0"/>
          </a:p>
        </p:txBody>
      </p:sp>
      <p:pic>
        <p:nvPicPr>
          <p:cNvPr id="11" name="Picture 10">
            <a:extLst>
              <a:ext uri="{FF2B5EF4-FFF2-40B4-BE49-F238E27FC236}">
                <a16:creationId xmlns:a16="http://schemas.microsoft.com/office/drawing/2014/main" id="{CB4C2ABB-3062-490A-89DB-918A15441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368" y="1417638"/>
            <a:ext cx="4572000" cy="3657600"/>
          </a:xfrm>
          <a:prstGeom prst="rect">
            <a:avLst/>
          </a:prstGeom>
        </p:spPr>
      </p:pic>
      <p:sp>
        <p:nvSpPr>
          <p:cNvPr id="3" name="Rectangle 2">
            <a:extLst>
              <a:ext uri="{FF2B5EF4-FFF2-40B4-BE49-F238E27FC236}">
                <a16:creationId xmlns:a16="http://schemas.microsoft.com/office/drawing/2014/main" id="{9498E4E3-706C-484B-9285-9E45C1B67B01}"/>
              </a:ext>
            </a:extLst>
          </p:cNvPr>
          <p:cNvSpPr/>
          <p:nvPr/>
        </p:nvSpPr>
        <p:spPr>
          <a:xfrm>
            <a:off x="2888743" y="5515195"/>
            <a:ext cx="6414513" cy="369332"/>
          </a:xfrm>
          <a:prstGeom prst="rect">
            <a:avLst/>
          </a:prstGeom>
        </p:spPr>
        <p:txBody>
          <a:bodyPr wrap="none">
            <a:spAutoFit/>
          </a:bodyPr>
          <a:lstStyle/>
          <a:p>
            <a:r>
              <a:rPr lang="en-US" dirty="0"/>
              <a:t>ACEP video on ORPC in Igiugig at https://youtu.be/lANhN3xTwR0</a:t>
            </a:r>
          </a:p>
        </p:txBody>
      </p:sp>
    </p:spTree>
    <p:extLst>
      <p:ext uri="{BB962C8B-B14F-4D97-AF65-F5344CB8AC3E}">
        <p14:creationId xmlns:p14="http://schemas.microsoft.com/office/powerpoint/2010/main" val="17847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914D-CAB6-4F6C-9A7B-C65AA869AB9D}"/>
              </a:ext>
            </a:extLst>
          </p:cNvPr>
          <p:cNvSpPr>
            <a:spLocks noGrp="1"/>
          </p:cNvSpPr>
          <p:nvPr>
            <p:ph type="title"/>
          </p:nvPr>
        </p:nvSpPr>
        <p:spPr/>
        <p:txBody>
          <a:bodyPr/>
          <a:lstStyle/>
          <a:p>
            <a:r>
              <a:rPr lang="en-US" dirty="0"/>
              <a:t>Tanana River Test Site – Overview</a:t>
            </a:r>
          </a:p>
        </p:txBody>
      </p:sp>
      <p:sp>
        <p:nvSpPr>
          <p:cNvPr id="3" name="Content Placeholder 2">
            <a:extLst>
              <a:ext uri="{FF2B5EF4-FFF2-40B4-BE49-F238E27FC236}">
                <a16:creationId xmlns:a16="http://schemas.microsoft.com/office/drawing/2014/main" id="{D169EF70-6445-43B1-BCB0-602285F4A2AF}"/>
              </a:ext>
            </a:extLst>
          </p:cNvPr>
          <p:cNvSpPr>
            <a:spLocks noGrp="1"/>
          </p:cNvSpPr>
          <p:nvPr>
            <p:ph idx="1"/>
          </p:nvPr>
        </p:nvSpPr>
        <p:spPr>
          <a:xfrm>
            <a:off x="435077" y="1526700"/>
            <a:ext cx="5928851" cy="4351339"/>
          </a:xfrm>
        </p:spPr>
        <p:txBody>
          <a:bodyPr>
            <a:normAutofit lnSpcReduction="10000"/>
          </a:bodyPr>
          <a:lstStyle/>
          <a:p>
            <a:r>
              <a:rPr lang="en-US" dirty="0"/>
              <a:t>Located in Nenana, AK (55 highway miles SW of Fairbanks)</a:t>
            </a:r>
          </a:p>
          <a:p>
            <a:r>
              <a:rPr lang="en-US" dirty="0"/>
              <a:t>Open water May thru October</a:t>
            </a:r>
          </a:p>
          <a:p>
            <a:r>
              <a:rPr lang="en-US" dirty="0"/>
              <a:t>Velocity 1.3 to 3.0 m/s</a:t>
            </a:r>
          </a:p>
          <a:p>
            <a:r>
              <a:rPr lang="en-US" dirty="0"/>
              <a:t>Depth ~ 6m (20 ft)</a:t>
            </a:r>
          </a:p>
          <a:p>
            <a:r>
              <a:rPr lang="en-US" dirty="0"/>
              <a:t>Fully Permitted</a:t>
            </a:r>
          </a:p>
          <a:p>
            <a:r>
              <a:rPr lang="en-US" sz="2600" dirty="0"/>
              <a:t>http://acep.uaf.edu/facilities/tanana-river-hydrokinetic-test-site.aspx</a:t>
            </a:r>
          </a:p>
        </p:txBody>
      </p:sp>
      <p:sp>
        <p:nvSpPr>
          <p:cNvPr id="4" name="Slide Number Placeholder 3">
            <a:extLst>
              <a:ext uri="{FF2B5EF4-FFF2-40B4-BE49-F238E27FC236}">
                <a16:creationId xmlns:a16="http://schemas.microsoft.com/office/drawing/2014/main" id="{A02FBB88-DFFD-4739-AFD1-7FE851050C90}"/>
              </a:ext>
            </a:extLst>
          </p:cNvPr>
          <p:cNvSpPr>
            <a:spLocks noGrp="1"/>
          </p:cNvSpPr>
          <p:nvPr>
            <p:ph type="sldNum" sz="quarter" idx="12"/>
          </p:nvPr>
        </p:nvSpPr>
        <p:spPr/>
        <p:txBody>
          <a:bodyPr/>
          <a:lstStyle/>
          <a:p>
            <a:fld id="{265AA4BA-7D6C-488E-AE0D-008929EF6C9D}" type="slidenum">
              <a:rPr lang="en-US" smtClean="0"/>
              <a:t>14</a:t>
            </a:fld>
            <a:endParaRPr lang="en-US" dirty="0"/>
          </a:p>
        </p:txBody>
      </p:sp>
      <p:pic>
        <p:nvPicPr>
          <p:cNvPr id="7" name="Picture 6">
            <a:extLst>
              <a:ext uri="{FF2B5EF4-FFF2-40B4-BE49-F238E27FC236}">
                <a16:creationId xmlns:a16="http://schemas.microsoft.com/office/drawing/2014/main" id="{FF479572-4C9C-4ECD-BCE6-D6184CD3FF13}"/>
              </a:ext>
            </a:extLst>
          </p:cNvPr>
          <p:cNvPicPr/>
          <p:nvPr/>
        </p:nvPicPr>
        <p:blipFill rotWithShape="1">
          <a:blip r:embed="rId2">
            <a:extLst>
              <a:ext uri="{28A0092B-C50C-407E-A947-70E740481C1C}">
                <a14:useLocalDpi xmlns:a14="http://schemas.microsoft.com/office/drawing/2010/main" val="0"/>
              </a:ext>
            </a:extLst>
          </a:blip>
          <a:srcRect l="3820" r="12957"/>
          <a:stretch/>
        </p:blipFill>
        <p:spPr bwMode="auto">
          <a:xfrm>
            <a:off x="6597445" y="1227774"/>
            <a:ext cx="5486400" cy="49491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732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F0E0A-F1FC-4C64-9799-AB547B11D0AF}"/>
              </a:ext>
            </a:extLst>
          </p:cNvPr>
          <p:cNvSpPr>
            <a:spLocks noGrp="1"/>
          </p:cNvSpPr>
          <p:nvPr>
            <p:ph type="title"/>
          </p:nvPr>
        </p:nvSpPr>
        <p:spPr/>
        <p:txBody>
          <a:bodyPr/>
          <a:lstStyle/>
          <a:p>
            <a:r>
              <a:rPr lang="en-US" dirty="0"/>
              <a:t>Tanana River Test Site - Equipment</a:t>
            </a:r>
          </a:p>
        </p:txBody>
      </p:sp>
      <p:pic>
        <p:nvPicPr>
          <p:cNvPr id="4" name="Content Placeholder 3">
            <a:extLst>
              <a:ext uri="{FF2B5EF4-FFF2-40B4-BE49-F238E27FC236}">
                <a16:creationId xmlns:a16="http://schemas.microsoft.com/office/drawing/2014/main" id="{C358CC66-7CCE-432B-990F-3B2880A5E8B1}"/>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304185" y="1267945"/>
            <a:ext cx="7583633" cy="4705259"/>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ED5035E2-E047-4667-8B9A-6515637C377A}"/>
              </a:ext>
            </a:extLst>
          </p:cNvPr>
          <p:cNvSpPr>
            <a:spLocks noGrp="1"/>
          </p:cNvSpPr>
          <p:nvPr>
            <p:ph type="sldNum" sz="quarter" idx="12"/>
          </p:nvPr>
        </p:nvSpPr>
        <p:spPr/>
        <p:txBody>
          <a:bodyPr/>
          <a:lstStyle/>
          <a:p>
            <a:fld id="{265AA4BA-7D6C-488E-AE0D-008929EF6C9D}" type="slidenum">
              <a:rPr lang="en-US" smtClean="0"/>
              <a:t>15</a:t>
            </a:fld>
            <a:endParaRPr lang="en-US" dirty="0"/>
          </a:p>
        </p:txBody>
      </p:sp>
      <p:sp>
        <p:nvSpPr>
          <p:cNvPr id="6" name="Content Placeholder 2">
            <a:extLst>
              <a:ext uri="{FF2B5EF4-FFF2-40B4-BE49-F238E27FC236}">
                <a16:creationId xmlns:a16="http://schemas.microsoft.com/office/drawing/2014/main" id="{2918C350-CB5A-4D8A-8B1F-9EF0F602AC24}"/>
              </a:ext>
            </a:extLst>
          </p:cNvPr>
          <p:cNvSpPr txBox="1">
            <a:spLocks/>
          </p:cNvSpPr>
          <p:nvPr/>
        </p:nvSpPr>
        <p:spPr>
          <a:xfrm>
            <a:off x="2304183" y="4313939"/>
            <a:ext cx="2273392" cy="4351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Inclined Plane Fish Trap</a:t>
            </a:r>
          </a:p>
        </p:txBody>
      </p:sp>
      <p:sp>
        <p:nvSpPr>
          <p:cNvPr id="7" name="Content Placeholder 2">
            <a:extLst>
              <a:ext uri="{FF2B5EF4-FFF2-40B4-BE49-F238E27FC236}">
                <a16:creationId xmlns:a16="http://schemas.microsoft.com/office/drawing/2014/main" id="{220CF8A1-FCCA-4A71-9661-35FB6065D0B2}"/>
              </a:ext>
            </a:extLst>
          </p:cNvPr>
          <p:cNvSpPr txBox="1">
            <a:spLocks/>
          </p:cNvSpPr>
          <p:nvPr/>
        </p:nvSpPr>
        <p:spPr>
          <a:xfrm>
            <a:off x="5063983" y="4790843"/>
            <a:ext cx="2550444" cy="685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Research Barge</a:t>
            </a:r>
          </a:p>
        </p:txBody>
      </p:sp>
      <p:sp>
        <p:nvSpPr>
          <p:cNvPr id="8" name="Content Placeholder 2">
            <a:extLst>
              <a:ext uri="{FF2B5EF4-FFF2-40B4-BE49-F238E27FC236}">
                <a16:creationId xmlns:a16="http://schemas.microsoft.com/office/drawing/2014/main" id="{F717A107-B24E-467D-A2AD-CA5A991B7EF2}"/>
              </a:ext>
            </a:extLst>
          </p:cNvPr>
          <p:cNvSpPr txBox="1">
            <a:spLocks/>
          </p:cNvSpPr>
          <p:nvPr/>
        </p:nvSpPr>
        <p:spPr>
          <a:xfrm>
            <a:off x="8197256" y="4517140"/>
            <a:ext cx="3994744" cy="6851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River Debris Diversion Platform (RDDP)</a:t>
            </a:r>
          </a:p>
        </p:txBody>
      </p:sp>
    </p:spTree>
    <p:extLst>
      <p:ext uri="{BB962C8B-B14F-4D97-AF65-F5344CB8AC3E}">
        <p14:creationId xmlns:p14="http://schemas.microsoft.com/office/powerpoint/2010/main" val="1964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E0BF-930D-44ED-A0FC-A0F01135A63E}"/>
              </a:ext>
            </a:extLst>
          </p:cNvPr>
          <p:cNvSpPr>
            <a:spLocks noGrp="1"/>
          </p:cNvSpPr>
          <p:nvPr>
            <p:ph type="title"/>
          </p:nvPr>
        </p:nvSpPr>
        <p:spPr/>
        <p:txBody>
          <a:bodyPr/>
          <a:lstStyle/>
          <a:p>
            <a:r>
              <a:rPr lang="en-US" dirty="0"/>
              <a:t>UAF Research</a:t>
            </a:r>
          </a:p>
        </p:txBody>
      </p:sp>
      <p:sp>
        <p:nvSpPr>
          <p:cNvPr id="3" name="Content Placeholder 2">
            <a:extLst>
              <a:ext uri="{FF2B5EF4-FFF2-40B4-BE49-F238E27FC236}">
                <a16:creationId xmlns:a16="http://schemas.microsoft.com/office/drawing/2014/main" id="{9D6872EA-C202-47B2-97F4-B33A193C275D}"/>
              </a:ext>
            </a:extLst>
          </p:cNvPr>
          <p:cNvSpPr>
            <a:spLocks noGrp="1"/>
          </p:cNvSpPr>
          <p:nvPr>
            <p:ph idx="1"/>
          </p:nvPr>
        </p:nvSpPr>
        <p:spPr>
          <a:xfrm>
            <a:off x="5321279" y="1002797"/>
            <a:ext cx="6790944" cy="4525963"/>
          </a:xfrm>
        </p:spPr>
        <p:txBody>
          <a:bodyPr>
            <a:normAutofit/>
          </a:bodyPr>
          <a:lstStyle/>
          <a:p>
            <a:r>
              <a:rPr lang="en-US" dirty="0"/>
              <a:t>Publications available at:</a:t>
            </a:r>
          </a:p>
          <a:p>
            <a:pPr lvl="1"/>
            <a:r>
              <a:rPr lang="en-US" sz="2000" dirty="0"/>
              <a:t> </a:t>
            </a:r>
            <a:r>
              <a:rPr lang="en-US" sz="1200" dirty="0">
                <a:hlinkClick r:id="rId2">
                  <a:extLst>
                    <a:ext uri="{A12FA001-AC4F-418D-AE19-62706E023703}">
                      <ahyp:hlinkClr xmlns:ahyp="http://schemas.microsoft.com/office/drawing/2018/hyperlinkcolor" val="tx"/>
                    </a:ext>
                  </a:extLst>
                </a:hlinkClick>
              </a:rPr>
              <a:t>https://acep.uaf.edu/programs/alaska-hydrokinetic-energy-research-center/publications.aspx</a:t>
            </a:r>
            <a:endParaRPr lang="en-US" sz="1200" dirty="0"/>
          </a:p>
          <a:p>
            <a:r>
              <a:rPr lang="en-US" sz="2400" dirty="0"/>
              <a:t>Resource assessments </a:t>
            </a:r>
          </a:p>
          <a:p>
            <a:pPr lvl="1"/>
            <a:r>
              <a:rPr lang="en-US" sz="2000" dirty="0"/>
              <a:t>wave, river</a:t>
            </a:r>
          </a:p>
          <a:p>
            <a:r>
              <a:rPr lang="en-US" sz="2400" dirty="0"/>
              <a:t>Fish Characterizations </a:t>
            </a:r>
          </a:p>
          <a:p>
            <a:pPr lvl="1"/>
            <a:r>
              <a:rPr lang="en-US" sz="2000" dirty="0"/>
              <a:t>smolt interactions with turbines</a:t>
            </a:r>
          </a:p>
          <a:p>
            <a:r>
              <a:rPr lang="en-US" sz="2400" dirty="0"/>
              <a:t>Debris</a:t>
            </a:r>
          </a:p>
          <a:p>
            <a:pPr lvl="1"/>
            <a:r>
              <a:rPr lang="en-US" sz="2000" dirty="0"/>
              <a:t>characterization, detection, diversion, forces</a:t>
            </a:r>
          </a:p>
          <a:p>
            <a:r>
              <a:rPr lang="en-US" sz="2400" dirty="0"/>
              <a:t>MHK System Testing &amp; Development</a:t>
            </a:r>
          </a:p>
          <a:p>
            <a:pPr lvl="1"/>
            <a:r>
              <a:rPr lang="en-US" sz="2000" dirty="0"/>
              <a:t>Ruby, Eagle, Igiugig, TRTS</a:t>
            </a:r>
          </a:p>
        </p:txBody>
      </p:sp>
      <p:sp>
        <p:nvSpPr>
          <p:cNvPr id="4" name="Slide Number Placeholder 3">
            <a:extLst>
              <a:ext uri="{FF2B5EF4-FFF2-40B4-BE49-F238E27FC236}">
                <a16:creationId xmlns:a16="http://schemas.microsoft.com/office/drawing/2014/main" id="{F6655858-7164-4973-BB07-FB878814404C}"/>
              </a:ext>
            </a:extLst>
          </p:cNvPr>
          <p:cNvSpPr>
            <a:spLocks noGrp="1"/>
          </p:cNvSpPr>
          <p:nvPr>
            <p:ph type="sldNum" sz="quarter" idx="12"/>
          </p:nvPr>
        </p:nvSpPr>
        <p:spPr/>
        <p:txBody>
          <a:bodyPr/>
          <a:lstStyle/>
          <a:p>
            <a:fld id="{265AA4BA-7D6C-488E-AE0D-008929EF6C9D}" type="slidenum">
              <a:rPr lang="en-US" smtClean="0"/>
              <a:t>16</a:t>
            </a:fld>
            <a:endParaRPr lang="en-US" dirty="0"/>
          </a:p>
        </p:txBody>
      </p:sp>
      <p:pic>
        <p:nvPicPr>
          <p:cNvPr id="5" name="Picture 4">
            <a:extLst>
              <a:ext uri="{FF2B5EF4-FFF2-40B4-BE49-F238E27FC236}">
                <a16:creationId xmlns:a16="http://schemas.microsoft.com/office/drawing/2014/main" id="{5F00DAD5-51A5-48C9-8564-2818FF7FC121}"/>
              </a:ext>
            </a:extLst>
          </p:cNvPr>
          <p:cNvPicPr>
            <a:picLocks noChangeAspect="1"/>
          </p:cNvPicPr>
          <p:nvPr/>
        </p:nvPicPr>
        <p:blipFill>
          <a:blip r:embed="rId3"/>
          <a:stretch>
            <a:fillRect/>
          </a:stretch>
        </p:blipFill>
        <p:spPr>
          <a:xfrm>
            <a:off x="292620" y="1600205"/>
            <a:ext cx="4876787" cy="3657590"/>
          </a:xfrm>
          <a:prstGeom prst="rect">
            <a:avLst/>
          </a:prstGeom>
        </p:spPr>
      </p:pic>
    </p:spTree>
    <p:extLst>
      <p:ext uri="{BB962C8B-B14F-4D97-AF65-F5344CB8AC3E}">
        <p14:creationId xmlns:p14="http://schemas.microsoft.com/office/powerpoint/2010/main" val="659193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64C0-6735-4C30-A9B0-85E0892F989B}"/>
              </a:ext>
            </a:extLst>
          </p:cNvPr>
          <p:cNvSpPr>
            <a:spLocks noGrp="1"/>
          </p:cNvSpPr>
          <p:nvPr>
            <p:ph type="title"/>
          </p:nvPr>
        </p:nvSpPr>
        <p:spPr/>
        <p:txBody>
          <a:bodyPr>
            <a:normAutofit/>
          </a:bodyPr>
          <a:lstStyle/>
          <a:p>
            <a:r>
              <a:rPr lang="en-US" sz="4000" dirty="0"/>
              <a:t>Water Horse - Galloping Current Energy System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C3058C-E281-48DA-95E2-929A52DDB7EC}"/>
                  </a:ext>
                </a:extLst>
              </p:cNvPr>
              <p:cNvSpPr>
                <a:spLocks noGrp="1"/>
              </p:cNvSpPr>
              <p:nvPr>
                <p:ph idx="1"/>
              </p:nvPr>
            </p:nvSpPr>
            <p:spPr>
              <a:xfrm>
                <a:off x="609600" y="1600204"/>
                <a:ext cx="5155437" cy="4525963"/>
              </a:xfrm>
            </p:spPr>
            <p:txBody>
              <a:bodyPr/>
              <a:lstStyle/>
              <a:p>
                <a:r>
                  <a:rPr lang="en-US" dirty="0"/>
                  <a:t>Bluff body vortex shedding changes with Reynold, </a:t>
                </a:r>
                <a14:m>
                  <m:oMath xmlns:m="http://schemas.openxmlformats.org/officeDocument/2006/math">
                    <m:r>
                      <a:rPr lang="en-US" i="1">
                        <a:latin typeface="Cambria Math" panose="02040503050406030204" pitchFamily="18" charset="0"/>
                      </a:rPr>
                      <m:t>𝑅𝑒</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𝜌</m:t>
                        </m:r>
                        <m:r>
                          <a:rPr lang="en-US" i="1">
                            <a:latin typeface="Cambria Math" panose="02040503050406030204" pitchFamily="18" charset="0"/>
                          </a:rPr>
                          <m:t>𝑣𝐿</m:t>
                        </m:r>
                      </m:num>
                      <m:den>
                        <m:r>
                          <a:rPr lang="en-US" i="1">
                            <a:latin typeface="Cambria Math" panose="02040503050406030204" pitchFamily="18" charset="0"/>
                          </a:rPr>
                          <m:t>𝜇</m:t>
                        </m:r>
                      </m:den>
                    </m:f>
                  </m:oMath>
                </a14:m>
                <a:endParaRPr lang="en-US" dirty="0"/>
              </a:p>
              <a:p>
                <a:r>
                  <a:rPr lang="en-US" dirty="0"/>
                  <a:t>Shedding frequency per Strouhal, </a:t>
                </a:r>
                <a14:m>
                  <m:oMath xmlns:m="http://schemas.openxmlformats.org/officeDocument/2006/math">
                    <m:r>
                      <a:rPr lang="en-US" i="1">
                        <a:latin typeface="Cambria Math" panose="02040503050406030204" pitchFamily="18" charset="0"/>
                      </a:rPr>
                      <m:t>𝑆𝑡</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𝑓𝐿</m:t>
                        </m:r>
                      </m:num>
                      <m:den>
                        <m:r>
                          <a:rPr lang="en-US" i="1">
                            <a:latin typeface="Cambria Math" panose="02040503050406030204" pitchFamily="18" charset="0"/>
                          </a:rPr>
                          <m:t>𝑣</m:t>
                        </m:r>
                      </m:den>
                    </m:f>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0.2</m:t>
                    </m:r>
                  </m:oMath>
                </a14:m>
                <a:r>
                  <a:rPr lang="en-US" dirty="0"/>
                  <a:t> </a:t>
                </a:r>
              </a:p>
            </p:txBody>
          </p:sp>
        </mc:Choice>
        <mc:Fallback xmlns="">
          <p:sp>
            <p:nvSpPr>
              <p:cNvPr id="3" name="Content Placeholder 2">
                <a:extLst>
                  <a:ext uri="{FF2B5EF4-FFF2-40B4-BE49-F238E27FC236}">
                    <a16:creationId xmlns:a16="http://schemas.microsoft.com/office/drawing/2014/main" id="{1CC3058C-E281-48DA-95E2-929A52DDB7EC}"/>
                  </a:ext>
                </a:extLst>
              </p:cNvPr>
              <p:cNvSpPr>
                <a:spLocks noGrp="1" noRot="1" noChangeAspect="1" noMove="1" noResize="1" noEditPoints="1" noAdjustHandles="1" noChangeArrowheads="1" noChangeShapeType="1" noTextEdit="1"/>
              </p:cNvSpPr>
              <p:nvPr>
                <p:ph idx="1"/>
              </p:nvPr>
            </p:nvSpPr>
            <p:spPr>
              <a:xfrm>
                <a:off x="609600" y="1600204"/>
                <a:ext cx="5155437" cy="4525963"/>
              </a:xfrm>
              <a:blipFill>
                <a:blip r:embed="rId2"/>
                <a:stretch>
                  <a:fillRect l="-2719" t="-175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106CF9F8-AC53-4936-B636-8D433DBB2EB3}"/>
              </a:ext>
            </a:extLst>
          </p:cNvPr>
          <p:cNvSpPr>
            <a:spLocks noGrp="1"/>
          </p:cNvSpPr>
          <p:nvPr>
            <p:ph type="sldNum" sz="quarter" idx="12"/>
          </p:nvPr>
        </p:nvSpPr>
        <p:spPr/>
        <p:txBody>
          <a:bodyPr/>
          <a:lstStyle/>
          <a:p>
            <a:fld id="{265AA4BA-7D6C-488E-AE0D-008929EF6C9D}" type="slidenum">
              <a:rPr lang="en-US" smtClean="0"/>
              <a:t>17</a:t>
            </a:fld>
            <a:endParaRPr lang="en-US" dirty="0"/>
          </a:p>
        </p:txBody>
      </p:sp>
      <p:pic>
        <p:nvPicPr>
          <p:cNvPr id="4" name="Content Placeholder 3">
            <a:extLst>
              <a:ext uri="{FF2B5EF4-FFF2-40B4-BE49-F238E27FC236}">
                <a16:creationId xmlns:a16="http://schemas.microsoft.com/office/drawing/2014/main" id="{323CBAB7-86D9-4781-B804-8258C86E481D}"/>
              </a:ext>
            </a:extLst>
          </p:cNvPr>
          <p:cNvPicPr>
            <a:picLocks noChangeAspect="1"/>
          </p:cNvPicPr>
          <p:nvPr/>
        </p:nvPicPr>
        <p:blipFill>
          <a:blip r:embed="rId3"/>
          <a:stretch>
            <a:fillRect/>
          </a:stretch>
        </p:blipFill>
        <p:spPr>
          <a:xfrm>
            <a:off x="5949515" y="1799156"/>
            <a:ext cx="5951549" cy="3767769"/>
          </a:xfrm>
          <a:prstGeom prst="rect">
            <a:avLst/>
          </a:prstGeom>
        </p:spPr>
      </p:pic>
      <p:sp>
        <p:nvSpPr>
          <p:cNvPr id="7" name="Content Placeholder 2">
            <a:extLst>
              <a:ext uri="{FF2B5EF4-FFF2-40B4-BE49-F238E27FC236}">
                <a16:creationId xmlns:a16="http://schemas.microsoft.com/office/drawing/2014/main" id="{0CED59C5-EC23-4EAF-9AD1-77901AD5976D}"/>
              </a:ext>
            </a:extLst>
          </p:cNvPr>
          <p:cNvSpPr txBox="1">
            <a:spLocks/>
          </p:cNvSpPr>
          <p:nvPr/>
        </p:nvSpPr>
        <p:spPr>
          <a:xfrm>
            <a:off x="6347570" y="5608081"/>
            <a:ext cx="5155437" cy="472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M. M. Bernitsas, “The VIVACE Converter,” 2011.</a:t>
            </a:r>
            <a:endParaRPr lang="en-US" sz="2400" dirty="0"/>
          </a:p>
        </p:txBody>
      </p:sp>
    </p:spTree>
    <p:extLst>
      <p:ext uri="{BB962C8B-B14F-4D97-AF65-F5344CB8AC3E}">
        <p14:creationId xmlns:p14="http://schemas.microsoft.com/office/powerpoint/2010/main" val="311772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FAC4-DDCD-40C2-AC35-63386ECC4E92}"/>
              </a:ext>
            </a:extLst>
          </p:cNvPr>
          <p:cNvSpPr>
            <a:spLocks noGrp="1"/>
          </p:cNvSpPr>
          <p:nvPr>
            <p:ph type="title"/>
          </p:nvPr>
        </p:nvSpPr>
        <p:spPr/>
        <p:txBody>
          <a:bodyPr/>
          <a:lstStyle/>
          <a:p>
            <a:r>
              <a:rPr lang="en-US" dirty="0"/>
              <a:t>Water Horse Prototype</a:t>
            </a:r>
          </a:p>
        </p:txBody>
      </p:sp>
      <p:pic>
        <p:nvPicPr>
          <p:cNvPr id="5" name="Content Placeholder 4">
            <a:extLst>
              <a:ext uri="{FF2B5EF4-FFF2-40B4-BE49-F238E27FC236}">
                <a16:creationId xmlns:a16="http://schemas.microsoft.com/office/drawing/2014/main" id="{017B2497-ADEB-418E-B6DA-98F0AFF8F0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43"/>
          <a:stretch/>
        </p:blipFill>
        <p:spPr>
          <a:xfrm>
            <a:off x="7102951" y="761741"/>
            <a:ext cx="4592615" cy="5229731"/>
          </a:xfrm>
        </p:spPr>
      </p:pic>
      <p:sp>
        <p:nvSpPr>
          <p:cNvPr id="3" name="Slide Number Placeholder 2">
            <a:extLst>
              <a:ext uri="{FF2B5EF4-FFF2-40B4-BE49-F238E27FC236}">
                <a16:creationId xmlns:a16="http://schemas.microsoft.com/office/drawing/2014/main" id="{7D8681B1-7A7D-4371-83FD-80E971597941}"/>
              </a:ext>
            </a:extLst>
          </p:cNvPr>
          <p:cNvSpPr>
            <a:spLocks noGrp="1"/>
          </p:cNvSpPr>
          <p:nvPr>
            <p:ph type="sldNum" sz="quarter" idx="12"/>
          </p:nvPr>
        </p:nvSpPr>
        <p:spPr/>
        <p:txBody>
          <a:bodyPr/>
          <a:lstStyle/>
          <a:p>
            <a:fld id="{265AA4BA-7D6C-488E-AE0D-008929EF6C9D}" type="slidenum">
              <a:rPr lang="en-US" smtClean="0"/>
              <a:t>18</a:t>
            </a:fld>
            <a:endParaRPr lang="en-US" dirty="0"/>
          </a:p>
        </p:txBody>
      </p:sp>
      <p:pic>
        <p:nvPicPr>
          <p:cNvPr id="7" name="Picture 6">
            <a:extLst>
              <a:ext uri="{FF2B5EF4-FFF2-40B4-BE49-F238E27FC236}">
                <a16:creationId xmlns:a16="http://schemas.microsoft.com/office/drawing/2014/main" id="{D4EA5506-C693-490B-BA3A-E3BDE8F83220}"/>
              </a:ext>
            </a:extLst>
          </p:cNvPr>
          <p:cNvPicPr>
            <a:picLocks noChangeAspect="1"/>
          </p:cNvPicPr>
          <p:nvPr/>
        </p:nvPicPr>
        <p:blipFill rotWithShape="1">
          <a:blip r:embed="rId3">
            <a:extLst>
              <a:ext uri="{28A0092B-C50C-407E-A947-70E740481C1C}">
                <a14:useLocalDpi xmlns:a14="http://schemas.microsoft.com/office/drawing/2010/main" val="0"/>
              </a:ext>
            </a:extLst>
          </a:blip>
          <a:srcRect l="39892" r="7673"/>
          <a:stretch/>
        </p:blipFill>
        <p:spPr>
          <a:xfrm rot="5400000">
            <a:off x="1997203" y="2335381"/>
            <a:ext cx="3012071" cy="4308403"/>
          </a:xfrm>
          <a:prstGeom prst="rect">
            <a:avLst/>
          </a:prstGeom>
        </p:spPr>
      </p:pic>
      <p:sp>
        <p:nvSpPr>
          <p:cNvPr id="8" name="Content Placeholder 2">
            <a:extLst>
              <a:ext uri="{FF2B5EF4-FFF2-40B4-BE49-F238E27FC236}">
                <a16:creationId xmlns:a16="http://schemas.microsoft.com/office/drawing/2014/main" id="{E3038399-6E2D-4CE1-AC67-49522D7DC735}"/>
              </a:ext>
            </a:extLst>
          </p:cNvPr>
          <p:cNvSpPr txBox="1">
            <a:spLocks/>
          </p:cNvSpPr>
          <p:nvPr/>
        </p:nvSpPr>
        <p:spPr>
          <a:xfrm>
            <a:off x="609601" y="1545928"/>
            <a:ext cx="5218879" cy="14719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WPTO Funding</a:t>
            </a:r>
          </a:p>
          <a:p>
            <a:r>
              <a:rPr lang="en-US" sz="2400" dirty="0"/>
              <a:t>Renerge, Inc IP</a:t>
            </a:r>
          </a:p>
          <a:p>
            <a:r>
              <a:rPr lang="en-US" sz="2400" dirty="0"/>
              <a:t>Tested at TRTS July 2020</a:t>
            </a:r>
          </a:p>
        </p:txBody>
      </p:sp>
    </p:spTree>
    <p:extLst>
      <p:ext uri="{BB962C8B-B14F-4D97-AF65-F5344CB8AC3E}">
        <p14:creationId xmlns:p14="http://schemas.microsoft.com/office/powerpoint/2010/main" val="4054087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1E55-03E0-4544-9E1B-98319EBD2BFC}"/>
              </a:ext>
            </a:extLst>
          </p:cNvPr>
          <p:cNvSpPr>
            <a:spLocks noGrp="1"/>
          </p:cNvSpPr>
          <p:nvPr>
            <p:ph type="title"/>
          </p:nvPr>
        </p:nvSpPr>
        <p:spPr/>
        <p:txBody>
          <a:bodyPr/>
          <a:lstStyle/>
          <a:p>
            <a:r>
              <a:rPr lang="en-US" dirty="0"/>
              <a:t>ARPA-E SHARKS</a:t>
            </a:r>
          </a:p>
        </p:txBody>
      </p:sp>
      <p:sp>
        <p:nvSpPr>
          <p:cNvPr id="3" name="Content Placeholder 2">
            <a:extLst>
              <a:ext uri="{FF2B5EF4-FFF2-40B4-BE49-F238E27FC236}">
                <a16:creationId xmlns:a16="http://schemas.microsoft.com/office/drawing/2014/main" id="{8678000F-5761-4554-9A33-AC230BC70C5C}"/>
              </a:ext>
            </a:extLst>
          </p:cNvPr>
          <p:cNvSpPr>
            <a:spLocks noGrp="1"/>
          </p:cNvSpPr>
          <p:nvPr>
            <p:ph idx="1"/>
          </p:nvPr>
        </p:nvSpPr>
        <p:spPr>
          <a:xfrm>
            <a:off x="320316" y="1417638"/>
            <a:ext cx="7882393" cy="4700359"/>
          </a:xfrm>
        </p:spPr>
        <p:txBody>
          <a:bodyPr/>
          <a:lstStyle/>
          <a:p>
            <a:r>
              <a:rPr lang="en-US" dirty="0"/>
              <a:t>3-year award starting 2021</a:t>
            </a:r>
          </a:p>
          <a:p>
            <a:r>
              <a:rPr lang="en-US" dirty="0"/>
              <a:t>Programmatic focus on LCOE</a:t>
            </a:r>
          </a:p>
          <a:p>
            <a:pPr lvl="1"/>
            <a:r>
              <a:rPr lang="en-US" dirty="0"/>
              <a:t>Material Efficiency</a:t>
            </a:r>
          </a:p>
          <a:p>
            <a:pPr lvl="1"/>
            <a:r>
              <a:rPr lang="en-US" dirty="0"/>
              <a:t>Conversion Efficiency</a:t>
            </a:r>
          </a:p>
          <a:p>
            <a:pPr lvl="1"/>
            <a:r>
              <a:rPr lang="en-US" dirty="0"/>
              <a:t>Operating Expenditures</a:t>
            </a:r>
          </a:p>
          <a:p>
            <a:r>
              <a:rPr lang="en-US" dirty="0"/>
              <a:t>Collaboration with private sector startups</a:t>
            </a:r>
          </a:p>
          <a:p>
            <a:pPr lvl="1"/>
            <a:r>
              <a:rPr lang="en-US" dirty="0"/>
              <a:t>BladeRunner Energy, Inc.</a:t>
            </a:r>
          </a:p>
          <a:p>
            <a:pPr lvl="1"/>
            <a:r>
              <a:rPr lang="en-US" dirty="0"/>
              <a:t>C-Motive Technologies, Inc.</a:t>
            </a:r>
          </a:p>
          <a:p>
            <a:pPr lvl="1"/>
            <a:endParaRPr lang="en-US" dirty="0"/>
          </a:p>
        </p:txBody>
      </p:sp>
      <p:sp>
        <p:nvSpPr>
          <p:cNvPr id="4" name="Slide Number Placeholder 3">
            <a:extLst>
              <a:ext uri="{FF2B5EF4-FFF2-40B4-BE49-F238E27FC236}">
                <a16:creationId xmlns:a16="http://schemas.microsoft.com/office/drawing/2014/main" id="{F6177FAC-EB9D-4B42-B0CC-CB97573E190B}"/>
              </a:ext>
            </a:extLst>
          </p:cNvPr>
          <p:cNvSpPr>
            <a:spLocks noGrp="1"/>
          </p:cNvSpPr>
          <p:nvPr>
            <p:ph type="sldNum" sz="quarter" idx="12"/>
          </p:nvPr>
        </p:nvSpPr>
        <p:spPr/>
        <p:txBody>
          <a:bodyPr/>
          <a:lstStyle/>
          <a:p>
            <a:fld id="{265AA4BA-7D6C-488E-AE0D-008929EF6C9D}" type="slidenum">
              <a:rPr lang="en-US" smtClean="0"/>
              <a:t>19</a:t>
            </a:fld>
            <a:endParaRPr lang="en-US" dirty="0"/>
          </a:p>
        </p:txBody>
      </p:sp>
      <p:pic>
        <p:nvPicPr>
          <p:cNvPr id="5" name="Picture 4">
            <a:extLst>
              <a:ext uri="{FF2B5EF4-FFF2-40B4-BE49-F238E27FC236}">
                <a16:creationId xmlns:a16="http://schemas.microsoft.com/office/drawing/2014/main" id="{6BDC31E9-14B1-4696-B000-5E3FCF235950}"/>
              </a:ext>
            </a:extLst>
          </p:cNvPr>
          <p:cNvPicPr>
            <a:picLocks noChangeAspect="1"/>
          </p:cNvPicPr>
          <p:nvPr/>
        </p:nvPicPr>
        <p:blipFill rotWithShape="1">
          <a:blip r:embed="rId2"/>
          <a:srcRect l="33884" r="17125" b="6942"/>
          <a:stretch/>
        </p:blipFill>
        <p:spPr>
          <a:xfrm>
            <a:off x="8202709" y="516214"/>
            <a:ext cx="3668975" cy="5226900"/>
          </a:xfrm>
          <a:prstGeom prst="rect">
            <a:avLst/>
          </a:prstGeom>
        </p:spPr>
      </p:pic>
    </p:spTree>
    <p:extLst>
      <p:ext uri="{BB962C8B-B14F-4D97-AF65-F5344CB8AC3E}">
        <p14:creationId xmlns:p14="http://schemas.microsoft.com/office/powerpoint/2010/main" val="1245770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4CF6-5F9F-4A3B-AC23-F9CDF55E4F9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3B9FFA1-A83F-423F-B354-3EE3ABF8821C}"/>
              </a:ext>
            </a:extLst>
          </p:cNvPr>
          <p:cNvSpPr>
            <a:spLocks noGrp="1"/>
          </p:cNvSpPr>
          <p:nvPr>
            <p:ph idx="1"/>
          </p:nvPr>
        </p:nvSpPr>
        <p:spPr/>
        <p:txBody>
          <a:bodyPr>
            <a:normAutofit/>
          </a:bodyPr>
          <a:lstStyle/>
          <a:p>
            <a:r>
              <a:rPr lang="en-US" dirty="0"/>
              <a:t>UAF - MHK Background</a:t>
            </a:r>
          </a:p>
          <a:p>
            <a:r>
              <a:rPr lang="en-US" dirty="0"/>
              <a:t>Definition of hydrokinetic</a:t>
            </a:r>
          </a:p>
          <a:p>
            <a:r>
              <a:rPr lang="en-US" dirty="0"/>
              <a:t>Types of hydrokinetic systems</a:t>
            </a:r>
          </a:p>
          <a:p>
            <a:r>
              <a:rPr lang="en-US" dirty="0"/>
              <a:t>Alaska MHK resource	</a:t>
            </a:r>
          </a:p>
          <a:p>
            <a:r>
              <a:rPr lang="en-US" dirty="0"/>
              <a:t>Challenges to MHK</a:t>
            </a:r>
          </a:p>
          <a:p>
            <a:r>
              <a:rPr lang="en-US" dirty="0"/>
              <a:t>UAF work in hydrokinetics – current projects</a:t>
            </a:r>
          </a:p>
          <a:p>
            <a:r>
              <a:rPr lang="en-US" dirty="0"/>
              <a:t>Research gaps in Hydrokinetics</a:t>
            </a:r>
          </a:p>
        </p:txBody>
      </p:sp>
      <p:sp>
        <p:nvSpPr>
          <p:cNvPr id="4" name="Slide Number Placeholder 3">
            <a:extLst>
              <a:ext uri="{FF2B5EF4-FFF2-40B4-BE49-F238E27FC236}">
                <a16:creationId xmlns:a16="http://schemas.microsoft.com/office/drawing/2014/main" id="{4C1D0423-1AE7-41A4-8503-B8522881C242}"/>
              </a:ext>
            </a:extLst>
          </p:cNvPr>
          <p:cNvSpPr>
            <a:spLocks noGrp="1"/>
          </p:cNvSpPr>
          <p:nvPr>
            <p:ph type="sldNum" sz="quarter" idx="12"/>
          </p:nvPr>
        </p:nvSpPr>
        <p:spPr/>
        <p:txBody>
          <a:bodyPr/>
          <a:lstStyle/>
          <a:p>
            <a:fld id="{265AA4BA-7D6C-488E-AE0D-008929EF6C9D}" type="slidenum">
              <a:rPr lang="en-US" smtClean="0"/>
              <a:t>2</a:t>
            </a:fld>
            <a:endParaRPr lang="en-US" dirty="0"/>
          </a:p>
        </p:txBody>
      </p:sp>
    </p:spTree>
    <p:extLst>
      <p:ext uri="{BB962C8B-B14F-4D97-AF65-F5344CB8AC3E}">
        <p14:creationId xmlns:p14="http://schemas.microsoft.com/office/powerpoint/2010/main" val="1253063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8D95-3F42-462D-A71E-F5CF643D1724}"/>
              </a:ext>
            </a:extLst>
          </p:cNvPr>
          <p:cNvSpPr>
            <a:spLocks noGrp="1"/>
          </p:cNvSpPr>
          <p:nvPr>
            <p:ph type="title"/>
          </p:nvPr>
        </p:nvSpPr>
        <p:spPr/>
        <p:txBody>
          <a:bodyPr/>
          <a:lstStyle/>
          <a:p>
            <a:r>
              <a:rPr lang="en-US" dirty="0"/>
              <a:t>ARPA-E SHARKS</a:t>
            </a:r>
          </a:p>
        </p:txBody>
      </p:sp>
      <p:sp>
        <p:nvSpPr>
          <p:cNvPr id="3" name="Content Placeholder 2">
            <a:extLst>
              <a:ext uri="{FF2B5EF4-FFF2-40B4-BE49-F238E27FC236}">
                <a16:creationId xmlns:a16="http://schemas.microsoft.com/office/drawing/2014/main" id="{1C90966C-3A34-4B4F-80F9-24399635A47A}"/>
              </a:ext>
            </a:extLst>
          </p:cNvPr>
          <p:cNvSpPr>
            <a:spLocks noGrp="1"/>
          </p:cNvSpPr>
          <p:nvPr>
            <p:ph idx="1"/>
          </p:nvPr>
        </p:nvSpPr>
        <p:spPr>
          <a:xfrm>
            <a:off x="0" y="3784820"/>
            <a:ext cx="12192000" cy="2341347"/>
          </a:xfrm>
        </p:spPr>
        <p:txBody>
          <a:bodyPr numCol="3">
            <a:normAutofit/>
          </a:bodyPr>
          <a:lstStyle/>
          <a:p>
            <a:pPr lvl="1"/>
            <a:r>
              <a:rPr lang="en-US" sz="1800" dirty="0"/>
              <a:t>Tethered turbine with single point mooring.</a:t>
            </a:r>
          </a:p>
          <a:p>
            <a:pPr lvl="2"/>
            <a:r>
              <a:rPr lang="en-US" sz="1600" dirty="0"/>
              <a:t>All structural loads are in tension.  Highly material efficient.</a:t>
            </a:r>
          </a:p>
          <a:p>
            <a:pPr lvl="2"/>
            <a:r>
              <a:rPr lang="en-US" sz="1600" dirty="0"/>
              <a:t>Decouples generator and rotor sizing.  Can scale rotor to match resource.</a:t>
            </a:r>
          </a:p>
          <a:p>
            <a:pPr lvl="2"/>
            <a:endParaRPr lang="en-US" sz="1600" dirty="0"/>
          </a:p>
          <a:p>
            <a:pPr lvl="1"/>
            <a:r>
              <a:rPr lang="en-US" sz="1800" dirty="0"/>
              <a:t>Electrostatic generator.</a:t>
            </a:r>
          </a:p>
          <a:p>
            <a:pPr lvl="2"/>
            <a:r>
              <a:rPr lang="en-US" sz="1600" dirty="0"/>
              <a:t>High efficiency at direct-drive speeds.</a:t>
            </a:r>
          </a:p>
          <a:p>
            <a:pPr lvl="1"/>
            <a:endParaRPr lang="en-US" sz="1800" dirty="0"/>
          </a:p>
          <a:p>
            <a:pPr lvl="1"/>
            <a:endParaRPr lang="en-US" sz="1800" dirty="0"/>
          </a:p>
          <a:p>
            <a:pPr lvl="1"/>
            <a:endParaRPr lang="en-US" sz="1800" dirty="0"/>
          </a:p>
          <a:p>
            <a:pPr lvl="1"/>
            <a:endParaRPr lang="en-US" sz="1800" dirty="0"/>
          </a:p>
          <a:p>
            <a:pPr lvl="1"/>
            <a:r>
              <a:rPr lang="en-US" sz="1800" dirty="0"/>
              <a:t>Shore-based deployment/retrieval system</a:t>
            </a:r>
          </a:p>
          <a:p>
            <a:pPr lvl="2"/>
            <a:r>
              <a:rPr lang="en-US" sz="1600" dirty="0"/>
              <a:t>Drastic reduction in OpEx.</a:t>
            </a:r>
          </a:p>
          <a:p>
            <a:pPr lvl="2"/>
            <a:r>
              <a:rPr lang="en-US" sz="1600" dirty="0"/>
              <a:t>Improved capacity factor.</a:t>
            </a:r>
          </a:p>
          <a:p>
            <a:endParaRPr lang="en-US" dirty="0"/>
          </a:p>
        </p:txBody>
      </p:sp>
      <p:sp>
        <p:nvSpPr>
          <p:cNvPr id="4" name="Slide Number Placeholder 3">
            <a:extLst>
              <a:ext uri="{FF2B5EF4-FFF2-40B4-BE49-F238E27FC236}">
                <a16:creationId xmlns:a16="http://schemas.microsoft.com/office/drawing/2014/main" id="{070671B6-6702-4D32-8045-16AB34488003}"/>
              </a:ext>
            </a:extLst>
          </p:cNvPr>
          <p:cNvSpPr>
            <a:spLocks noGrp="1"/>
          </p:cNvSpPr>
          <p:nvPr>
            <p:ph type="sldNum" sz="quarter" idx="12"/>
          </p:nvPr>
        </p:nvSpPr>
        <p:spPr/>
        <p:txBody>
          <a:bodyPr/>
          <a:lstStyle/>
          <a:p>
            <a:fld id="{265AA4BA-7D6C-488E-AE0D-008929EF6C9D}" type="slidenum">
              <a:rPr lang="en-US" smtClean="0"/>
              <a:t>20</a:t>
            </a:fld>
            <a:endParaRPr lang="en-US" dirty="0"/>
          </a:p>
        </p:txBody>
      </p:sp>
      <p:pic>
        <p:nvPicPr>
          <p:cNvPr id="5" name="Picture 4">
            <a:extLst>
              <a:ext uri="{FF2B5EF4-FFF2-40B4-BE49-F238E27FC236}">
                <a16:creationId xmlns:a16="http://schemas.microsoft.com/office/drawing/2014/main" id="{64BEC126-5901-4E06-BBF6-2092C8F6366A}"/>
              </a:ext>
            </a:extLst>
          </p:cNvPr>
          <p:cNvPicPr>
            <a:picLocks noChangeAspect="1"/>
          </p:cNvPicPr>
          <p:nvPr/>
        </p:nvPicPr>
        <p:blipFill rotWithShape="1">
          <a:blip r:embed="rId2"/>
          <a:srcRect t="7392"/>
          <a:stretch/>
        </p:blipFill>
        <p:spPr>
          <a:xfrm>
            <a:off x="2614873" y="1417638"/>
            <a:ext cx="6962253" cy="2176051"/>
          </a:xfrm>
          <a:prstGeom prst="rect">
            <a:avLst/>
          </a:prstGeom>
        </p:spPr>
      </p:pic>
    </p:spTree>
    <p:extLst>
      <p:ext uri="{BB962C8B-B14F-4D97-AF65-F5344CB8AC3E}">
        <p14:creationId xmlns:p14="http://schemas.microsoft.com/office/powerpoint/2010/main" val="1855233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CEB9-99C9-4D6C-9A45-276B45472460}"/>
              </a:ext>
            </a:extLst>
          </p:cNvPr>
          <p:cNvSpPr>
            <a:spLocks noGrp="1"/>
          </p:cNvSpPr>
          <p:nvPr>
            <p:ph type="title"/>
          </p:nvPr>
        </p:nvSpPr>
        <p:spPr/>
        <p:txBody>
          <a:bodyPr/>
          <a:lstStyle/>
          <a:p>
            <a:r>
              <a:rPr lang="en-US" dirty="0"/>
              <a:t>MHK Research Gaps</a:t>
            </a:r>
          </a:p>
        </p:txBody>
      </p:sp>
      <p:sp>
        <p:nvSpPr>
          <p:cNvPr id="3" name="Content Placeholder 2">
            <a:extLst>
              <a:ext uri="{FF2B5EF4-FFF2-40B4-BE49-F238E27FC236}">
                <a16:creationId xmlns:a16="http://schemas.microsoft.com/office/drawing/2014/main" id="{BAE6A136-1A87-4837-AC70-54D2C18449D9}"/>
              </a:ext>
            </a:extLst>
          </p:cNvPr>
          <p:cNvSpPr>
            <a:spLocks noGrp="1"/>
          </p:cNvSpPr>
          <p:nvPr>
            <p:ph idx="1"/>
          </p:nvPr>
        </p:nvSpPr>
        <p:spPr>
          <a:xfrm>
            <a:off x="609600" y="1417639"/>
            <a:ext cx="10972800" cy="4708530"/>
          </a:xfrm>
        </p:spPr>
        <p:txBody>
          <a:bodyPr>
            <a:normAutofit/>
          </a:bodyPr>
          <a:lstStyle/>
          <a:p>
            <a:r>
              <a:rPr lang="en-US" dirty="0"/>
              <a:t>Compare to Wind/Solar</a:t>
            </a:r>
          </a:p>
          <a:p>
            <a:pPr lvl="1"/>
            <a:r>
              <a:rPr lang="en-US" dirty="0"/>
              <a:t>Industry has not coalesced around a single architecture – everyone is still trying to solve multiple problems at the same time</a:t>
            </a:r>
          </a:p>
          <a:p>
            <a:pPr lvl="1"/>
            <a:r>
              <a:rPr lang="en-US" dirty="0"/>
              <a:t>Range of unique challenges – submerged generators, debris, marine construction</a:t>
            </a:r>
          </a:p>
          <a:p>
            <a:pPr lvl="1"/>
            <a:r>
              <a:rPr lang="en-US" dirty="0"/>
              <a:t>More predictable (tidal, river), improves grid integration and storage efficacy</a:t>
            </a:r>
          </a:p>
        </p:txBody>
      </p:sp>
      <p:sp>
        <p:nvSpPr>
          <p:cNvPr id="4" name="Slide Number Placeholder 3">
            <a:extLst>
              <a:ext uri="{FF2B5EF4-FFF2-40B4-BE49-F238E27FC236}">
                <a16:creationId xmlns:a16="http://schemas.microsoft.com/office/drawing/2014/main" id="{F457CBA3-2025-4936-B1A8-8568FBB37804}"/>
              </a:ext>
            </a:extLst>
          </p:cNvPr>
          <p:cNvSpPr>
            <a:spLocks noGrp="1"/>
          </p:cNvSpPr>
          <p:nvPr>
            <p:ph type="sldNum" sz="quarter" idx="12"/>
          </p:nvPr>
        </p:nvSpPr>
        <p:spPr/>
        <p:txBody>
          <a:bodyPr/>
          <a:lstStyle/>
          <a:p>
            <a:fld id="{265AA4BA-7D6C-488E-AE0D-008929EF6C9D}" type="slidenum">
              <a:rPr lang="en-US" smtClean="0"/>
              <a:t>21</a:t>
            </a:fld>
            <a:endParaRPr lang="en-US" dirty="0"/>
          </a:p>
        </p:txBody>
      </p:sp>
    </p:spTree>
    <p:extLst>
      <p:ext uri="{BB962C8B-B14F-4D97-AF65-F5344CB8AC3E}">
        <p14:creationId xmlns:p14="http://schemas.microsoft.com/office/powerpoint/2010/main" val="3525752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062F5-C3AF-4812-A6E1-F7B18339D7DE}"/>
              </a:ext>
            </a:extLst>
          </p:cNvPr>
          <p:cNvSpPr>
            <a:spLocks noGrp="1"/>
          </p:cNvSpPr>
          <p:nvPr>
            <p:ph type="title"/>
          </p:nvPr>
        </p:nvSpPr>
        <p:spPr/>
        <p:txBody>
          <a:bodyPr/>
          <a:lstStyle/>
          <a:p>
            <a:r>
              <a:rPr lang="en-US" dirty="0"/>
              <a:t>MHK Research Gaps</a:t>
            </a:r>
          </a:p>
        </p:txBody>
      </p:sp>
      <p:sp>
        <p:nvSpPr>
          <p:cNvPr id="3" name="Content Placeholder 2">
            <a:extLst>
              <a:ext uri="{FF2B5EF4-FFF2-40B4-BE49-F238E27FC236}">
                <a16:creationId xmlns:a16="http://schemas.microsoft.com/office/drawing/2014/main" id="{94292AC8-D669-4F63-97E4-B81423BDACDF}"/>
              </a:ext>
            </a:extLst>
          </p:cNvPr>
          <p:cNvSpPr>
            <a:spLocks noGrp="1"/>
          </p:cNvSpPr>
          <p:nvPr>
            <p:ph idx="1"/>
          </p:nvPr>
        </p:nvSpPr>
        <p:spPr/>
        <p:txBody>
          <a:bodyPr>
            <a:normAutofit fontScale="92500" lnSpcReduction="10000"/>
          </a:bodyPr>
          <a:lstStyle/>
          <a:p>
            <a:r>
              <a:rPr lang="en-US" dirty="0"/>
              <a:t>Gaps are recognized and being addressed by:</a:t>
            </a:r>
          </a:p>
          <a:p>
            <a:pPr lvl="1"/>
            <a:r>
              <a:rPr lang="en-US" dirty="0"/>
              <a:t>Private Sector Technology Developers</a:t>
            </a:r>
          </a:p>
          <a:p>
            <a:pPr lvl="1"/>
            <a:r>
              <a:rPr lang="en-US" dirty="0"/>
              <a:t>Test Sites – TRTS in AK, PACWAVE off Oregon, WETS in Hawaii</a:t>
            </a:r>
          </a:p>
          <a:p>
            <a:pPr lvl="1"/>
            <a:r>
              <a:rPr lang="en-US" dirty="0"/>
              <a:t>Public Funding</a:t>
            </a:r>
          </a:p>
          <a:p>
            <a:pPr lvl="2"/>
            <a:r>
              <a:rPr lang="en-US" dirty="0"/>
              <a:t>Department of Energy</a:t>
            </a:r>
          </a:p>
          <a:p>
            <a:pPr lvl="3"/>
            <a:r>
              <a:rPr lang="en-US" dirty="0"/>
              <a:t>Water Power Technology Office (WPTO) – National Labs</a:t>
            </a:r>
          </a:p>
          <a:p>
            <a:pPr lvl="3"/>
            <a:r>
              <a:rPr lang="en-US" dirty="0"/>
              <a:t>Advanced Research Projects Agency – Energy (ARPA-E)</a:t>
            </a:r>
          </a:p>
          <a:p>
            <a:pPr lvl="2"/>
            <a:r>
              <a:rPr lang="en-US" dirty="0"/>
              <a:t>Bureau of Ocean Energy Management (BOEM)</a:t>
            </a:r>
          </a:p>
          <a:p>
            <a:pPr lvl="2"/>
            <a:r>
              <a:rPr lang="en-US" dirty="0"/>
              <a:t>Office of Indian Energy</a:t>
            </a:r>
          </a:p>
          <a:p>
            <a:pPr lvl="2"/>
            <a:r>
              <a:rPr lang="en-US" dirty="0"/>
              <a:t>State of AK</a:t>
            </a:r>
          </a:p>
          <a:p>
            <a:pPr lvl="3"/>
            <a:r>
              <a:rPr lang="en-US" dirty="0"/>
              <a:t>EETF and REF (previously)</a:t>
            </a:r>
          </a:p>
          <a:p>
            <a:endParaRPr lang="en-US" dirty="0"/>
          </a:p>
        </p:txBody>
      </p:sp>
      <p:sp>
        <p:nvSpPr>
          <p:cNvPr id="4" name="Slide Number Placeholder 3">
            <a:extLst>
              <a:ext uri="{FF2B5EF4-FFF2-40B4-BE49-F238E27FC236}">
                <a16:creationId xmlns:a16="http://schemas.microsoft.com/office/drawing/2014/main" id="{13513547-33E0-4C64-B134-CBBAF20CDA49}"/>
              </a:ext>
            </a:extLst>
          </p:cNvPr>
          <p:cNvSpPr>
            <a:spLocks noGrp="1"/>
          </p:cNvSpPr>
          <p:nvPr>
            <p:ph type="sldNum" sz="quarter" idx="12"/>
          </p:nvPr>
        </p:nvSpPr>
        <p:spPr/>
        <p:txBody>
          <a:bodyPr/>
          <a:lstStyle/>
          <a:p>
            <a:fld id="{265AA4BA-7D6C-488E-AE0D-008929EF6C9D}" type="slidenum">
              <a:rPr lang="en-US" smtClean="0"/>
              <a:t>22</a:t>
            </a:fld>
            <a:endParaRPr lang="en-US" dirty="0"/>
          </a:p>
        </p:txBody>
      </p:sp>
    </p:spTree>
    <p:extLst>
      <p:ext uri="{BB962C8B-B14F-4D97-AF65-F5344CB8AC3E}">
        <p14:creationId xmlns:p14="http://schemas.microsoft.com/office/powerpoint/2010/main" val="3468722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73B9-80A5-4E90-9290-6D910CC3A567}"/>
              </a:ext>
            </a:extLst>
          </p:cNvPr>
          <p:cNvSpPr>
            <a:spLocks noGrp="1"/>
          </p:cNvSpPr>
          <p:nvPr>
            <p:ph type="title"/>
          </p:nvPr>
        </p:nvSpPr>
        <p:spPr/>
        <p:txBody>
          <a:bodyPr/>
          <a:lstStyle/>
          <a:p>
            <a:r>
              <a:rPr lang="en-US" dirty="0"/>
              <a:t>Funding Acknowledgements</a:t>
            </a:r>
          </a:p>
        </p:txBody>
      </p:sp>
      <p:sp>
        <p:nvSpPr>
          <p:cNvPr id="3" name="Content Placeholder 2">
            <a:extLst>
              <a:ext uri="{FF2B5EF4-FFF2-40B4-BE49-F238E27FC236}">
                <a16:creationId xmlns:a16="http://schemas.microsoft.com/office/drawing/2014/main" id="{B37F4BB8-8FEA-4340-BFA8-276A087861B1}"/>
              </a:ext>
            </a:extLst>
          </p:cNvPr>
          <p:cNvSpPr>
            <a:spLocks noGrp="1"/>
          </p:cNvSpPr>
          <p:nvPr>
            <p:ph idx="1"/>
          </p:nvPr>
        </p:nvSpPr>
        <p:spPr/>
        <p:txBody>
          <a:bodyPr>
            <a:normAutofit fontScale="92500" lnSpcReduction="20000"/>
          </a:bodyPr>
          <a:lstStyle/>
          <a:p>
            <a:pPr marL="0" indent="0" algn="ctr">
              <a:buNone/>
            </a:pPr>
            <a:r>
              <a:rPr lang="en-US" dirty="0"/>
              <a:t>Water Horse material is based upon work supported by the U.S. Department of Energy’s Office of Energy Efficiency and Renewable Energy (EERE) under the Water Power Technologies Office Award Number DE-EE0008389.</a:t>
            </a:r>
          </a:p>
          <a:p>
            <a:pPr marL="0" indent="0" algn="ctr">
              <a:buNone/>
            </a:pPr>
            <a:r>
              <a:rPr lang="en-US" dirty="0"/>
              <a:t>Yakutat work funded by ONR (through University of Hawaii), Sandia National Lab, Bureau of Ocean Energy Management</a:t>
            </a:r>
          </a:p>
          <a:p>
            <a:pPr marL="0" indent="0" algn="ctr">
              <a:buNone/>
            </a:pPr>
            <a:br>
              <a:rPr lang="en-US" dirty="0"/>
            </a:br>
            <a:br>
              <a:rPr lang="en-US" dirty="0"/>
            </a:br>
            <a:r>
              <a:rPr lang="en-US" sz="1400" dirty="0"/>
              <a:t>Disclaimer:  “This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lang="en-US" dirty="0"/>
          </a:p>
        </p:txBody>
      </p:sp>
      <p:sp>
        <p:nvSpPr>
          <p:cNvPr id="4" name="Slide Number Placeholder 3">
            <a:extLst>
              <a:ext uri="{FF2B5EF4-FFF2-40B4-BE49-F238E27FC236}">
                <a16:creationId xmlns:a16="http://schemas.microsoft.com/office/drawing/2014/main" id="{ED437092-AB5A-4CFB-8F27-23DF511CE308}"/>
              </a:ext>
            </a:extLst>
          </p:cNvPr>
          <p:cNvSpPr>
            <a:spLocks noGrp="1"/>
          </p:cNvSpPr>
          <p:nvPr>
            <p:ph type="sldNum" sz="quarter" idx="12"/>
          </p:nvPr>
        </p:nvSpPr>
        <p:spPr/>
        <p:txBody>
          <a:bodyPr/>
          <a:lstStyle/>
          <a:p>
            <a:fld id="{265AA4BA-7D6C-488E-AE0D-008929EF6C9D}" type="slidenum">
              <a:rPr lang="en-US" smtClean="0"/>
              <a:t>23</a:t>
            </a:fld>
            <a:endParaRPr lang="en-US" dirty="0"/>
          </a:p>
        </p:txBody>
      </p:sp>
    </p:spTree>
    <p:extLst>
      <p:ext uri="{BB962C8B-B14F-4D97-AF65-F5344CB8AC3E}">
        <p14:creationId xmlns:p14="http://schemas.microsoft.com/office/powerpoint/2010/main" val="1453725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2583-0DE4-4BFA-9F50-5AB577BCD039}"/>
              </a:ext>
            </a:extLst>
          </p:cNvPr>
          <p:cNvSpPr>
            <a:spLocks noGrp="1"/>
          </p:cNvSpPr>
          <p:nvPr>
            <p:ph type="title"/>
          </p:nvPr>
        </p:nvSpPr>
        <p:spPr/>
        <p:txBody>
          <a:bodyPr/>
          <a:lstStyle/>
          <a:p>
            <a:r>
              <a:rPr lang="en-US" dirty="0"/>
              <a:t>Links to Post in Chat</a:t>
            </a:r>
          </a:p>
        </p:txBody>
      </p:sp>
      <p:sp>
        <p:nvSpPr>
          <p:cNvPr id="3" name="Content Placeholder 2">
            <a:extLst>
              <a:ext uri="{FF2B5EF4-FFF2-40B4-BE49-F238E27FC236}">
                <a16:creationId xmlns:a16="http://schemas.microsoft.com/office/drawing/2014/main" id="{2F32C86D-26E3-4082-A098-036D11297878}"/>
              </a:ext>
            </a:extLst>
          </p:cNvPr>
          <p:cNvSpPr>
            <a:spLocks noGrp="1"/>
          </p:cNvSpPr>
          <p:nvPr>
            <p:ph idx="1"/>
          </p:nvPr>
        </p:nvSpPr>
        <p:spPr/>
        <p:txBody>
          <a:bodyPr/>
          <a:lstStyle/>
          <a:p>
            <a:r>
              <a:rPr lang="en-US" dirty="0"/>
              <a:t>DOE Video – MHK - </a:t>
            </a:r>
            <a:r>
              <a:rPr lang="en-US" dirty="0">
                <a:hlinkClick r:id="rId2">
                  <a:extLst>
                    <a:ext uri="{A12FA001-AC4F-418D-AE19-62706E023703}">
                      <ahyp:hlinkClr xmlns:ahyp="http://schemas.microsoft.com/office/drawing/2018/hyperlinkcolor" val="tx"/>
                    </a:ext>
                  </a:extLst>
                </a:hlinkClick>
              </a:rPr>
              <a:t>https://youtu.be/LXsuU_ZC56E</a:t>
            </a:r>
            <a:r>
              <a:rPr lang="en-US" dirty="0"/>
              <a:t> </a:t>
            </a:r>
          </a:p>
          <a:p>
            <a:r>
              <a:rPr lang="en-US" dirty="0"/>
              <a:t>ACEP Video – Igiugig ORPC - </a:t>
            </a:r>
            <a:r>
              <a:rPr lang="en-US" dirty="0">
                <a:hlinkClick r:id="rId3">
                  <a:extLst>
                    <a:ext uri="{A12FA001-AC4F-418D-AE19-62706E023703}">
                      <ahyp:hlinkClr xmlns:ahyp="http://schemas.microsoft.com/office/drawing/2018/hyperlinkcolor" val="tx"/>
                    </a:ext>
                  </a:extLst>
                </a:hlinkClick>
              </a:rPr>
              <a:t>https://youtu.be/lANhN3xTwR0</a:t>
            </a:r>
            <a:endParaRPr lang="en-US" dirty="0"/>
          </a:p>
          <a:p>
            <a:r>
              <a:rPr lang="en-US" dirty="0"/>
              <a:t>ACEP Publications - </a:t>
            </a:r>
            <a:r>
              <a:rPr lang="en-US" dirty="0">
                <a:hlinkClick r:id="rId4">
                  <a:extLst>
                    <a:ext uri="{A12FA001-AC4F-418D-AE19-62706E023703}">
                      <ahyp:hlinkClr xmlns:ahyp="http://schemas.microsoft.com/office/drawing/2018/hyperlinkcolor" val="tx"/>
                    </a:ext>
                  </a:extLst>
                </a:hlinkClick>
              </a:rPr>
              <a:t>https://acep.uaf.edu/programs/alaska-hydrokinetic-energy-research-center/publications.aspx</a:t>
            </a:r>
            <a:endParaRPr lang="en-US" dirty="0"/>
          </a:p>
          <a:p>
            <a:r>
              <a:rPr lang="en-US" dirty="0"/>
              <a:t>Ocean Energy Europe - </a:t>
            </a:r>
            <a:r>
              <a:rPr lang="en-US" dirty="0">
                <a:hlinkClick r:id="rId5">
                  <a:extLst>
                    <a:ext uri="{A12FA001-AC4F-418D-AE19-62706E023703}">
                      <ahyp:hlinkClr xmlns:ahyp="http://schemas.microsoft.com/office/drawing/2018/hyperlinkcolor" val="tx"/>
                    </a:ext>
                  </a:extLst>
                </a:hlinkClick>
              </a:rPr>
              <a:t>https://www.oceanenergy-europe.eu/</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22C26BB-E276-4FF5-978F-2D693CED1EBB}"/>
              </a:ext>
            </a:extLst>
          </p:cNvPr>
          <p:cNvSpPr>
            <a:spLocks noGrp="1"/>
          </p:cNvSpPr>
          <p:nvPr>
            <p:ph type="sldNum" sz="quarter" idx="12"/>
          </p:nvPr>
        </p:nvSpPr>
        <p:spPr/>
        <p:txBody>
          <a:bodyPr/>
          <a:lstStyle/>
          <a:p>
            <a:fld id="{265AA4BA-7D6C-488E-AE0D-008929EF6C9D}" type="slidenum">
              <a:rPr lang="en-US" smtClean="0"/>
              <a:t>24</a:t>
            </a:fld>
            <a:endParaRPr lang="en-US" dirty="0"/>
          </a:p>
        </p:txBody>
      </p:sp>
    </p:spTree>
    <p:extLst>
      <p:ext uri="{BB962C8B-B14F-4D97-AF65-F5344CB8AC3E}">
        <p14:creationId xmlns:p14="http://schemas.microsoft.com/office/powerpoint/2010/main" val="3727532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57942-16D9-4685-9110-7993DA327FD2}"/>
              </a:ext>
            </a:extLst>
          </p:cNvPr>
          <p:cNvSpPr>
            <a:spLocks noGrp="1"/>
          </p:cNvSpPr>
          <p:nvPr>
            <p:ph type="title"/>
          </p:nvPr>
        </p:nvSpPr>
        <p:spPr/>
        <p:txBody>
          <a:bodyPr/>
          <a:lstStyle/>
          <a:p>
            <a:r>
              <a:rPr lang="en-US" dirty="0"/>
              <a:t>Marine HydroKinetics (MHK) at UAF</a:t>
            </a:r>
          </a:p>
        </p:txBody>
      </p:sp>
      <p:sp>
        <p:nvSpPr>
          <p:cNvPr id="3" name="Content Placeholder 2">
            <a:extLst>
              <a:ext uri="{FF2B5EF4-FFF2-40B4-BE49-F238E27FC236}">
                <a16:creationId xmlns:a16="http://schemas.microsoft.com/office/drawing/2014/main" id="{3D09D1C1-43C6-457B-B183-D44D5C62A673}"/>
              </a:ext>
            </a:extLst>
          </p:cNvPr>
          <p:cNvSpPr>
            <a:spLocks noGrp="1"/>
          </p:cNvSpPr>
          <p:nvPr>
            <p:ph idx="1"/>
          </p:nvPr>
        </p:nvSpPr>
        <p:spPr/>
        <p:txBody>
          <a:bodyPr/>
          <a:lstStyle/>
          <a:p>
            <a:r>
              <a:rPr lang="en-US" dirty="0"/>
              <a:t>Established as Alaska Hydrokinetic Energy Research Center (AHERC) within ACEP in 2010</a:t>
            </a:r>
          </a:p>
          <a:p>
            <a:r>
              <a:rPr lang="en-US" dirty="0"/>
              <a:t>Research in Nenana, Ruby, Eagle, Igiugig, Yakutat</a:t>
            </a:r>
          </a:p>
          <a:p>
            <a:r>
              <a:rPr lang="en-US" dirty="0"/>
              <a:t>Collaborate with UAF College Fisheries and Ocean Science (CFOS)</a:t>
            </a:r>
          </a:p>
          <a:p>
            <a:r>
              <a:rPr lang="en-US" dirty="0"/>
              <a:t>Joined Pacific Marine Energy Center (PMEC) with University of Washington and Oregon State University in 2014</a:t>
            </a:r>
          </a:p>
        </p:txBody>
      </p:sp>
      <p:sp>
        <p:nvSpPr>
          <p:cNvPr id="4" name="Slide Number Placeholder 3">
            <a:extLst>
              <a:ext uri="{FF2B5EF4-FFF2-40B4-BE49-F238E27FC236}">
                <a16:creationId xmlns:a16="http://schemas.microsoft.com/office/drawing/2014/main" id="{D746B44F-2287-407F-8BFA-238FE9A4B3E2}"/>
              </a:ext>
            </a:extLst>
          </p:cNvPr>
          <p:cNvSpPr>
            <a:spLocks noGrp="1"/>
          </p:cNvSpPr>
          <p:nvPr>
            <p:ph type="sldNum" sz="quarter" idx="12"/>
          </p:nvPr>
        </p:nvSpPr>
        <p:spPr/>
        <p:txBody>
          <a:bodyPr/>
          <a:lstStyle/>
          <a:p>
            <a:fld id="{265AA4BA-7D6C-488E-AE0D-008929EF6C9D}" type="slidenum">
              <a:rPr lang="en-US" smtClean="0"/>
              <a:t>3</a:t>
            </a:fld>
            <a:endParaRPr lang="en-US" dirty="0"/>
          </a:p>
        </p:txBody>
      </p:sp>
    </p:spTree>
    <p:extLst>
      <p:ext uri="{BB962C8B-B14F-4D97-AF65-F5344CB8AC3E}">
        <p14:creationId xmlns:p14="http://schemas.microsoft.com/office/powerpoint/2010/main" val="2398490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nd Coulee Dam.jpg">
            <a:extLst>
              <a:ext uri="{FF2B5EF4-FFF2-40B4-BE49-F238E27FC236}">
                <a16:creationId xmlns:a16="http://schemas.microsoft.com/office/drawing/2014/main" id="{FCA2F8D8-9212-4AB3-A9BA-33465956F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215" y="1006479"/>
            <a:ext cx="340487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25A982-F523-491A-B3F4-01AA3376AB30}"/>
              </a:ext>
            </a:extLst>
          </p:cNvPr>
          <p:cNvSpPr>
            <a:spLocks noGrp="1"/>
          </p:cNvSpPr>
          <p:nvPr>
            <p:ph type="title"/>
          </p:nvPr>
        </p:nvSpPr>
        <p:spPr/>
        <p:txBody>
          <a:bodyPr/>
          <a:lstStyle/>
          <a:p>
            <a:r>
              <a:rPr lang="en-US" dirty="0"/>
              <a:t>Hydrokinetic vs “traditional hydro”</a:t>
            </a:r>
          </a:p>
        </p:txBody>
      </p:sp>
      <p:sp>
        <p:nvSpPr>
          <p:cNvPr id="3" name="Content Placeholder 2">
            <a:extLst>
              <a:ext uri="{FF2B5EF4-FFF2-40B4-BE49-F238E27FC236}">
                <a16:creationId xmlns:a16="http://schemas.microsoft.com/office/drawing/2014/main" id="{ED917579-CF15-45C5-BEE0-5C85799072B0}"/>
              </a:ext>
            </a:extLst>
          </p:cNvPr>
          <p:cNvSpPr>
            <a:spLocks noGrp="1"/>
          </p:cNvSpPr>
          <p:nvPr>
            <p:ph idx="1"/>
          </p:nvPr>
        </p:nvSpPr>
        <p:spPr>
          <a:xfrm>
            <a:off x="609599" y="1600205"/>
            <a:ext cx="7238496" cy="4525963"/>
          </a:xfrm>
        </p:spPr>
        <p:txBody>
          <a:bodyPr>
            <a:normAutofit/>
          </a:bodyPr>
          <a:lstStyle/>
          <a:p>
            <a:r>
              <a:rPr lang="en-US" dirty="0"/>
              <a:t>Traditional Hydropower – Harnesses falling water </a:t>
            </a:r>
          </a:p>
          <a:p>
            <a:pPr lvl="1"/>
            <a:r>
              <a:rPr lang="en-US" dirty="0"/>
              <a:t>Dams - store water in lake</a:t>
            </a:r>
          </a:p>
          <a:p>
            <a:pPr lvl="2"/>
            <a:r>
              <a:rPr lang="en-US" dirty="0"/>
              <a:t>Grand Coulee Dam (6,800 MW)</a:t>
            </a:r>
          </a:p>
          <a:p>
            <a:pPr lvl="2"/>
            <a:r>
              <a:rPr lang="en-US" dirty="0"/>
              <a:t>Bradley Lake Hydro (120MW)</a:t>
            </a:r>
          </a:p>
          <a:p>
            <a:pPr lvl="1"/>
            <a:r>
              <a:rPr lang="en-US" dirty="0"/>
              <a:t>Diverters  - “run-of-river” – no storage</a:t>
            </a:r>
          </a:p>
          <a:p>
            <a:pPr lvl="2"/>
            <a:r>
              <a:rPr lang="en-US" dirty="0"/>
              <a:t>Cordova Electric (6MW)</a:t>
            </a:r>
          </a:p>
          <a:p>
            <a:pPr lvl="1"/>
            <a:endParaRPr lang="en-US" dirty="0"/>
          </a:p>
        </p:txBody>
      </p:sp>
      <p:sp>
        <p:nvSpPr>
          <p:cNvPr id="4" name="Slide Number Placeholder 3">
            <a:extLst>
              <a:ext uri="{FF2B5EF4-FFF2-40B4-BE49-F238E27FC236}">
                <a16:creationId xmlns:a16="http://schemas.microsoft.com/office/drawing/2014/main" id="{E3E7FF2D-C401-486C-A52D-0766FAD00BE8}"/>
              </a:ext>
            </a:extLst>
          </p:cNvPr>
          <p:cNvSpPr>
            <a:spLocks noGrp="1"/>
          </p:cNvSpPr>
          <p:nvPr>
            <p:ph type="sldNum" sz="quarter" idx="12"/>
          </p:nvPr>
        </p:nvSpPr>
        <p:spPr/>
        <p:txBody>
          <a:bodyPr/>
          <a:lstStyle/>
          <a:p>
            <a:fld id="{265AA4BA-7D6C-488E-AE0D-008929EF6C9D}" type="slidenum">
              <a:rPr lang="en-US" smtClean="0"/>
              <a:t>4</a:t>
            </a:fld>
            <a:endParaRPr lang="en-US" dirty="0"/>
          </a:p>
        </p:txBody>
      </p:sp>
      <p:pic>
        <p:nvPicPr>
          <p:cNvPr id="5" name="Picture 4">
            <a:extLst>
              <a:ext uri="{FF2B5EF4-FFF2-40B4-BE49-F238E27FC236}">
                <a16:creationId xmlns:a16="http://schemas.microsoft.com/office/drawing/2014/main" id="{9CAB49E5-FC33-46AE-B3A3-038993A65D18}"/>
              </a:ext>
            </a:extLst>
          </p:cNvPr>
          <p:cNvPicPr>
            <a:picLocks noChangeAspect="1"/>
          </p:cNvPicPr>
          <p:nvPr/>
        </p:nvPicPr>
        <p:blipFill rotWithShape="1">
          <a:blip r:embed="rId3"/>
          <a:srcRect l="2181" r="4597"/>
          <a:stretch/>
        </p:blipFill>
        <p:spPr>
          <a:xfrm>
            <a:off x="8619215" y="3840162"/>
            <a:ext cx="3404870" cy="2743200"/>
          </a:xfrm>
          <a:prstGeom prst="rect">
            <a:avLst/>
          </a:prstGeom>
        </p:spPr>
      </p:pic>
    </p:spTree>
    <p:extLst>
      <p:ext uri="{BB962C8B-B14F-4D97-AF65-F5344CB8AC3E}">
        <p14:creationId xmlns:p14="http://schemas.microsoft.com/office/powerpoint/2010/main" val="1137836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A982-F523-491A-B3F4-01AA3376AB30}"/>
              </a:ext>
            </a:extLst>
          </p:cNvPr>
          <p:cNvSpPr>
            <a:spLocks noGrp="1"/>
          </p:cNvSpPr>
          <p:nvPr>
            <p:ph type="title"/>
          </p:nvPr>
        </p:nvSpPr>
        <p:spPr/>
        <p:txBody>
          <a:bodyPr/>
          <a:lstStyle/>
          <a:p>
            <a:r>
              <a:rPr lang="en-US" dirty="0"/>
              <a:t>Hydrokinetic vs “traditional hydro”</a:t>
            </a:r>
          </a:p>
        </p:txBody>
      </p:sp>
      <p:sp>
        <p:nvSpPr>
          <p:cNvPr id="3" name="Content Placeholder 2">
            <a:extLst>
              <a:ext uri="{FF2B5EF4-FFF2-40B4-BE49-F238E27FC236}">
                <a16:creationId xmlns:a16="http://schemas.microsoft.com/office/drawing/2014/main" id="{ED917579-CF15-45C5-BEE0-5C85799072B0}"/>
              </a:ext>
            </a:extLst>
          </p:cNvPr>
          <p:cNvSpPr>
            <a:spLocks noGrp="1"/>
          </p:cNvSpPr>
          <p:nvPr>
            <p:ph idx="1"/>
          </p:nvPr>
        </p:nvSpPr>
        <p:spPr>
          <a:xfrm>
            <a:off x="174172" y="1600205"/>
            <a:ext cx="6229729" cy="4525963"/>
          </a:xfrm>
        </p:spPr>
        <p:txBody>
          <a:bodyPr>
            <a:normAutofit lnSpcReduction="10000"/>
          </a:bodyPr>
          <a:lstStyle/>
          <a:p>
            <a:r>
              <a:rPr lang="en-US" dirty="0"/>
              <a:t>Hydrokinetic - Harnesses natural movement of water</a:t>
            </a:r>
          </a:p>
          <a:p>
            <a:pPr lvl="1"/>
            <a:r>
              <a:rPr lang="en-US" dirty="0"/>
              <a:t>Wave, Tidal, River</a:t>
            </a:r>
          </a:p>
          <a:p>
            <a:pPr lvl="1"/>
            <a:r>
              <a:rPr lang="en-US" dirty="0"/>
              <a:t>Device installed directly into water with no/minimal civil infrastructure</a:t>
            </a:r>
          </a:p>
          <a:p>
            <a:pPr lvl="1"/>
            <a:r>
              <a:rPr lang="en-US" dirty="0"/>
              <a:t>Floating, submerged, or bottom mounted</a:t>
            </a:r>
          </a:p>
          <a:p>
            <a:r>
              <a:rPr lang="en-US" dirty="0"/>
              <a:t>DOE video - </a:t>
            </a:r>
            <a:r>
              <a:rPr lang="en-US" dirty="0">
                <a:hlinkClick r:id="rId2">
                  <a:extLst>
                    <a:ext uri="{A12FA001-AC4F-418D-AE19-62706E023703}">
                      <ahyp:hlinkClr xmlns:ahyp="http://schemas.microsoft.com/office/drawing/2018/hyperlinkcolor" val="tx"/>
                    </a:ext>
                  </a:extLst>
                </a:hlinkClick>
              </a:rPr>
              <a:t>https://youtu.be/LXsuU_ZC56E</a:t>
            </a:r>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E3E7FF2D-C401-486C-A52D-0766FAD00BE8}"/>
              </a:ext>
            </a:extLst>
          </p:cNvPr>
          <p:cNvSpPr>
            <a:spLocks noGrp="1"/>
          </p:cNvSpPr>
          <p:nvPr>
            <p:ph type="sldNum" sz="quarter" idx="12"/>
          </p:nvPr>
        </p:nvSpPr>
        <p:spPr/>
        <p:txBody>
          <a:bodyPr/>
          <a:lstStyle/>
          <a:p>
            <a:fld id="{265AA4BA-7D6C-488E-AE0D-008929EF6C9D}" type="slidenum">
              <a:rPr lang="en-US" smtClean="0"/>
              <a:t>5</a:t>
            </a:fld>
            <a:endParaRPr lang="en-US" dirty="0"/>
          </a:p>
        </p:txBody>
      </p:sp>
      <p:pic>
        <p:nvPicPr>
          <p:cNvPr id="9" name="Picture 8">
            <a:extLst>
              <a:ext uri="{FF2B5EF4-FFF2-40B4-BE49-F238E27FC236}">
                <a16:creationId xmlns:a16="http://schemas.microsoft.com/office/drawing/2014/main" id="{B98EE5DD-8B84-489F-91A0-6DEEA8057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901" y="1516091"/>
            <a:ext cx="5613927" cy="3741704"/>
          </a:xfrm>
          <a:prstGeom prst="rect">
            <a:avLst/>
          </a:prstGeom>
        </p:spPr>
      </p:pic>
    </p:spTree>
    <p:extLst>
      <p:ext uri="{BB962C8B-B14F-4D97-AF65-F5344CB8AC3E}">
        <p14:creationId xmlns:p14="http://schemas.microsoft.com/office/powerpoint/2010/main" val="370175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A982-F523-491A-B3F4-01AA3376AB30}"/>
              </a:ext>
            </a:extLst>
          </p:cNvPr>
          <p:cNvSpPr>
            <a:spLocks noGrp="1"/>
          </p:cNvSpPr>
          <p:nvPr>
            <p:ph type="title"/>
          </p:nvPr>
        </p:nvSpPr>
        <p:spPr/>
        <p:txBody>
          <a:bodyPr/>
          <a:lstStyle/>
          <a:p>
            <a:r>
              <a:rPr lang="en-US" dirty="0"/>
              <a:t>MHK Opportunities</a:t>
            </a:r>
          </a:p>
        </p:txBody>
      </p:sp>
      <p:sp>
        <p:nvSpPr>
          <p:cNvPr id="3" name="Content Placeholder 2">
            <a:extLst>
              <a:ext uri="{FF2B5EF4-FFF2-40B4-BE49-F238E27FC236}">
                <a16:creationId xmlns:a16="http://schemas.microsoft.com/office/drawing/2014/main" id="{ED917579-CF15-45C5-BEE0-5C85799072B0}"/>
              </a:ext>
            </a:extLst>
          </p:cNvPr>
          <p:cNvSpPr>
            <a:spLocks noGrp="1"/>
          </p:cNvSpPr>
          <p:nvPr>
            <p:ph idx="1"/>
          </p:nvPr>
        </p:nvSpPr>
        <p:spPr>
          <a:xfrm>
            <a:off x="174172" y="1600205"/>
            <a:ext cx="5051836" cy="4525963"/>
          </a:xfrm>
        </p:spPr>
        <p:txBody>
          <a:bodyPr>
            <a:normAutofit/>
          </a:bodyPr>
          <a:lstStyle/>
          <a:p>
            <a:r>
              <a:rPr lang="en-US" dirty="0"/>
              <a:t>Alaska has:</a:t>
            </a:r>
          </a:p>
          <a:p>
            <a:pPr lvl="1"/>
            <a:r>
              <a:rPr lang="en-US" dirty="0"/>
              <a:t>40% of US River Energy</a:t>
            </a:r>
          </a:p>
          <a:p>
            <a:pPr lvl="1"/>
            <a:r>
              <a:rPr lang="en-US" dirty="0"/>
              <a:t>90% of US Tidal Energy</a:t>
            </a:r>
          </a:p>
          <a:p>
            <a:pPr lvl="1"/>
            <a:r>
              <a:rPr lang="en-US" dirty="0"/>
              <a:t>60% of US Wave Energy</a:t>
            </a:r>
          </a:p>
          <a:p>
            <a:pPr lvl="1"/>
            <a:endParaRPr lang="en-US" dirty="0"/>
          </a:p>
          <a:p>
            <a:r>
              <a:rPr lang="en-US" dirty="0"/>
              <a:t>Almost all communities are on rivers or coastline.</a:t>
            </a:r>
          </a:p>
        </p:txBody>
      </p:sp>
      <p:sp>
        <p:nvSpPr>
          <p:cNvPr id="4" name="Slide Number Placeholder 3">
            <a:extLst>
              <a:ext uri="{FF2B5EF4-FFF2-40B4-BE49-F238E27FC236}">
                <a16:creationId xmlns:a16="http://schemas.microsoft.com/office/drawing/2014/main" id="{E3E7FF2D-C401-486C-A52D-0766FAD00BE8}"/>
              </a:ext>
            </a:extLst>
          </p:cNvPr>
          <p:cNvSpPr>
            <a:spLocks noGrp="1"/>
          </p:cNvSpPr>
          <p:nvPr>
            <p:ph type="sldNum" sz="quarter" idx="12"/>
          </p:nvPr>
        </p:nvSpPr>
        <p:spPr/>
        <p:txBody>
          <a:bodyPr/>
          <a:lstStyle/>
          <a:p>
            <a:fld id="{265AA4BA-7D6C-488E-AE0D-008929EF6C9D}" type="slidenum">
              <a:rPr lang="en-US" smtClean="0"/>
              <a:t>6</a:t>
            </a:fld>
            <a:endParaRPr lang="en-US" dirty="0"/>
          </a:p>
        </p:txBody>
      </p:sp>
      <p:pic>
        <p:nvPicPr>
          <p:cNvPr id="8" name="Picture 7">
            <a:extLst>
              <a:ext uri="{FF2B5EF4-FFF2-40B4-BE49-F238E27FC236}">
                <a16:creationId xmlns:a16="http://schemas.microsoft.com/office/drawing/2014/main" id="{02A66EFD-E0CC-4DE5-8A51-A36FD9F19CC9}"/>
              </a:ext>
            </a:extLst>
          </p:cNvPr>
          <p:cNvPicPr>
            <a:picLocks noChangeAspect="1"/>
          </p:cNvPicPr>
          <p:nvPr/>
        </p:nvPicPr>
        <p:blipFill>
          <a:blip r:embed="rId2"/>
          <a:stretch>
            <a:fillRect/>
          </a:stretch>
        </p:blipFill>
        <p:spPr>
          <a:xfrm>
            <a:off x="4969328" y="1235571"/>
            <a:ext cx="7133279" cy="4616916"/>
          </a:xfrm>
          <a:prstGeom prst="rect">
            <a:avLst/>
          </a:prstGeom>
        </p:spPr>
      </p:pic>
      <p:sp>
        <p:nvSpPr>
          <p:cNvPr id="9" name="Rectangle 8">
            <a:extLst>
              <a:ext uri="{FF2B5EF4-FFF2-40B4-BE49-F238E27FC236}">
                <a16:creationId xmlns:a16="http://schemas.microsoft.com/office/drawing/2014/main" id="{6A8E8491-EC6B-4975-BE8E-3464D2163F40}"/>
              </a:ext>
            </a:extLst>
          </p:cNvPr>
          <p:cNvSpPr/>
          <p:nvPr/>
        </p:nvSpPr>
        <p:spPr>
          <a:xfrm>
            <a:off x="3375171" y="6429473"/>
            <a:ext cx="6096000" cy="307777"/>
          </a:xfrm>
          <a:prstGeom prst="rect">
            <a:avLst/>
          </a:prstGeom>
        </p:spPr>
        <p:txBody>
          <a:bodyPr>
            <a:spAutoFit/>
          </a:bodyPr>
          <a:lstStyle/>
          <a:p>
            <a:r>
              <a:rPr lang="en-US" sz="1400" dirty="0">
                <a:solidFill>
                  <a:srgbClr val="000000"/>
                </a:solidFill>
              </a:rPr>
              <a:t>https://alaskarenewableenergy.org/library/renewable-energy-atlas/</a:t>
            </a:r>
          </a:p>
        </p:txBody>
      </p:sp>
    </p:spTree>
    <p:extLst>
      <p:ext uri="{BB962C8B-B14F-4D97-AF65-F5344CB8AC3E}">
        <p14:creationId xmlns:p14="http://schemas.microsoft.com/office/powerpoint/2010/main" val="200655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A982-F523-491A-B3F4-01AA3376AB30}"/>
              </a:ext>
            </a:extLst>
          </p:cNvPr>
          <p:cNvSpPr>
            <a:spLocks noGrp="1"/>
          </p:cNvSpPr>
          <p:nvPr>
            <p:ph type="title"/>
          </p:nvPr>
        </p:nvSpPr>
        <p:spPr/>
        <p:txBody>
          <a:bodyPr/>
          <a:lstStyle/>
          <a:p>
            <a:r>
              <a:rPr lang="en-US" dirty="0"/>
              <a:t>MHK Challenges</a:t>
            </a:r>
          </a:p>
        </p:txBody>
      </p:sp>
      <p:sp>
        <p:nvSpPr>
          <p:cNvPr id="3" name="Content Placeholder 2">
            <a:extLst>
              <a:ext uri="{FF2B5EF4-FFF2-40B4-BE49-F238E27FC236}">
                <a16:creationId xmlns:a16="http://schemas.microsoft.com/office/drawing/2014/main" id="{ED917579-CF15-45C5-BEE0-5C85799072B0}"/>
              </a:ext>
            </a:extLst>
          </p:cNvPr>
          <p:cNvSpPr>
            <a:spLocks noGrp="1"/>
          </p:cNvSpPr>
          <p:nvPr>
            <p:ph idx="1"/>
          </p:nvPr>
        </p:nvSpPr>
        <p:spPr>
          <a:xfrm>
            <a:off x="180228" y="1417638"/>
            <a:ext cx="6910440" cy="4525963"/>
          </a:xfrm>
        </p:spPr>
        <p:txBody>
          <a:bodyPr>
            <a:normAutofit fontScale="70000" lnSpcReduction="20000"/>
          </a:bodyPr>
          <a:lstStyle/>
          <a:p>
            <a:r>
              <a:rPr lang="en-US" dirty="0"/>
              <a:t>Cost </a:t>
            </a:r>
          </a:p>
          <a:p>
            <a:pPr lvl="1"/>
            <a:r>
              <a:rPr lang="en-US" dirty="0"/>
              <a:t>Inherently small scale</a:t>
            </a:r>
          </a:p>
          <a:p>
            <a:pPr lvl="1"/>
            <a:r>
              <a:rPr lang="en-US" dirty="0"/>
              <a:t>Competing low-cost energy sources</a:t>
            </a:r>
          </a:p>
          <a:p>
            <a:r>
              <a:rPr lang="en-US" dirty="0"/>
              <a:t>Efficiency</a:t>
            </a:r>
          </a:p>
          <a:p>
            <a:pPr lvl="1"/>
            <a:r>
              <a:rPr lang="en-US" dirty="0"/>
              <a:t>low speed motions</a:t>
            </a:r>
          </a:p>
          <a:p>
            <a:r>
              <a:rPr lang="en-US" dirty="0"/>
              <a:t>Reliability</a:t>
            </a:r>
          </a:p>
          <a:p>
            <a:pPr lvl="1"/>
            <a:r>
              <a:rPr lang="en-US" dirty="0"/>
              <a:t>debris, sediment, corrosion</a:t>
            </a:r>
          </a:p>
          <a:p>
            <a:pPr lvl="1"/>
            <a:r>
              <a:rPr lang="en-US" dirty="0"/>
              <a:t>Seasonality</a:t>
            </a:r>
          </a:p>
          <a:p>
            <a:pPr lvl="1"/>
            <a:r>
              <a:rPr lang="en-US" dirty="0"/>
              <a:t>extreme events – waves, floods</a:t>
            </a:r>
          </a:p>
          <a:p>
            <a:r>
              <a:rPr lang="en-US" dirty="0"/>
              <a:t>Environmental</a:t>
            </a:r>
          </a:p>
          <a:p>
            <a:pPr lvl="1"/>
            <a:r>
              <a:rPr lang="en-US" dirty="0"/>
              <a:t>fish, marine mammals, sediment transport</a:t>
            </a:r>
          </a:p>
          <a:p>
            <a:r>
              <a:rPr lang="en-US" dirty="0"/>
              <a:t>Integration with microgrids</a:t>
            </a:r>
          </a:p>
          <a:p>
            <a:pPr lvl="1"/>
            <a:r>
              <a:rPr lang="en-US" dirty="0"/>
              <a:t>seasonality, dispatchability, black-start</a:t>
            </a:r>
          </a:p>
          <a:p>
            <a:pPr lvl="1"/>
            <a:endParaRPr lang="en-US" dirty="0"/>
          </a:p>
        </p:txBody>
      </p:sp>
      <p:sp>
        <p:nvSpPr>
          <p:cNvPr id="4" name="Slide Number Placeholder 3">
            <a:extLst>
              <a:ext uri="{FF2B5EF4-FFF2-40B4-BE49-F238E27FC236}">
                <a16:creationId xmlns:a16="http://schemas.microsoft.com/office/drawing/2014/main" id="{E3E7FF2D-C401-486C-A52D-0766FAD00BE8}"/>
              </a:ext>
            </a:extLst>
          </p:cNvPr>
          <p:cNvSpPr>
            <a:spLocks noGrp="1"/>
          </p:cNvSpPr>
          <p:nvPr>
            <p:ph type="sldNum" sz="quarter" idx="12"/>
          </p:nvPr>
        </p:nvSpPr>
        <p:spPr/>
        <p:txBody>
          <a:bodyPr/>
          <a:lstStyle/>
          <a:p>
            <a:fld id="{265AA4BA-7D6C-488E-AE0D-008929EF6C9D}" type="slidenum">
              <a:rPr lang="en-US" smtClean="0"/>
              <a:t>7</a:t>
            </a:fld>
            <a:endParaRPr lang="en-US" dirty="0"/>
          </a:p>
        </p:txBody>
      </p:sp>
      <p:pic>
        <p:nvPicPr>
          <p:cNvPr id="11" name="Picture 10">
            <a:extLst>
              <a:ext uri="{FF2B5EF4-FFF2-40B4-BE49-F238E27FC236}">
                <a16:creationId xmlns:a16="http://schemas.microsoft.com/office/drawing/2014/main" id="{01F864E5-04DD-4516-BAC0-9BF6B6BEB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128" y="310519"/>
            <a:ext cx="4224811" cy="5633082"/>
          </a:xfrm>
          <a:prstGeom prst="rect">
            <a:avLst/>
          </a:prstGeom>
        </p:spPr>
      </p:pic>
    </p:spTree>
    <p:extLst>
      <p:ext uri="{BB962C8B-B14F-4D97-AF65-F5344CB8AC3E}">
        <p14:creationId xmlns:p14="http://schemas.microsoft.com/office/powerpoint/2010/main" val="3524973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A982-F523-491A-B3F4-01AA3376AB30}"/>
              </a:ext>
            </a:extLst>
          </p:cNvPr>
          <p:cNvSpPr>
            <a:spLocks noGrp="1"/>
          </p:cNvSpPr>
          <p:nvPr>
            <p:ph type="title"/>
          </p:nvPr>
        </p:nvSpPr>
        <p:spPr/>
        <p:txBody>
          <a:bodyPr/>
          <a:lstStyle/>
          <a:p>
            <a:r>
              <a:rPr lang="en-US" dirty="0"/>
              <a:t>Tidal Energy</a:t>
            </a:r>
          </a:p>
        </p:txBody>
      </p:sp>
      <p:sp>
        <p:nvSpPr>
          <p:cNvPr id="3" name="Content Placeholder 2">
            <a:extLst>
              <a:ext uri="{FF2B5EF4-FFF2-40B4-BE49-F238E27FC236}">
                <a16:creationId xmlns:a16="http://schemas.microsoft.com/office/drawing/2014/main" id="{ED917579-CF15-45C5-BEE0-5C85799072B0}"/>
              </a:ext>
            </a:extLst>
          </p:cNvPr>
          <p:cNvSpPr>
            <a:spLocks noGrp="1"/>
          </p:cNvSpPr>
          <p:nvPr>
            <p:ph idx="1"/>
          </p:nvPr>
        </p:nvSpPr>
        <p:spPr>
          <a:xfrm>
            <a:off x="174172" y="1600205"/>
            <a:ext cx="8643258" cy="4525963"/>
          </a:xfrm>
        </p:spPr>
        <p:txBody>
          <a:bodyPr>
            <a:normAutofit/>
          </a:bodyPr>
          <a:lstStyle/>
          <a:p>
            <a:r>
              <a:rPr lang="en-US" dirty="0"/>
              <a:t>Alaska areas of interest</a:t>
            </a:r>
          </a:p>
          <a:p>
            <a:pPr lvl="1"/>
            <a:r>
              <a:rPr lang="en-US" dirty="0"/>
              <a:t>Cook Inlet (Anchorage)</a:t>
            </a:r>
          </a:p>
          <a:p>
            <a:pPr lvl="1"/>
            <a:r>
              <a:rPr lang="en-US" dirty="0"/>
              <a:t>Kootznahoo Inlet (Angoon)</a:t>
            </a:r>
          </a:p>
          <a:p>
            <a:pPr lvl="1"/>
            <a:r>
              <a:rPr lang="en-US" dirty="0"/>
              <a:t>Aleutian Islands</a:t>
            </a:r>
          </a:p>
          <a:p>
            <a:pPr lvl="1"/>
            <a:endParaRPr lang="en-US" dirty="0"/>
          </a:p>
          <a:p>
            <a:r>
              <a:rPr lang="en-US" dirty="0"/>
              <a:t>Challenges</a:t>
            </a:r>
          </a:p>
          <a:p>
            <a:pPr lvl="1"/>
            <a:r>
              <a:rPr lang="en-US" dirty="0"/>
              <a:t>Competing with low cost energy</a:t>
            </a:r>
          </a:p>
          <a:p>
            <a:pPr lvl="1"/>
            <a:r>
              <a:rPr lang="en-US" dirty="0"/>
              <a:t>Requirement for storage to serve as baseload</a:t>
            </a:r>
          </a:p>
          <a:p>
            <a:pPr lvl="1"/>
            <a:endParaRPr lang="en-US" dirty="0"/>
          </a:p>
        </p:txBody>
      </p:sp>
      <p:sp>
        <p:nvSpPr>
          <p:cNvPr id="4" name="Slide Number Placeholder 3">
            <a:extLst>
              <a:ext uri="{FF2B5EF4-FFF2-40B4-BE49-F238E27FC236}">
                <a16:creationId xmlns:a16="http://schemas.microsoft.com/office/drawing/2014/main" id="{E3E7FF2D-C401-486C-A52D-0766FAD00BE8}"/>
              </a:ext>
            </a:extLst>
          </p:cNvPr>
          <p:cNvSpPr>
            <a:spLocks noGrp="1"/>
          </p:cNvSpPr>
          <p:nvPr>
            <p:ph type="sldNum" sz="quarter" idx="12"/>
          </p:nvPr>
        </p:nvSpPr>
        <p:spPr/>
        <p:txBody>
          <a:bodyPr/>
          <a:lstStyle/>
          <a:p>
            <a:fld id="{265AA4BA-7D6C-488E-AE0D-008929EF6C9D}" type="slidenum">
              <a:rPr lang="en-US" smtClean="0"/>
              <a:t>8</a:t>
            </a:fld>
            <a:endParaRPr lang="en-US" dirty="0"/>
          </a:p>
        </p:txBody>
      </p:sp>
      <p:pic>
        <p:nvPicPr>
          <p:cNvPr id="6" name="Picture 5">
            <a:extLst>
              <a:ext uri="{FF2B5EF4-FFF2-40B4-BE49-F238E27FC236}">
                <a16:creationId xmlns:a16="http://schemas.microsoft.com/office/drawing/2014/main" id="{34C519A4-2E67-415E-A710-5E1E2AE20514}"/>
              </a:ext>
            </a:extLst>
          </p:cNvPr>
          <p:cNvPicPr>
            <a:picLocks noChangeAspect="1"/>
          </p:cNvPicPr>
          <p:nvPr/>
        </p:nvPicPr>
        <p:blipFill>
          <a:blip r:embed="rId2"/>
          <a:stretch>
            <a:fillRect/>
          </a:stretch>
        </p:blipFill>
        <p:spPr>
          <a:xfrm>
            <a:off x="6376416" y="382831"/>
            <a:ext cx="5291328" cy="4077939"/>
          </a:xfrm>
          <a:prstGeom prst="rect">
            <a:avLst/>
          </a:prstGeom>
        </p:spPr>
      </p:pic>
      <p:sp>
        <p:nvSpPr>
          <p:cNvPr id="7" name="TextBox 6">
            <a:extLst>
              <a:ext uri="{FF2B5EF4-FFF2-40B4-BE49-F238E27FC236}">
                <a16:creationId xmlns:a16="http://schemas.microsoft.com/office/drawing/2014/main" id="{380D99E5-4C34-4AEA-95A4-76BA8E53CE39}"/>
              </a:ext>
            </a:extLst>
          </p:cNvPr>
          <p:cNvSpPr txBox="1"/>
          <p:nvPr/>
        </p:nvSpPr>
        <p:spPr>
          <a:xfrm>
            <a:off x="5007420" y="6352529"/>
            <a:ext cx="3355561" cy="461665"/>
          </a:xfrm>
          <a:prstGeom prst="rect">
            <a:avLst/>
          </a:prstGeom>
          <a:noFill/>
        </p:spPr>
        <p:txBody>
          <a:bodyPr wrap="square" rtlCol="0">
            <a:spAutoFit/>
          </a:bodyPr>
          <a:lstStyle/>
          <a:p>
            <a:r>
              <a:rPr lang="en-US" sz="800" dirty="0">
                <a:solidFill>
                  <a:srgbClr val="000000"/>
                </a:solidFill>
              </a:rPr>
              <a:t>Wang T, Yang Z. A Tidal Hydrodynamic Model for Cook Inlet, Alaska, to Support Tidal Energy Resource Characterization. </a:t>
            </a:r>
            <a:r>
              <a:rPr lang="en-US" sz="800" i="1" dirty="0">
                <a:solidFill>
                  <a:srgbClr val="000000"/>
                </a:solidFill>
              </a:rPr>
              <a:t>Journal of Marine Science and Engineering</a:t>
            </a:r>
            <a:r>
              <a:rPr lang="en-US" sz="800" dirty="0">
                <a:solidFill>
                  <a:srgbClr val="000000"/>
                </a:solidFill>
              </a:rPr>
              <a:t>. 2020; 8(4):254. https://doi.org/10.3390/jmse8040254</a:t>
            </a:r>
          </a:p>
        </p:txBody>
      </p:sp>
    </p:spTree>
    <p:extLst>
      <p:ext uri="{BB962C8B-B14F-4D97-AF65-F5344CB8AC3E}">
        <p14:creationId xmlns:p14="http://schemas.microsoft.com/office/powerpoint/2010/main" val="3205182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C296-A746-4576-93C0-3226A618DC6F}"/>
              </a:ext>
            </a:extLst>
          </p:cNvPr>
          <p:cNvSpPr>
            <a:spLocks noGrp="1"/>
          </p:cNvSpPr>
          <p:nvPr>
            <p:ph type="title"/>
          </p:nvPr>
        </p:nvSpPr>
        <p:spPr/>
        <p:txBody>
          <a:bodyPr/>
          <a:lstStyle/>
          <a:p>
            <a:r>
              <a:rPr lang="en-US" dirty="0"/>
              <a:t>Wave Energy Converter (WEC) Challenges</a:t>
            </a:r>
          </a:p>
        </p:txBody>
      </p:sp>
      <p:sp>
        <p:nvSpPr>
          <p:cNvPr id="3" name="Content Placeholder 2">
            <a:extLst>
              <a:ext uri="{FF2B5EF4-FFF2-40B4-BE49-F238E27FC236}">
                <a16:creationId xmlns:a16="http://schemas.microsoft.com/office/drawing/2014/main" id="{3B9BA374-812D-4C7A-A5E6-3A4E54F78244}"/>
              </a:ext>
            </a:extLst>
          </p:cNvPr>
          <p:cNvSpPr>
            <a:spLocks noGrp="1"/>
          </p:cNvSpPr>
          <p:nvPr>
            <p:ph idx="1"/>
          </p:nvPr>
        </p:nvSpPr>
        <p:spPr/>
        <p:txBody>
          <a:bodyPr/>
          <a:lstStyle/>
          <a:p>
            <a:r>
              <a:rPr lang="en-US" dirty="0"/>
              <a:t>Multiple types of motions which vary over time and space</a:t>
            </a:r>
          </a:p>
          <a:p>
            <a:pPr lvl="1"/>
            <a:r>
              <a:rPr lang="en-US" dirty="0"/>
              <a:t>pitch, heave, surge</a:t>
            </a:r>
          </a:p>
          <a:p>
            <a:r>
              <a:rPr lang="en-US" dirty="0"/>
              <a:t>Challenging conditions </a:t>
            </a:r>
          </a:p>
          <a:p>
            <a:pPr lvl="1"/>
            <a:r>
              <a:rPr lang="en-US" dirty="0"/>
              <a:t>corrosion, biofouling, maintenance</a:t>
            </a:r>
          </a:p>
          <a:p>
            <a:r>
              <a:rPr lang="en-US" dirty="0"/>
              <a:t>Power-Take-Off (PTO) – convert motion into electricity</a:t>
            </a:r>
          </a:p>
          <a:p>
            <a:pPr lvl="1"/>
            <a:r>
              <a:rPr lang="en-US" dirty="0"/>
              <a:t> tradeoffs between efficiency and cost/complexity</a:t>
            </a:r>
          </a:p>
          <a:p>
            <a:pPr marL="0" indent="0">
              <a:buNone/>
            </a:pPr>
            <a:endParaRPr lang="en-US" dirty="0"/>
          </a:p>
        </p:txBody>
      </p:sp>
      <p:sp>
        <p:nvSpPr>
          <p:cNvPr id="4" name="Slide Number Placeholder 3">
            <a:extLst>
              <a:ext uri="{FF2B5EF4-FFF2-40B4-BE49-F238E27FC236}">
                <a16:creationId xmlns:a16="http://schemas.microsoft.com/office/drawing/2014/main" id="{6751B379-FEA0-4C6B-8115-31AC0F7A54AC}"/>
              </a:ext>
            </a:extLst>
          </p:cNvPr>
          <p:cNvSpPr>
            <a:spLocks noGrp="1"/>
          </p:cNvSpPr>
          <p:nvPr>
            <p:ph type="sldNum" sz="quarter" idx="12"/>
          </p:nvPr>
        </p:nvSpPr>
        <p:spPr/>
        <p:txBody>
          <a:bodyPr/>
          <a:lstStyle/>
          <a:p>
            <a:fld id="{265AA4BA-7D6C-488E-AE0D-008929EF6C9D}" type="slidenum">
              <a:rPr lang="en-US" smtClean="0"/>
              <a:t>9</a:t>
            </a:fld>
            <a:endParaRPr lang="en-US" dirty="0"/>
          </a:p>
        </p:txBody>
      </p:sp>
      <p:sp>
        <p:nvSpPr>
          <p:cNvPr id="6" name="TextBox 5">
            <a:extLst>
              <a:ext uri="{FF2B5EF4-FFF2-40B4-BE49-F238E27FC236}">
                <a16:creationId xmlns:a16="http://schemas.microsoft.com/office/drawing/2014/main" id="{B18E4EC8-BFE8-4B70-B82A-071CBB6A02AC}"/>
              </a:ext>
            </a:extLst>
          </p:cNvPr>
          <p:cNvSpPr txBox="1"/>
          <p:nvPr/>
        </p:nvSpPr>
        <p:spPr>
          <a:xfrm>
            <a:off x="3681663" y="6398696"/>
            <a:ext cx="3315331" cy="253916"/>
          </a:xfrm>
          <a:prstGeom prst="rect">
            <a:avLst/>
          </a:prstGeom>
          <a:noFill/>
        </p:spPr>
        <p:txBody>
          <a:bodyPr wrap="none" rtlCol="0">
            <a:spAutoFit/>
          </a:bodyPr>
          <a:lstStyle/>
          <a:p>
            <a:r>
              <a:rPr lang="en-US" sz="1050" dirty="0">
                <a:solidFill>
                  <a:srgbClr val="000000"/>
                </a:solidFill>
              </a:rPr>
              <a:t>( all images from https://www.aquaret.com/index.html)</a:t>
            </a:r>
          </a:p>
        </p:txBody>
      </p:sp>
    </p:spTree>
    <p:extLst>
      <p:ext uri="{BB962C8B-B14F-4D97-AF65-F5344CB8AC3E}">
        <p14:creationId xmlns:p14="http://schemas.microsoft.com/office/powerpoint/2010/main" val="3308196859"/>
      </p:ext>
    </p:extLst>
  </p:cSld>
  <p:clrMapOvr>
    <a:masterClrMapping/>
  </p:clrMapOvr>
</p:sld>
</file>

<file path=ppt/theme/theme1.xml><?xml version="1.0" encoding="utf-8"?>
<a:theme xmlns:a="http://schemas.openxmlformats.org/drawingml/2006/main" name="ACEP Theme">
  <a:themeElements>
    <a:clrScheme name="Custom 2">
      <a:dk1>
        <a:srgbClr val="FACF0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EP Theme" id="{F8A48CBE-1F6B-4795-843E-46FBBD45F37A}" vid="{4C925DE2-F911-4F57-8D59-8D5550EB26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2536</TotalTime>
  <Words>1214</Words>
  <Application>Microsoft Office PowerPoint</Application>
  <PresentationFormat>Widescreen</PresentationFormat>
  <Paragraphs>184</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Cambria Math</vt:lpstr>
      <vt:lpstr>Candara</vt:lpstr>
      <vt:lpstr>ACEP Theme</vt:lpstr>
      <vt:lpstr>Hydrokinetic Energy Research</vt:lpstr>
      <vt:lpstr>Outline</vt:lpstr>
      <vt:lpstr>Marine HydroKinetics (MHK) at UAF</vt:lpstr>
      <vt:lpstr>Hydrokinetic vs “traditional hydro”</vt:lpstr>
      <vt:lpstr>Hydrokinetic vs “traditional hydro”</vt:lpstr>
      <vt:lpstr>MHK Opportunities</vt:lpstr>
      <vt:lpstr>MHK Challenges</vt:lpstr>
      <vt:lpstr>Tidal Energy</vt:lpstr>
      <vt:lpstr>Wave Energy Converter (WEC) Challenges</vt:lpstr>
      <vt:lpstr>Wave Energy Converter (WEC) Types</vt:lpstr>
      <vt:lpstr>Wave energy for Yakutat, Alaska</vt:lpstr>
      <vt:lpstr>Current Energy Converter (Riverine)</vt:lpstr>
      <vt:lpstr>Current Energy Converter Types</vt:lpstr>
      <vt:lpstr>Tanana River Test Site – Overview</vt:lpstr>
      <vt:lpstr>Tanana River Test Site - Equipment</vt:lpstr>
      <vt:lpstr>UAF Research</vt:lpstr>
      <vt:lpstr>Water Horse - Galloping Current Energy System</vt:lpstr>
      <vt:lpstr>Water Horse Prototype</vt:lpstr>
      <vt:lpstr>ARPA-E SHARKS</vt:lpstr>
      <vt:lpstr>ARPA-E SHARKS</vt:lpstr>
      <vt:lpstr>MHK Research Gaps</vt:lpstr>
      <vt:lpstr>MHK Research Gaps</vt:lpstr>
      <vt:lpstr>Funding Acknowledgements</vt:lpstr>
      <vt:lpstr>Links to Post in Chat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Tanana River Test Site and Galloping Current Energy System</dc:title>
  <dc:creator>Benjamin Loeffler</dc:creator>
  <cp:lastModifiedBy>Benjamin Loeffler</cp:lastModifiedBy>
  <cp:revision>78</cp:revision>
  <dcterms:created xsi:type="dcterms:W3CDTF">2020-09-14T17:23:07Z</dcterms:created>
  <dcterms:modified xsi:type="dcterms:W3CDTF">2021-04-22T13:51:13Z</dcterms:modified>
</cp:coreProperties>
</file>