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88" r:id="rId4"/>
    <p:sldId id="270" r:id="rId5"/>
    <p:sldId id="296" r:id="rId6"/>
    <p:sldId id="271" r:id="rId7"/>
    <p:sldId id="289" r:id="rId8"/>
    <p:sldId id="298" r:id="rId9"/>
    <p:sldId id="305" r:id="rId10"/>
    <p:sldId id="303" r:id="rId11"/>
    <p:sldId id="307" r:id="rId12"/>
    <p:sldId id="308" r:id="rId13"/>
    <p:sldId id="310" r:id="rId14"/>
    <p:sldId id="293" r:id="rId15"/>
    <p:sldId id="311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Madrali, Sebnem" initials="MS" lastIdx="7" clrIdx="0">
    <p:extLst>
      <p:ext uri="{19B8F6BF-5375-455C-9EA6-DF929625EA0E}">
        <p15:presenceInfo xmlns:p15="http://schemas.microsoft.com/office/powerpoint/2012/main" userId="S-1-5-21-66081788-462978661-1268862865-7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6E2EA"/>
    <a:srgbClr val="EEEEE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6071" autoAdjust="0"/>
  </p:normalViewPr>
  <p:slideViewPr>
    <p:cSldViewPr snapToGrid="0" snapToObjects="1">
      <p:cViewPr varScale="1">
        <p:scale>
          <a:sx n="98" d="100"/>
          <a:sy n="9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2460-7193-E041-84FB-DBDD74EEDD0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F732-00F6-2D40-9C23-8FCFB28E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r>
              <a:rPr lang="en-CA" baseline="0" dirty="0" smtClean="0"/>
              <a:t> on CanmetENERGY Ottawa energy research on northern &amp; remote communities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F732-00F6-2D40-9C23-8FCFB28E1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280 communities</a:t>
            </a:r>
            <a:r>
              <a:rPr lang="en-CA" baseline="0" dirty="0" smtClean="0"/>
              <a:t>: comes from </a:t>
            </a:r>
            <a:r>
              <a:rPr lang="en-CA" dirty="0" smtClean="0"/>
              <a:t>remote</a:t>
            </a:r>
            <a:r>
              <a:rPr lang="en-CA" baseline="0" dirty="0" smtClean="0"/>
              <a:t> community energy database</a:t>
            </a:r>
            <a:br>
              <a:rPr lang="en-CA" baseline="0" dirty="0" smtClean="0"/>
            </a:br>
            <a:r>
              <a:rPr lang="en-CA" baseline="0" dirty="0" smtClean="0"/>
              <a:t>image:  https://www.cbc.ca/news/canada/north/this-week-s-photo-recap-crisp-winters-crisp-photography-1.2825352</a:t>
            </a:r>
          </a:p>
          <a:p>
            <a:endParaRPr lang="en-CA" dirty="0" smtClean="0"/>
          </a:p>
          <a:p>
            <a:r>
              <a:rPr lang="en-CA" dirty="0" smtClean="0"/>
              <a:t>Remote</a:t>
            </a:r>
            <a:r>
              <a:rPr lang="en-CA" baseline="0" dirty="0" smtClean="0"/>
              <a:t> communities s</a:t>
            </a:r>
            <a:r>
              <a:rPr lang="en-CA" dirty="0" smtClean="0"/>
              <a:t>hare common characteristics such as extreme locations and climate lead</a:t>
            </a:r>
            <a:r>
              <a:rPr lang="en-CA" baseline="0" dirty="0" smtClean="0"/>
              <a:t> to ….</a:t>
            </a:r>
          </a:p>
          <a:p>
            <a:r>
              <a:rPr lang="en-CA" baseline="0" dirty="0" smtClean="0"/>
              <a:t>	- high energy costs</a:t>
            </a:r>
          </a:p>
          <a:p>
            <a:r>
              <a:rPr lang="en-CA" baseline="0" dirty="0" smtClean="0"/>
              <a:t>	- deteriorating conditions in buildings and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logistical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 most of utilities who are supplying power/fuel in the north be familiar with, diesel </a:t>
            </a:r>
            <a:r>
              <a:rPr kumimoji="0" lang="en-C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gensets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well established as the most reliable and economical prime mover for electricity generation in remote northern communities as far back as 4 decades.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Aging diesel </a:t>
            </a:r>
            <a:r>
              <a:rPr kumimoji="0" lang="en-C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gensets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need of investments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 electricity is only part of the energy needs, according to 2018 NRCan data, remote communities use 2 to 3 times more fossil fuels for their heating needs (space heating and hot water)  than for power generation. Predominant fuels used for heating include diesel, fuel oil and propane.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Oil spillages from storage tanks and air pollution from diesel </a:t>
            </a:r>
            <a:r>
              <a:rPr kumimoji="0" lang="en-C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gensets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EDC5-33A3-4491-A44D-C5AC227DCD8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68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Natural</a:t>
            </a:r>
            <a:r>
              <a:rPr lang="en-CA" baseline="0" dirty="0" smtClean="0"/>
              <a:t> Resources Canada is one among several federal departments supporting</a:t>
            </a:r>
            <a:r>
              <a:rPr lang="en-CA" dirty="0" smtClean="0"/>
              <a:t> the</a:t>
            </a:r>
            <a:r>
              <a:rPr lang="en-CA" b="1" dirty="0" smtClean="0"/>
              <a:t> </a:t>
            </a:r>
            <a:r>
              <a:rPr lang="en-CA" b="0" dirty="0" smtClean="0"/>
              <a:t>transition</a:t>
            </a:r>
            <a:r>
              <a:rPr lang="en-CA" dirty="0" smtClean="0"/>
              <a:t> of remote and Indigenous communities from</a:t>
            </a:r>
            <a:r>
              <a:rPr lang="en-CA" b="1" dirty="0" smtClean="0"/>
              <a:t> </a:t>
            </a:r>
            <a:r>
              <a:rPr lang="en-CA" b="0" dirty="0" smtClean="0"/>
              <a:t>reliance</a:t>
            </a:r>
            <a:r>
              <a:rPr lang="en-CA" b="1" dirty="0" smtClean="0"/>
              <a:t> </a:t>
            </a:r>
            <a:r>
              <a:rPr lang="en-CA" dirty="0" smtClean="0"/>
              <a:t>on diesel-fueled power to clean, renewable and reliable energy by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Many communities have installed or are in the process of installing RE projects,</a:t>
            </a:r>
            <a:r>
              <a:rPr lang="en-CA" baseline="0" dirty="0" smtClean="0"/>
              <a:t> or are engaged in energy planning and capacity building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Many projects under</a:t>
            </a:r>
            <a:r>
              <a:rPr lang="en-CA" baseline="0" dirty="0" smtClean="0"/>
              <a:t> </a:t>
            </a:r>
            <a:r>
              <a:rPr lang="en-CA" dirty="0" smtClean="0"/>
              <a:t>Clean Energy for Rural and Remote Communities (CERRC)</a:t>
            </a:r>
            <a:r>
              <a:rPr lang="en-CA" baseline="0" dirty="0" smtClean="0"/>
              <a:t> program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7DC36-6BC5-4105-B0C9-37BBCC6B0DA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3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2EDC5-33A3-4491-A44D-C5AC227DCD8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3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Approximately 50 communities have loads of 1 MW or more; while 150 or more communities have loads in the 100s of </a:t>
            </a:r>
            <a:r>
              <a:rPr lang="en-CA" baseline="0" dirty="0" err="1" smtClean="0"/>
              <a:t>kWs</a:t>
            </a:r>
            <a:r>
              <a:rPr lang="en-CA" baseline="0" dirty="0" smtClean="0"/>
              <a:t>.  Experience has been that most communities, especially smaller communities, have limited capacity to start thinking/analysis about possible RE projects.  Intention to develop tool for engaging with communities and </a:t>
            </a:r>
            <a:r>
              <a:rPr lang="en-CA" baseline="0" dirty="0" err="1" smtClean="0"/>
              <a:t>GoC</a:t>
            </a:r>
            <a:r>
              <a:rPr lang="en-CA" baseline="0" dirty="0" smtClean="0"/>
              <a:t> programs to provide early stage analysis for project feasibility.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This project builds on the analytic methodology developed through previous work to:</a:t>
            </a:r>
          </a:p>
          <a:p>
            <a:r>
              <a:rPr lang="en-CA" baseline="0" dirty="0" smtClean="0"/>
              <a:t>	- apply wind and solar analysis to all remote communities</a:t>
            </a:r>
          </a:p>
          <a:p>
            <a:r>
              <a:rPr lang="en-CA" baseline="0" dirty="0" smtClean="0"/>
              <a:t>	- develop geospatial interface on the Remote Community Energy Database (existing)</a:t>
            </a:r>
          </a:p>
          <a:p>
            <a:r>
              <a:rPr lang="en-CA" baseline="0" dirty="0" smtClean="0"/>
              <a:t>	- working with Federal Geospatial Programme</a:t>
            </a:r>
          </a:p>
          <a:p>
            <a:endParaRPr lang="en-CA" baseline="0" dirty="0" smtClean="0"/>
          </a:p>
          <a:p>
            <a:r>
              <a:rPr lang="en-CA" baseline="0" dirty="0" smtClean="0"/>
              <a:t>REED committed to support project $150/</a:t>
            </a:r>
            <a:r>
              <a:rPr lang="en-CA" baseline="0" dirty="0" err="1" smtClean="0"/>
              <a:t>yr</a:t>
            </a:r>
            <a:r>
              <a:rPr lang="en-CA" baseline="0" dirty="0" smtClean="0"/>
              <a:t> for 3 years, adding to CEO funding of $30k/yr.</a:t>
            </a:r>
          </a:p>
          <a:p>
            <a:endParaRPr lang="en-CA" baseline="0" dirty="0" smtClean="0"/>
          </a:p>
          <a:p>
            <a:r>
              <a:rPr lang="en-CA" baseline="0" dirty="0" smtClean="0"/>
              <a:t>Fully functional desktop application where the user can configure different </a:t>
            </a:r>
          </a:p>
          <a:p>
            <a:r>
              <a:rPr lang="en-CA" baseline="0" dirty="0" smtClean="0"/>
              <a:t>All weather data and diesel-electric loads for each community come pre-loaded in the app, differentiates tool from </a:t>
            </a:r>
            <a:r>
              <a:rPr lang="en-CA" baseline="0" dirty="0" err="1" smtClean="0"/>
              <a:t>RETScreen</a:t>
            </a:r>
            <a:r>
              <a:rPr lang="en-CA" baseline="0" dirty="0" smtClean="0"/>
              <a:t>, HOMER, SAM etc.</a:t>
            </a:r>
          </a:p>
          <a:p>
            <a:r>
              <a:rPr lang="en-CA" baseline="0" dirty="0" smtClean="0"/>
              <a:t>Only includes wind turbines that are commercially available and known to be dependable in northern applications</a:t>
            </a:r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2EDC5-33A3-4491-A44D-C5AC227DCD8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6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5829300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858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CBD6-6F33-9544-91D3-41D9053A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CFC8-7F2F-7B4A-A59F-19560A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50-23A4-5442-892C-8F5AC69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2A13-03F8-C048-B959-2E6A5B43C267}" type="datetime1">
              <a:rPr lang="en-CA" smtClean="0"/>
              <a:t>2021-04-21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722-331D-A348-8A4A-68C860AD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5E9F-F76A-BA45-B335-B23A8FA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DE30-B1C7-F444-9771-4D706FC3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2CD90-D02E-0845-80F4-B0E3C128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09C4-970A-AF4D-BB35-9E4704CE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955-1AEC-724D-A0DC-4EB48B6B0BF5}" type="datetime1">
              <a:rPr lang="en-CA" smtClean="0"/>
              <a:t>2021-04-21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A36-E50F-214A-9BE6-F2771BD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C2FA-514D-FE42-873C-87F607D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3" y="3572"/>
            <a:ext cx="12176254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779520"/>
            <a:ext cx="11391900" cy="350520"/>
          </a:xfrm>
        </p:spPr>
        <p:txBody>
          <a:bodyPr>
            <a:normAutofit/>
          </a:bodyPr>
          <a:lstStyle>
            <a:lvl1pPr algn="ctr">
              <a:defRPr sz="1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2021-04-21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0D297C05-AC99-294D-B757-1B4E4231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D64-2AF1-FE48-B966-37A28A3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57B-3149-DD49-AF6E-204756CE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5" y="1600200"/>
            <a:ext cx="11269133" cy="4229100"/>
          </a:xfrm>
        </p:spPr>
        <p:txBody>
          <a:bodyPr/>
          <a:lstStyle>
            <a:lvl1pPr marL="287338" indent="-287338">
              <a:buFont typeface="Arial" panose="020B0604020202020204" pitchFamily="34" charset="0"/>
              <a:buChar char="•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indent="-177800">
              <a:buFont typeface="Arial" panose="020B0604020202020204" pitchFamily="34" charset="0"/>
              <a:buChar char="•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9863">
              <a:buFont typeface="Arial" panose="020B0604020202020204" pitchFamily="34" charset="0"/>
              <a:buChar char="•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D7E303-64E9-1946-B0E1-0C9BFA2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2021-04-21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5B8D02-46EF-1343-B224-187A661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11CB8-DE62-9D4B-BFD4-B724420B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071-EAD7-2142-9E61-767469E3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6C5B-016D-C54F-9A6E-0A79A4CE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730"/>
            <a:ext cx="10515600" cy="150018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A8EB-B554-EA44-94DE-0655941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039D-FA2F-F446-B515-A25EA0F25CD4}" type="datetime1">
              <a:rPr lang="en-CA" smtClean="0"/>
              <a:t>2021-04-21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3A6A-A61C-6B49-A093-4D6D4B7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7156-1B62-FF4E-96AA-FF576F5C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  <a:effectLst/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F02A-4F51-E644-8B2B-31C6F5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98B-14A6-2B46-A93E-4BC72CD1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DBDA5-30F9-ED40-BA26-39171345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127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26D5-FB56-984C-8394-E70D3527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90A-28E2-2241-82B9-77C01C864E0E}" type="datetime1">
              <a:rPr lang="en-CA" smtClean="0"/>
              <a:t>2021-04-21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6652-EF52-B446-88CA-29FB7E2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25CD-903C-3743-9541-67483A04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294-1363-054E-8DCD-CB664EF7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11270721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DDB2-303F-784C-B377-925EEDAD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4FAFF-5E82-6B48-AF85-FD48AEE3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24112"/>
            <a:ext cx="5157787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9F4C-27A7-0C49-8E62-C87DDF94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4733" y="1600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12F80-5872-0B43-B7B6-ABD5D1318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4733" y="2424112"/>
            <a:ext cx="5183188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E9EF0-219D-DC4F-B9E2-6D048D9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CBA0-B8BE-454E-9320-1397925DEF46}" type="datetime1">
              <a:rPr lang="en-CA" smtClean="0"/>
              <a:t>2021-04-21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6FEA-DEE0-D744-A158-CB0B632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E0DB-5C91-584F-A15F-D5B2D54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0246-A0AF-BF4B-B83B-CEE81161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C7DD-7FD8-0E41-96C0-E2F47CD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98DA-F13D-9644-8FFD-469E8B6CEC02}" type="datetime1">
              <a:rPr lang="en-CA" smtClean="0"/>
              <a:t>2021-04-21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B0FB-BFC2-BD44-9A8D-9E3AB81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4269A-EC65-C948-9444-AD4FE217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2021-04-21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E635-6006-B247-9A7F-55383676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129-AEC9-4942-BFD3-CB2BEC0C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645727" cy="5249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2AB-8D1A-2546-B6D8-ECA4542D1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5232400" cy="41063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4573-3786-904C-BEAB-7308549D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7373-5A5E-4B47-A8E3-F30B8EF2A23E}" type="datetime1">
              <a:rPr lang="en-CA" smtClean="0"/>
              <a:t>2021-04-21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2E8E-04A5-3D45-8663-18FE598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C7B5-FD8E-414B-BC7D-783D731E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53D-A5AC-AD43-8D7E-A0962C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139267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DC009-9B3E-C14C-916B-507E998B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350932" cy="5257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49DF-19BD-214E-8E6F-6C05ACB9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3926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D602-E4B9-3049-8CF0-B312A1F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4C1F-7783-E041-9472-24F46D16163B}" type="datetime1">
              <a:rPr lang="en-CA" smtClean="0"/>
              <a:t>2021-04-21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C96-46AB-A04E-B81B-D32C166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2C6-E43C-CF4A-A96C-7FE7A095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49F5-151E-204E-9BB8-946F1AC5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13F5-06DF-D74C-AD90-5506E0F76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858C0-6DDE-9444-BC31-866ED9DFCD8E}" type="datetime1">
              <a:rPr lang="en-CA" smtClean="0"/>
              <a:pPr/>
              <a:t>2021-04-21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CFE335-690C-D344-B45B-49DDA88CE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7933" y="6340475"/>
            <a:ext cx="360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57F95FF-DFDB-A547-BB18-138C33C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99059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6"/>
        </a:buBlip>
        <a:tabLst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138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16"/>
        </a:buBlip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500"/>
        </a:spcBef>
        <a:buSzPct val="55000"/>
        <a:buFontTx/>
        <a:buBlip>
          <a:blip r:embed="rId16"/>
        </a:buBlip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SzPct val="11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3672" userDrawn="1">
          <p15:clr>
            <a:srgbClr val="F26B43"/>
          </p15:clr>
        </p15:guide>
        <p15:guide id="8" orient="horz" pos="288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7392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912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orient="horz" pos="3600" userDrawn="1">
          <p15:clr>
            <a:srgbClr val="F26B43"/>
          </p15:clr>
        </p15:guide>
        <p15:guide id="15" orient="horz" pos="4224" userDrawn="1">
          <p15:clr>
            <a:srgbClr val="F26B43"/>
          </p15:clr>
        </p15:guide>
        <p15:guide id="16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zard.com/perspective/levelized-cost-of-energy-and-levelized-cost-of-storage-2020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huang@canada.ca" TargetMode="External"/><Relationship Id="rId2" Type="http://schemas.openxmlformats.org/officeDocument/2006/relationships/hyperlink" Target="mailto:ryan.kilpatrick@canada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rcan.gc.ca/reducingdiesel" TargetMode="External"/><Relationship Id="rId4" Type="http://schemas.openxmlformats.org/officeDocument/2006/relationships/hyperlink" Target="https://energyeducation.ca/encyclopedia/Levelized_cost_of_ener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67" y="4535854"/>
            <a:ext cx="6959523" cy="2240922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Modeling renewable energy integration in </a:t>
            </a:r>
            <a:r>
              <a:rPr lang="en-CA" sz="3200" dirty="0" smtClean="0"/>
              <a:t>Canada’s remote </a:t>
            </a:r>
            <a:r>
              <a:rPr lang="en-CA" sz="3200" dirty="0"/>
              <a:t>communities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R</a:t>
            </a:r>
            <a:r>
              <a:rPr lang="en-US" sz="2000" dirty="0" smtClean="0"/>
              <a:t>yan Kilpatrick, CanmetENERGY-Ottawa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800" dirty="0" smtClean="0"/>
              <a:t>April 22, </a:t>
            </a:r>
            <a:r>
              <a:rPr lang="en-US" sz="18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547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66750"/>
          </a:xfr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Economics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666" y="1158016"/>
            <a:ext cx="1008213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37055" indent="-237055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 smtClean="0"/>
              <a:t>How does levelized cost of energy (LCOE) for renewables vary </a:t>
            </a:r>
            <a:r>
              <a:rPr lang="en-CA" dirty="0" smtClean="0"/>
              <a:t>by penetration rate?</a:t>
            </a:r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4240"/>
          <a:stretch/>
        </p:blipFill>
        <p:spPr>
          <a:xfrm>
            <a:off x="8839992" y="2268822"/>
            <a:ext cx="2048057" cy="259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6" y="1805763"/>
            <a:ext cx="7605413" cy="3797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5666" y="1587460"/>
            <a:ext cx="760541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37055" indent="-237055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CA" i="0" dirty="0" smtClean="0">
                <a:solidFill>
                  <a:schemeClr val="tx1"/>
                </a:solidFill>
              </a:rPr>
              <a:t>Estimate of LCOE by penetration rate for wind energy projects</a:t>
            </a:r>
            <a:endParaRPr lang="en-CA" i="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10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7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66750"/>
          </a:xfr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Economics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666" y="1158016"/>
            <a:ext cx="1008213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37055" indent="-237055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 smtClean="0"/>
              <a:t>How does levelized cost of energy (LCOE) for renewables </a:t>
            </a:r>
            <a:r>
              <a:rPr lang="en-CA" dirty="0" smtClean="0"/>
              <a:t>vary</a:t>
            </a:r>
            <a:r>
              <a:rPr lang="en-CA" dirty="0" smtClean="0"/>
              <a:t> </a:t>
            </a:r>
            <a:r>
              <a:rPr lang="en-CA" dirty="0"/>
              <a:t>by penetration rate?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1821503"/>
            <a:ext cx="7515732" cy="379476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47840"/>
              </p:ext>
            </p:extLst>
          </p:nvPr>
        </p:nvGraphicFramePr>
        <p:xfrm>
          <a:off x="8202196" y="2913298"/>
          <a:ext cx="2838698" cy="1381760"/>
        </p:xfrm>
        <a:graphic>
          <a:graphicData uri="http://schemas.openxmlformats.org/drawingml/2006/table">
            <a:tbl>
              <a:tblPr firstRow="1" bandRow="1"/>
              <a:tblGrid>
                <a:gridCol w="659702">
                  <a:extLst>
                    <a:ext uri="{9D8B030D-6E8A-4147-A177-3AD203B41FA5}">
                      <a16:colId xmlns:a16="http://schemas.microsoft.com/office/drawing/2014/main" val="108411541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73105136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35942999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Lazard* LCOE in the South</a:t>
                      </a:r>
                    </a:p>
                    <a:p>
                      <a:pPr algn="ctr"/>
                      <a:r>
                        <a:rPr lang="en-CA" sz="1200" dirty="0" smtClean="0"/>
                        <a:t>(CAD/MWh)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baseline="0" dirty="0" err="1" smtClean="0"/>
                        <a:t>ReCREAT</a:t>
                      </a:r>
                      <a:r>
                        <a:rPr lang="en-CA" sz="1200" baseline="0" dirty="0" smtClean="0"/>
                        <a:t> LCOE </a:t>
                      </a:r>
                    </a:p>
                    <a:p>
                      <a:pPr algn="ctr"/>
                      <a:r>
                        <a:rPr lang="en-CA" sz="1200" baseline="0" dirty="0" smtClean="0"/>
                        <a:t>(CAD/MWh)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450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200" dirty="0" smtClean="0"/>
                        <a:t>Wind</a:t>
                      </a:r>
                      <a:endParaRPr lang="en-CA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$35</a:t>
                      </a:r>
                      <a:r>
                        <a:rPr lang="en-CA" sz="1200" baseline="0" dirty="0" smtClean="0"/>
                        <a:t> </a:t>
                      </a:r>
                      <a:r>
                        <a:rPr lang="en-CA" sz="1200" baseline="0" dirty="0" smtClean="0"/>
                        <a:t>– </a:t>
                      </a:r>
                      <a:r>
                        <a:rPr lang="en-CA" sz="1200" baseline="0" dirty="0" smtClean="0"/>
                        <a:t>$</a:t>
                      </a:r>
                      <a:r>
                        <a:rPr lang="en-CA" sz="1200" dirty="0" smtClean="0"/>
                        <a:t>72</a:t>
                      </a:r>
                      <a:endParaRPr lang="en-CA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$75</a:t>
                      </a:r>
                      <a:r>
                        <a:rPr lang="en-CA" sz="1200" baseline="0" dirty="0" smtClean="0"/>
                        <a:t> </a:t>
                      </a:r>
                      <a:r>
                        <a:rPr lang="en-CA" sz="1200" baseline="0" dirty="0" smtClean="0"/>
                        <a:t>– 225 </a:t>
                      </a:r>
                      <a:endParaRPr lang="en-CA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859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200" dirty="0" smtClean="0"/>
                        <a:t>Solar</a:t>
                      </a:r>
                      <a:endParaRPr lang="en-CA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$85 </a:t>
                      </a:r>
                      <a:r>
                        <a:rPr lang="en-CA" sz="1200" dirty="0" smtClean="0"/>
                        <a:t>– </a:t>
                      </a:r>
                      <a:r>
                        <a:rPr lang="en-CA" sz="1200" dirty="0" smtClean="0"/>
                        <a:t>$125 </a:t>
                      </a:r>
                      <a:endParaRPr lang="en-CA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$500 </a:t>
                      </a:r>
                      <a:r>
                        <a:rPr lang="en-CA" sz="1200" dirty="0" smtClean="0"/>
                        <a:t>– 1500 </a:t>
                      </a:r>
                      <a:endParaRPr lang="en-CA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33665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10979850" y="3604178"/>
            <a:ext cx="377632" cy="1763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1"/>
          </p:cNvCxnSpPr>
          <p:nvPr/>
        </p:nvCxnSpPr>
        <p:spPr>
          <a:xfrm flipH="1" flipV="1">
            <a:off x="10979850" y="4083572"/>
            <a:ext cx="400239" cy="966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380089" y="341682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2-3x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80089" y="39955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6-10x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8103141" y="4598104"/>
            <a:ext cx="3784059" cy="732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050" dirty="0" smtClean="0"/>
              <a:t>Source: </a:t>
            </a:r>
            <a:r>
              <a:rPr lang="en-CA" sz="1050" dirty="0" smtClean="0">
                <a:hlinkClick r:id="rId3"/>
              </a:rPr>
              <a:t>https</a:t>
            </a:r>
            <a:r>
              <a:rPr lang="en-CA" sz="1050" dirty="0">
                <a:hlinkClick r:id="rId3"/>
              </a:rPr>
              <a:t>://www.lazard.com/perspective/levelized-cost-of-energy-and-levelized-cost-of-storage-2020</a:t>
            </a:r>
            <a:r>
              <a:rPr lang="en-CA" sz="1050" dirty="0" smtClean="0">
                <a:hlinkClick r:id="rId3"/>
              </a:rPr>
              <a:t>/</a:t>
            </a:r>
            <a:endParaRPr lang="en-CA" sz="1050" dirty="0" smtClean="0"/>
          </a:p>
          <a:p>
            <a:pPr marL="0" indent="0">
              <a:buNone/>
            </a:pPr>
            <a:r>
              <a:rPr lang="en-CA" sz="1050" dirty="0" smtClean="0"/>
              <a:t>**</a:t>
            </a:r>
            <a:r>
              <a:rPr lang="en-CA" sz="1050" dirty="0" smtClean="0"/>
              <a:t>Using average 2020 USD to CAD conversion rate of 1.34</a:t>
            </a:r>
            <a:endParaRPr lang="en-CA" sz="1050" dirty="0"/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65666" y="1587460"/>
            <a:ext cx="760541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37055" indent="-237055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CA" i="0" dirty="0" smtClean="0">
                <a:solidFill>
                  <a:schemeClr val="tx1"/>
                </a:solidFill>
              </a:rPr>
              <a:t>Estimate of LCOE by penetration rate for wind energy projects</a:t>
            </a:r>
            <a:endParaRPr lang="en-CA" i="0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11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66750"/>
          </a:xfr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Economics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666" y="1158016"/>
            <a:ext cx="1070168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37055" indent="-237055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 smtClean="0"/>
              <a:t>What is the cost </a:t>
            </a:r>
            <a:r>
              <a:rPr lang="en-CA" dirty="0"/>
              <a:t>of implementing </a:t>
            </a:r>
            <a:r>
              <a:rPr lang="en-CA" dirty="0" smtClean="0"/>
              <a:t>the highest possible penetration </a:t>
            </a:r>
            <a:r>
              <a:rPr lang="en-CA" dirty="0"/>
              <a:t>level in </a:t>
            </a:r>
            <a:r>
              <a:rPr lang="en-CA" dirty="0" smtClean="0"/>
              <a:t>each community?</a:t>
            </a:r>
            <a:endParaRPr lang="en-CA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96165"/>
              </p:ext>
            </p:extLst>
          </p:nvPr>
        </p:nvGraphicFramePr>
        <p:xfrm>
          <a:off x="8204469" y="2833080"/>
          <a:ext cx="3708674" cy="1935480"/>
        </p:xfrm>
        <a:graphic>
          <a:graphicData uri="http://schemas.openxmlformats.org/drawingml/2006/table">
            <a:tbl>
              <a:tblPr firstRow="1" bandRow="1"/>
              <a:tblGrid>
                <a:gridCol w="1078781">
                  <a:extLst>
                    <a:ext uri="{9D8B030D-6E8A-4147-A177-3AD203B41FA5}">
                      <a16:colId xmlns:a16="http://schemas.microsoft.com/office/drawing/2014/main" val="2057945064"/>
                    </a:ext>
                  </a:extLst>
                </a:gridCol>
                <a:gridCol w="1245140">
                  <a:extLst>
                    <a:ext uri="{9D8B030D-6E8A-4147-A177-3AD203B41FA5}">
                      <a16:colId xmlns:a16="http://schemas.microsoft.com/office/drawing/2014/main" val="1744295442"/>
                    </a:ext>
                  </a:extLst>
                </a:gridCol>
                <a:gridCol w="1384753">
                  <a:extLst>
                    <a:ext uri="{9D8B030D-6E8A-4147-A177-3AD203B41FA5}">
                      <a16:colId xmlns:a16="http://schemas.microsoft.com/office/drawing/2014/main" val="75604543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baseline="0" dirty="0" smtClean="0"/>
                        <a:t>Cost over capable communities (millions CAD)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baseline="0" dirty="0" smtClean="0"/>
                        <a:t>Extrapolated cost </a:t>
                      </a:r>
                      <a:r>
                        <a:rPr lang="en-CA" sz="1200" baseline="0" dirty="0" smtClean="0"/>
                        <a:t>over all 189 Communities (millions CAD)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9413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200" dirty="0" smtClean="0"/>
                        <a:t>Wind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82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140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647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200" dirty="0" smtClean="0"/>
                        <a:t>Solar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89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178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5455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CA" sz="1200" dirty="0" smtClean="0"/>
                        <a:t>Combined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110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CA" sz="1200" dirty="0" smtClean="0"/>
                        <a:t>133</a:t>
                      </a:r>
                      <a:endParaRPr lang="en-CA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7454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04469" y="2429682"/>
            <a:ext cx="385341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37055" indent="-237055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CA" i="0" dirty="0" smtClean="0">
                <a:solidFill>
                  <a:schemeClr val="tx1"/>
                </a:solidFill>
              </a:rPr>
              <a:t>Cost of achieving 20% penetration</a:t>
            </a:r>
            <a:endParaRPr lang="en-CA" i="0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12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8" y="1967257"/>
            <a:ext cx="77343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Conclusions</a:t>
            </a:r>
            <a:endParaRPr lang="en-CA" sz="3200" dirty="0">
              <a:solidFill>
                <a:srgbClr val="4F81B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40"/>
            <a:ext cx="9993549" cy="376396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Many communities able to achieve ove</a:t>
            </a:r>
            <a:r>
              <a:rPr lang="en-CA" sz="2400" dirty="0" smtClean="0"/>
              <a:t>r 20% diesel displacement through wind and solar without storage</a:t>
            </a:r>
          </a:p>
          <a:p>
            <a:r>
              <a:rPr lang="en-CA" sz="2400" dirty="0" smtClean="0"/>
              <a:t>Some communities technically capable of achieving &gt;25% through solar and &gt;50% through wind</a:t>
            </a:r>
          </a:p>
          <a:p>
            <a:r>
              <a:rPr lang="en-CA" sz="2400" dirty="0"/>
              <a:t>Combinations of wind and solar can substantially </a:t>
            </a:r>
            <a:r>
              <a:rPr lang="en-CA" sz="2400" dirty="0" smtClean="0"/>
              <a:t>improve possible penetration</a:t>
            </a:r>
            <a:endParaRPr lang="en-CA" sz="2400" dirty="0"/>
          </a:p>
          <a:p>
            <a:r>
              <a:rPr lang="en-CA" sz="2400" dirty="0" smtClean="0"/>
              <a:t>Wind has generally lower capital cost and LCOE than solar but is more complex in both installation and maintenance and less modular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13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13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0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Future work</a:t>
            </a:r>
            <a:endParaRPr lang="en-CA" sz="3200" dirty="0">
              <a:solidFill>
                <a:srgbClr val="4F81B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40"/>
            <a:ext cx="9993549" cy="376396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Fine-tune energy and cost </a:t>
            </a:r>
            <a:r>
              <a:rPr lang="en-CA" sz="2400" dirty="0" smtClean="0"/>
              <a:t>results and run sensitivity analyses</a:t>
            </a:r>
          </a:p>
          <a:p>
            <a:r>
              <a:rPr lang="en-CA" sz="2400" dirty="0" smtClean="0"/>
              <a:t>Work </a:t>
            </a:r>
            <a:r>
              <a:rPr lang="en-CA" sz="2400" dirty="0"/>
              <a:t>towards filling data gaps with </a:t>
            </a:r>
            <a:r>
              <a:rPr lang="en-CA" sz="2400" dirty="0" smtClean="0"/>
              <a:t>more </a:t>
            </a:r>
            <a:r>
              <a:rPr lang="en-CA" sz="2400" dirty="0" smtClean="0"/>
              <a:t>measured data and more accurate estimates</a:t>
            </a:r>
            <a:endParaRPr lang="en-CA" sz="2400" dirty="0"/>
          </a:p>
          <a:p>
            <a:r>
              <a:rPr lang="en-CA" sz="2400" dirty="0" smtClean="0"/>
              <a:t>Add </a:t>
            </a:r>
            <a:r>
              <a:rPr lang="en-CA" sz="2400" dirty="0" smtClean="0"/>
              <a:t>battery electric </a:t>
            </a:r>
            <a:r>
              <a:rPr lang="en-CA" sz="2400" dirty="0" smtClean="0"/>
              <a:t>storage and determine effect on RE penetration and LCOE</a:t>
            </a:r>
          </a:p>
          <a:p>
            <a:r>
              <a:rPr lang="en-CA" sz="2400" dirty="0" smtClean="0"/>
              <a:t>Assess potential of renewable </a:t>
            </a:r>
            <a:r>
              <a:rPr lang="en-CA" sz="2400" dirty="0"/>
              <a:t>heat </a:t>
            </a:r>
            <a:r>
              <a:rPr lang="en-CA" sz="2400" dirty="0" smtClean="0"/>
              <a:t>technologies including bio-energy to displace heating fuel consumption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14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14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Thank you!</a:t>
            </a:r>
            <a:endParaRPr lang="en-CA" sz="3200" dirty="0">
              <a:solidFill>
                <a:srgbClr val="4F81B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40"/>
            <a:ext cx="9993549" cy="376396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Ryan Kilpatrick, Research Engineer (</a:t>
            </a:r>
            <a:r>
              <a:rPr lang="en-CA" sz="2400" dirty="0" smtClean="0">
                <a:hlinkClick r:id="rId2"/>
              </a:rPr>
              <a:t>ryan.kilpatrick@canada.ca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Emily Huang, Co-op student (</a:t>
            </a:r>
            <a:r>
              <a:rPr lang="en-CA" sz="2400" dirty="0" smtClean="0">
                <a:hlinkClick r:id="rId3"/>
              </a:rPr>
              <a:t>emily.huang@canada.ca</a:t>
            </a:r>
            <a:r>
              <a:rPr lang="en-CA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15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15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2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53CA-8C82-D944-B6AD-9CA76595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© Her Majesty the Queen in Right of Canada, as represented by the Minister of Natural Resources, </a:t>
            </a:r>
            <a:r>
              <a:rPr lang="en-CA" dirty="0" smtClean="0"/>
              <a:t>2021</a:t>
            </a:r>
            <a:r>
              <a:rPr lang="en-C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lk about crisp winters: this photo was shown on Northbeat by Christy Climenhaga sent in from David Kilabuk in Pangnirtung, Nunavut.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17577" r="109" b="17559"/>
          <a:stretch/>
        </p:blipFill>
        <p:spPr bwMode="auto">
          <a:xfrm>
            <a:off x="0" y="212394"/>
            <a:ext cx="12192000" cy="675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92076"/>
            <a:ext cx="12192000" cy="6444269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chemeClr val="bg1"/>
              </a:gs>
              <a:gs pos="93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3" y="938214"/>
            <a:ext cx="11466488" cy="3273863"/>
          </a:xfrm>
        </p:spPr>
        <p:txBody>
          <a:bodyPr>
            <a:noAutofit/>
          </a:bodyPr>
          <a:lstStyle/>
          <a:p>
            <a:pPr marL="0" indent="0" defTabSz="609570">
              <a:spcBef>
                <a:spcPct val="20000"/>
              </a:spcBef>
              <a:buNone/>
            </a:pPr>
            <a:r>
              <a:rPr lang="en-CA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Northern and remote communities</a:t>
            </a:r>
            <a:endParaRPr lang="en-CA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Not connected to the North American electrical grid nor to the natural gas pipeline network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Long-term settlement (5 years or more) with at least 10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dwellings</a:t>
            </a:r>
            <a:endParaRPr lang="en-C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220K people living in 280 remote, off-grid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communities, roughly 190 use diesel as primary energy source</a:t>
            </a:r>
            <a:endParaRPr lang="en-C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Extreme location &amp; climate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 to high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energy costs and deterioration of buildings &amp; infrastructure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Logistical and financial challenges associated with reliable and affordable electricity &amp;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0" indent="-268288" defTabSz="60958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defRPr/>
            </a:pP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Diesel electricity generation is </a:t>
            </a:r>
            <a:r>
              <a:rPr lang="en-CA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dispatchable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, reliable and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established,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and has relatively low capital investment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d</a:t>
            </a:r>
            <a:r>
              <a:rPr lang="en-US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iesel </a:t>
            </a:r>
            <a:r>
              <a:rPr lang="en-US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generators </a:t>
            </a:r>
            <a:r>
              <a:rPr lang="en-US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aging, </a:t>
            </a:r>
            <a:r>
              <a:rPr lang="en-CA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need of investments, </a:t>
            </a:r>
            <a:r>
              <a:rPr lang="en-CA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have </a:t>
            </a:r>
            <a:r>
              <a:rPr lang="en-CA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concerns over oil spillages and air </a:t>
            </a:r>
            <a:r>
              <a:rPr lang="en-CA" alt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pollution</a:t>
            </a:r>
          </a:p>
          <a:p>
            <a:pPr marL="268288" lvl="0" indent="-268288" defTabSz="60958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defRPr/>
            </a:pP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Heating consumes 2-3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times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diesel fuel </a:t>
            </a:r>
            <a:r>
              <a:rPr lang="en-CA" sz="1800" dirty="0"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en-CA" altLang="en-US" sz="18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endParaRPr lang="en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502" y="212394"/>
            <a:ext cx="10972800" cy="63374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defTabSz="609570"/>
            <a:r>
              <a:rPr lang="en-CA" sz="3200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Canada’s Northern </a:t>
            </a:r>
            <a:r>
              <a:rPr lang="en-CA" sz="320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and Remote Communities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76303" y="92076"/>
            <a:ext cx="493687" cy="365125"/>
          </a:xfrm>
        </p:spPr>
        <p:txBody>
          <a:bodyPr/>
          <a:lstStyle/>
          <a:p>
            <a:pPr defTabSz="609570">
              <a:defRPr/>
            </a:pPr>
            <a:fld id="{0D297C05-AC99-294D-B757-1B4E4231E772}" type="slidenum">
              <a:rPr lang="en-US" sz="16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09570">
                <a:defRPr/>
              </a:pPr>
              <a:t>2</a:t>
            </a:fld>
            <a:endParaRPr lang="en-US" sz="1600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2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1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45623"/>
          </a:xfr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2030 Diesel Transition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0762" y="3094141"/>
            <a:ext cx="3225624" cy="2605730"/>
            <a:chOff x="184972" y="2379028"/>
            <a:chExt cx="2280188" cy="1954298"/>
          </a:xfrm>
        </p:grpSpPr>
        <p:sp>
          <p:nvSpPr>
            <p:cNvPr id="9" name="Rectangle 8"/>
            <p:cNvSpPr/>
            <p:nvPr/>
          </p:nvSpPr>
          <p:spPr>
            <a:xfrm>
              <a:off x="201602" y="2428658"/>
              <a:ext cx="2259070" cy="1904668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2A687E"/>
              </a:solidFill>
            </a:ln>
            <a:effectLst>
              <a:outerShdw blurRad="139700" dist="38100" dir="3600000" sx="102000" sy="102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661" y="2379028"/>
              <a:ext cx="167526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Success Factors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090" y="2823158"/>
              <a:ext cx="1664469" cy="1376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Community capacity, </a:t>
              </a:r>
              <a:b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</a:br>
              <a: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engagement and ownership</a:t>
              </a:r>
              <a:b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</a:br>
              <a:endParaRPr lang="en-CA" sz="1333" dirty="0">
                <a:solidFill>
                  <a:schemeClr val="bg2">
                    <a:lumMod val="50000"/>
                  </a:schemeClr>
                </a:solidFill>
                <a:latin typeface="Futura Lt BT" panose="020B0402020204020303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Sustained source of easily </a:t>
              </a:r>
              <a:b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</a:br>
              <a: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accessible funding</a:t>
              </a:r>
              <a:b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</a:br>
              <a:endParaRPr lang="en-CA" sz="1333" dirty="0">
                <a:solidFill>
                  <a:schemeClr val="bg2">
                    <a:lumMod val="50000"/>
                  </a:schemeClr>
                </a:solidFill>
                <a:latin typeface="Futura Lt BT" panose="020B0402020204020303" pitchFamily="34" charset="0"/>
              </a:endParaRPr>
            </a:p>
            <a:p>
              <a:pPr>
                <a:spcAft>
                  <a:spcPts val="400"/>
                </a:spcAft>
              </a:pPr>
              <a: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Project partnership between </a:t>
              </a:r>
              <a:b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</a:br>
              <a:r>
                <a:rPr lang="en-CA" sz="1333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PTs, utilities and communities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4972" y="2412285"/>
              <a:ext cx="2280188" cy="308153"/>
              <a:chOff x="404671" y="3060331"/>
              <a:chExt cx="1944733" cy="30815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8500" y="3060331"/>
                <a:ext cx="1940904" cy="308153"/>
              </a:xfrm>
              <a:prstGeom prst="rect">
                <a:avLst/>
              </a:prstGeom>
              <a:solidFill>
                <a:srgbClr val="2A68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15" name="Pentagon 14"/>
              <p:cNvSpPr/>
              <p:nvPr/>
            </p:nvSpPr>
            <p:spPr>
              <a:xfrm>
                <a:off x="404671" y="3060331"/>
                <a:ext cx="1791657" cy="308153"/>
              </a:xfrm>
              <a:prstGeom prst="homePlate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09521" y="2379488"/>
              <a:ext cx="167686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Success Factors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3829" y="1191421"/>
            <a:ext cx="3223987" cy="1834001"/>
            <a:chOff x="181776" y="900284"/>
            <a:chExt cx="2283388" cy="1618372"/>
          </a:xfrm>
        </p:grpSpPr>
        <p:sp>
          <p:nvSpPr>
            <p:cNvPr id="17" name="Rectangle 16"/>
            <p:cNvSpPr/>
            <p:nvPr/>
          </p:nvSpPr>
          <p:spPr>
            <a:xfrm>
              <a:off x="204389" y="981164"/>
              <a:ext cx="2256603" cy="1537492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2A687E"/>
              </a:solidFill>
            </a:ln>
            <a:effectLst>
              <a:outerShdw blurRad="139700" dist="38100" dir="3600000" sx="102000" sy="102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464" y="931534"/>
              <a:ext cx="1675267" cy="40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>
                  <a:solidFill>
                    <a:schemeClr val="bg2">
                      <a:lumMod val="50000"/>
                    </a:schemeClr>
                  </a:solidFill>
                  <a:latin typeface="Futura Lt BT" panose="020B0402020204020303" pitchFamily="34" charset="0"/>
                </a:rPr>
                <a:t>Success Factors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4200" y="964898"/>
              <a:ext cx="2260964" cy="320400"/>
            </a:xfrm>
            <a:prstGeom prst="rect">
              <a:avLst/>
            </a:prstGeom>
            <a:solidFill>
              <a:srgbClr val="2A6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181776" y="964898"/>
              <a:ext cx="2103904" cy="320400"/>
            </a:xfrm>
            <a:prstGeom prst="homePlat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8932" y="900284"/>
              <a:ext cx="1676869" cy="40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Context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79267" y="1903374"/>
              <a:ext cx="1792749" cy="0"/>
            </a:xfrm>
            <a:prstGeom prst="line">
              <a:avLst/>
            </a:prstGeom>
            <a:ln w="15875">
              <a:solidFill>
                <a:srgbClr val="1A8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68" y="3732339"/>
            <a:ext cx="282017" cy="442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66" y="4427933"/>
            <a:ext cx="366701" cy="3898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54" y="5067732"/>
            <a:ext cx="357827" cy="3714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4" y="1858541"/>
            <a:ext cx="2552984" cy="253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1" y="2553509"/>
            <a:ext cx="2553783" cy="2543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6307" y="1103271"/>
            <a:ext cx="3521668" cy="12784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192" y="1396529"/>
            <a:ext cx="7550862" cy="46716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3</a:t>
            </a:fld>
            <a:endParaRPr lang="en-US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3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0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4025" y="228600"/>
            <a:ext cx="11601226" cy="978729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>
              <a:lnSpc>
                <a:spcPct val="90000"/>
              </a:lnSpc>
              <a:spcBef>
                <a:spcPct val="0"/>
              </a:spcBef>
            </a:pPr>
            <a:r>
              <a:rPr lang="en-CA" sz="3200" dirty="0" smtClean="0">
                <a:solidFill>
                  <a:srgbClr val="4F81BD">
                    <a:lumMod val="50000"/>
                  </a:srgbClr>
                </a:solidFill>
                <a:latin typeface="Arial"/>
                <a:ea typeface="+mj-ea"/>
                <a:cs typeface="Arial"/>
              </a:rPr>
              <a:t>Context and Motivation</a:t>
            </a:r>
            <a:endParaRPr lang="en-CA" sz="2000" dirty="0">
              <a:solidFill>
                <a:srgbClr val="4F81BD">
                  <a:lumMod val="50000"/>
                </a:srgb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270" y="1266124"/>
            <a:ext cx="11186630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CA" sz="2400" b="1" u="sng" dirty="0" smtClean="0">
                <a:solidFill>
                  <a:prstClr val="black"/>
                </a:solidFill>
                <a:latin typeface="Calibri"/>
              </a:rPr>
              <a:t>Research questions:</a:t>
            </a:r>
            <a:endParaRPr lang="en-CA" sz="2400" b="1" u="sng" dirty="0">
              <a:solidFill>
                <a:prstClr val="black"/>
              </a:solidFill>
              <a:latin typeface="Calibri"/>
            </a:endParaRPr>
          </a:p>
          <a:p>
            <a:pPr marL="380990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What are reasonable expectations for Renewable </a:t>
            </a:r>
            <a:r>
              <a:rPr lang="en-CA" sz="2000" dirty="0" smtClean="0">
                <a:latin typeface="+mj-lt"/>
              </a:rPr>
              <a:t>Energy in remote communities?</a:t>
            </a:r>
            <a:endParaRPr lang="en-CA" sz="2000" dirty="0">
              <a:latin typeface="+mj-lt"/>
            </a:endParaRPr>
          </a:p>
          <a:p>
            <a:pPr marL="990575" lvl="1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latin typeface="+mj-lt"/>
              </a:rPr>
              <a:t>What resources </a:t>
            </a:r>
            <a:r>
              <a:rPr lang="en-CA" dirty="0">
                <a:latin typeface="+mj-lt"/>
              </a:rPr>
              <a:t>are </a:t>
            </a:r>
            <a:r>
              <a:rPr lang="en-CA" dirty="0" smtClean="0">
                <a:latin typeface="+mj-lt"/>
              </a:rPr>
              <a:t>locally available </a:t>
            </a:r>
            <a:r>
              <a:rPr lang="en-CA" dirty="0">
                <a:latin typeface="+mj-lt"/>
              </a:rPr>
              <a:t>– solar, biomass, wind, hydro, etc.?</a:t>
            </a:r>
          </a:p>
          <a:p>
            <a:pPr marL="990575" lvl="1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What level of RE generation </a:t>
            </a:r>
            <a:r>
              <a:rPr lang="en-CA" dirty="0" smtClean="0">
                <a:latin typeface="+mj-lt"/>
              </a:rPr>
              <a:t>is possible before impacting </a:t>
            </a:r>
            <a:r>
              <a:rPr lang="en-CA" dirty="0">
                <a:latin typeface="+mj-lt"/>
              </a:rPr>
              <a:t>existing diesel systems?</a:t>
            </a:r>
          </a:p>
          <a:p>
            <a:pPr marL="990575" lvl="1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What </a:t>
            </a:r>
            <a:r>
              <a:rPr lang="en-CA" dirty="0" smtClean="0">
                <a:latin typeface="+mj-lt"/>
              </a:rPr>
              <a:t>do </a:t>
            </a:r>
            <a:r>
              <a:rPr lang="en-CA" dirty="0">
                <a:latin typeface="+mj-lt"/>
              </a:rPr>
              <a:t>high RE penetration systems look like? How </a:t>
            </a:r>
            <a:r>
              <a:rPr lang="en-CA" dirty="0" smtClean="0">
                <a:latin typeface="+mj-lt"/>
              </a:rPr>
              <a:t>do </a:t>
            </a:r>
            <a:r>
              <a:rPr lang="en-CA" dirty="0">
                <a:latin typeface="+mj-lt"/>
              </a:rPr>
              <a:t>multiple generation </a:t>
            </a:r>
            <a:r>
              <a:rPr lang="en-CA" dirty="0" smtClean="0">
                <a:latin typeface="+mj-lt"/>
              </a:rPr>
              <a:t>types integrate</a:t>
            </a:r>
            <a:r>
              <a:rPr lang="en-CA" dirty="0">
                <a:latin typeface="+mj-lt"/>
              </a:rPr>
              <a:t>?</a:t>
            </a:r>
          </a:p>
          <a:p>
            <a:pPr marL="990575" lvl="1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How to inform discussions with </a:t>
            </a:r>
            <a:r>
              <a:rPr lang="en-CA" dirty="0" smtClean="0">
                <a:latin typeface="+mj-lt"/>
              </a:rPr>
              <a:t>Utilities</a:t>
            </a:r>
            <a:r>
              <a:rPr lang="en-CA" dirty="0">
                <a:latin typeface="+mj-lt"/>
              </a:rPr>
              <a:t>? Provinces? Territories? Communities?</a:t>
            </a:r>
          </a:p>
          <a:p>
            <a:pPr marL="380990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2000" dirty="0" smtClean="0">
              <a:latin typeface="+mj-lt"/>
            </a:endParaRPr>
          </a:p>
          <a:p>
            <a:pPr defTabSz="914377">
              <a:spcBef>
                <a:spcPts val="300"/>
              </a:spcBef>
              <a:spcAft>
                <a:spcPts val="300"/>
              </a:spcAft>
            </a:pPr>
            <a:r>
              <a:rPr lang="en-CA" sz="2000" b="1" u="sng" dirty="0" smtClean="0">
                <a:solidFill>
                  <a:prstClr val="black"/>
                </a:solidFill>
                <a:latin typeface="Calibri"/>
              </a:rPr>
              <a:t>Objective:</a:t>
            </a:r>
            <a:endParaRPr lang="en-CA" sz="2000" b="1" dirty="0" smtClean="0">
              <a:latin typeface="+mj-lt"/>
            </a:endParaRPr>
          </a:p>
          <a:p>
            <a:pPr marL="380990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j-lt"/>
              </a:rPr>
              <a:t>Develop a rapid, simplified analysis of potential RE options for Canadian remote communities based </a:t>
            </a:r>
            <a:r>
              <a:rPr lang="en-CA" sz="2000" dirty="0">
                <a:latin typeface="+mj-lt"/>
              </a:rPr>
              <a:t>on public resource data and </a:t>
            </a:r>
            <a:r>
              <a:rPr lang="en-CA" sz="2000" dirty="0" smtClean="0">
                <a:latin typeface="+mj-lt"/>
              </a:rPr>
              <a:t>RE </a:t>
            </a:r>
            <a:r>
              <a:rPr lang="en-CA" sz="2000" dirty="0">
                <a:latin typeface="+mj-lt"/>
              </a:rPr>
              <a:t>generation options</a:t>
            </a:r>
            <a:endParaRPr lang="en-CA" sz="2000" dirty="0">
              <a:solidFill>
                <a:prstClr val="black"/>
              </a:solidFill>
              <a:latin typeface="+mj-lt"/>
            </a:endParaRPr>
          </a:p>
          <a:p>
            <a:pPr marL="990575" lvl="1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  <a:latin typeface="+mj-lt"/>
              </a:rPr>
              <a:t>Use </a:t>
            </a:r>
            <a:r>
              <a:rPr lang="en-CA" dirty="0" smtClean="0">
                <a:solidFill>
                  <a:prstClr val="black"/>
                </a:solidFill>
                <a:latin typeface="+mj-lt"/>
              </a:rPr>
              <a:t>hourly </a:t>
            </a:r>
            <a:r>
              <a:rPr lang="en-CA" dirty="0">
                <a:solidFill>
                  <a:prstClr val="black"/>
                </a:solidFill>
                <a:latin typeface="+mj-lt"/>
              </a:rPr>
              <a:t>time </a:t>
            </a:r>
            <a:r>
              <a:rPr lang="en-CA" dirty="0" smtClean="0">
                <a:solidFill>
                  <a:prstClr val="black"/>
                </a:solidFill>
                <a:latin typeface="+mj-lt"/>
              </a:rPr>
              <a:t>series over representative year </a:t>
            </a:r>
            <a:r>
              <a:rPr lang="en-CA" dirty="0">
                <a:solidFill>
                  <a:prstClr val="black"/>
                </a:solidFill>
                <a:latin typeface="+mj-lt"/>
              </a:rPr>
              <a:t>to understand community load and RE </a:t>
            </a:r>
            <a:r>
              <a:rPr lang="en-CA" dirty="0" smtClean="0">
                <a:solidFill>
                  <a:prstClr val="black"/>
                </a:solidFill>
                <a:latin typeface="+mj-lt"/>
              </a:rPr>
              <a:t>variability</a:t>
            </a:r>
          </a:p>
          <a:p>
            <a:pPr marL="990575" lvl="1" indent="-380990" defTabSz="914377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+mj-lt"/>
              </a:rPr>
              <a:t>Identify opportunities for detailed analysis and support investment decisions</a:t>
            </a:r>
            <a:endParaRPr lang="en-CA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11576303" y="0"/>
            <a:ext cx="612648" cy="45720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4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4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3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868" y="1142696"/>
            <a:ext cx="5664265" cy="4823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920" y="124713"/>
            <a:ext cx="11601226" cy="844631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>
              <a:lnSpc>
                <a:spcPct val="90000"/>
              </a:lnSpc>
              <a:spcBef>
                <a:spcPct val="0"/>
              </a:spcBef>
            </a:pPr>
            <a:r>
              <a:rPr lang="en-CA" sz="2800" dirty="0" smtClean="0">
                <a:solidFill>
                  <a:srgbClr val="4F81BD">
                    <a:lumMod val="50000"/>
                  </a:srgbClr>
                </a:solidFill>
                <a:latin typeface="Arial"/>
                <a:ea typeface="+mj-ea"/>
                <a:cs typeface="Arial"/>
              </a:rPr>
              <a:t>Remote Community Renewable Energy Analysis Tool (</a:t>
            </a:r>
            <a:r>
              <a:rPr lang="en-CA" sz="2800" dirty="0" err="1" smtClean="0">
                <a:solidFill>
                  <a:srgbClr val="4F81BD">
                    <a:lumMod val="50000"/>
                  </a:srgbClr>
                </a:solidFill>
                <a:latin typeface="Arial"/>
                <a:ea typeface="+mj-ea"/>
                <a:cs typeface="Arial"/>
              </a:rPr>
              <a:t>ReCREAT</a:t>
            </a:r>
            <a:r>
              <a:rPr lang="en-CA" sz="2800" dirty="0" smtClean="0">
                <a:solidFill>
                  <a:srgbClr val="4F81BD">
                    <a:lumMod val="50000"/>
                  </a:srgbClr>
                </a:solidFill>
                <a:latin typeface="Arial"/>
                <a:ea typeface="+mj-ea"/>
                <a:cs typeface="Arial"/>
              </a:rPr>
              <a:t>)</a:t>
            </a:r>
            <a:endParaRPr lang="en-CA" sz="2800" dirty="0">
              <a:solidFill>
                <a:srgbClr val="4F81BD">
                  <a:lumMod val="50000"/>
                </a:srgb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118" y="713108"/>
            <a:ext cx="675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055" indent="-237055"/>
            <a:r>
              <a:rPr lang="en-CA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energy analysis tool dedicated to Canadian remote communities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5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48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76303" y="92076"/>
            <a:ext cx="493687" cy="365125"/>
          </a:xfrm>
        </p:spPr>
        <p:txBody>
          <a:bodyPr/>
          <a:lstStyle/>
          <a:p>
            <a:pPr defTabSz="609570">
              <a:defRPr/>
            </a:pPr>
            <a:fld id="{0D297C05-AC99-294D-B757-1B4E4231E772}" type="slidenum">
              <a:rPr lang="en-US" sz="16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09570">
                <a:defRPr/>
              </a:pPr>
              <a:t>6</a:t>
            </a:fld>
            <a:endParaRPr lang="en-US" sz="1600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8556" y="1633462"/>
            <a:ext cx="3478955" cy="326927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055" indent="-237055">
              <a:buNone/>
              <a:defRPr/>
            </a:pPr>
            <a:endParaRPr lang="en-CA" sz="1600" dirty="0">
              <a:solidFill>
                <a:srgbClr val="008000"/>
              </a:solidFill>
              <a:latin typeface="+mj-lt"/>
            </a:endParaRPr>
          </a:p>
          <a:p>
            <a:pPr marL="237055" indent="-237055" defTabSz="609585">
              <a:buNone/>
              <a:defRPr/>
            </a:pPr>
            <a:r>
              <a:rPr lang="en-CA" sz="1600" dirty="0" smtClean="0">
                <a:solidFill>
                  <a:srgbClr val="008000"/>
                </a:solidFill>
                <a:latin typeface="+mj-lt"/>
              </a:rPr>
              <a:t>Analyzing </a:t>
            </a:r>
            <a:r>
              <a:rPr lang="en-CA" sz="1600" dirty="0">
                <a:solidFill>
                  <a:srgbClr val="008000"/>
                </a:solidFill>
                <a:latin typeface="+mj-lt"/>
              </a:rPr>
              <a:t>potential </a:t>
            </a:r>
            <a:r>
              <a:rPr lang="en-CA" sz="1600" dirty="0" smtClean="0">
                <a:solidFill>
                  <a:srgbClr val="008000"/>
                </a:solidFill>
                <a:latin typeface="+mj-lt"/>
              </a:rPr>
              <a:t>range </a:t>
            </a:r>
            <a:r>
              <a:rPr lang="en-CA" sz="1600" dirty="0">
                <a:solidFill>
                  <a:srgbClr val="008000"/>
                </a:solidFill>
                <a:latin typeface="+mj-lt"/>
              </a:rPr>
              <a:t>of RE technologies</a:t>
            </a:r>
          </a:p>
          <a:p>
            <a:pPr marL="237055" indent="-237055">
              <a:buNone/>
              <a:defRPr/>
            </a:pPr>
            <a:r>
              <a:rPr lang="en-CA" sz="1600" dirty="0">
                <a:solidFill>
                  <a:srgbClr val="008000"/>
                </a:solidFill>
                <a:latin typeface="+mj-lt"/>
              </a:rPr>
              <a:t>	</a:t>
            </a:r>
            <a:r>
              <a:rPr lang="en-CA" sz="1200" dirty="0">
                <a:solidFill>
                  <a:srgbClr val="008000"/>
                </a:solidFill>
                <a:latin typeface="+mj-lt"/>
              </a:rPr>
              <a:t>- 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Starting </a:t>
            </a:r>
            <a:r>
              <a:rPr lang="en-CA" sz="1200" dirty="0">
                <a:solidFill>
                  <a:srgbClr val="008000"/>
                </a:solidFill>
                <a:latin typeface="+mj-lt"/>
              </a:rPr>
              <a:t>with wind and solar</a:t>
            </a:r>
          </a:p>
          <a:p>
            <a:pPr marL="237055" indent="-237055">
              <a:buNone/>
              <a:defRPr/>
            </a:pPr>
            <a:r>
              <a:rPr lang="en-CA" sz="1200" dirty="0">
                <a:solidFill>
                  <a:srgbClr val="008000"/>
                </a:solidFill>
                <a:latin typeface="+mj-lt"/>
              </a:rPr>
              <a:t>	- Modelled annual hourly wind/solar 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data</a:t>
            </a:r>
            <a:endParaRPr lang="en-CA" sz="1200" dirty="0">
              <a:solidFill>
                <a:srgbClr val="008000"/>
              </a:solidFill>
              <a:latin typeface="+mj-lt"/>
            </a:endParaRPr>
          </a:p>
          <a:p>
            <a:pPr marL="237055" indent="-237055">
              <a:buNone/>
              <a:defRPr/>
            </a:pPr>
            <a:r>
              <a:rPr lang="en-CA" sz="1200" dirty="0">
                <a:solidFill>
                  <a:srgbClr val="008000"/>
                </a:solidFill>
                <a:latin typeface="+mj-lt"/>
              </a:rPr>
              <a:t>	- Real and modelled community load data</a:t>
            </a:r>
          </a:p>
          <a:p>
            <a:pPr marL="237055" indent="-237055">
              <a:buNone/>
              <a:defRPr/>
            </a:pPr>
            <a:r>
              <a:rPr lang="en-CA" sz="1200" dirty="0">
                <a:solidFill>
                  <a:srgbClr val="008000"/>
                </a:solidFill>
                <a:latin typeface="+mj-lt"/>
              </a:rPr>
              <a:t>	- 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Energy storage 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module in development</a:t>
            </a:r>
            <a:endParaRPr lang="en-CA" sz="1200" dirty="0">
              <a:solidFill>
                <a:srgbClr val="008000"/>
              </a:solidFill>
              <a:latin typeface="+mj-lt"/>
            </a:endParaRPr>
          </a:p>
          <a:p>
            <a:pPr marL="237055" indent="-237055">
              <a:buNone/>
              <a:defRPr/>
            </a:pPr>
            <a:endParaRPr lang="en-CA" sz="1200" dirty="0">
              <a:solidFill>
                <a:srgbClr val="008000"/>
              </a:solidFill>
              <a:latin typeface="+mj-lt"/>
            </a:endParaRPr>
          </a:p>
          <a:p>
            <a:pPr marL="237055" indent="-237055">
              <a:buNone/>
              <a:defRPr/>
            </a:pPr>
            <a:r>
              <a:rPr lang="en-CA" sz="1600" dirty="0" smtClean="0">
                <a:solidFill>
                  <a:srgbClr val="008000"/>
                </a:solidFill>
                <a:latin typeface="+mj-lt"/>
              </a:rPr>
              <a:t>RE system configuration analysis</a:t>
            </a:r>
            <a:endParaRPr lang="en-CA" sz="1600" dirty="0">
              <a:solidFill>
                <a:srgbClr val="008000"/>
              </a:solidFill>
              <a:latin typeface="+mj-lt"/>
            </a:endParaRPr>
          </a:p>
          <a:p>
            <a:pPr marL="237055" indent="-237055">
              <a:buNone/>
              <a:defRPr/>
            </a:pPr>
            <a:r>
              <a:rPr lang="en-CA" sz="1200" dirty="0">
                <a:solidFill>
                  <a:srgbClr val="008000"/>
                </a:solidFill>
                <a:latin typeface="+mj-lt"/>
              </a:rPr>
              <a:t>	- 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Desktop application built in Python</a:t>
            </a:r>
          </a:p>
          <a:p>
            <a:pPr marL="237055" indent="-237055">
              <a:buNone/>
              <a:defRPr/>
            </a:pP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	- Supports </a:t>
            </a:r>
            <a:r>
              <a:rPr lang="en-CA" sz="1200" dirty="0">
                <a:solidFill>
                  <a:srgbClr val="008000"/>
                </a:solidFill>
                <a:latin typeface="+mj-lt"/>
              </a:rPr>
              <a:t>initial considerations</a:t>
            </a:r>
          </a:p>
          <a:p>
            <a:pPr marL="237055" indent="-237055">
              <a:buNone/>
              <a:defRPr/>
            </a:pPr>
            <a:r>
              <a:rPr lang="en-CA" sz="1200" dirty="0">
                <a:solidFill>
                  <a:srgbClr val="008000"/>
                </a:solidFill>
                <a:latin typeface="+mj-lt"/>
              </a:rPr>
              <a:t>	- 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Not </a:t>
            </a:r>
            <a:r>
              <a:rPr lang="en-CA" sz="1200" dirty="0">
                <a:solidFill>
                  <a:srgbClr val="008000"/>
                </a:solidFill>
                <a:latin typeface="+mj-lt"/>
              </a:rPr>
              <a:t>for detailed 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design</a:t>
            </a:r>
          </a:p>
          <a:p>
            <a:pPr marL="237055" indent="-237055">
              <a:buNone/>
              <a:defRPr/>
            </a:pPr>
            <a:r>
              <a:rPr lang="en-CA" sz="1200" dirty="0">
                <a:solidFill>
                  <a:srgbClr val="008000"/>
                </a:solidFill>
                <a:latin typeface="+mj-lt"/>
              </a:rPr>
              <a:t>	</a:t>
            </a:r>
            <a:r>
              <a:rPr lang="en-CA" sz="1200" dirty="0" smtClean="0">
                <a:solidFill>
                  <a:srgbClr val="008000"/>
                </a:solidFill>
                <a:latin typeface="+mj-lt"/>
              </a:rPr>
              <a:t>- Limited to internal use for now</a:t>
            </a:r>
            <a:endParaRPr lang="en-CA" sz="1200" dirty="0">
              <a:solidFill>
                <a:srgbClr val="008000"/>
              </a:solidFill>
              <a:latin typeface="+mj-lt"/>
            </a:endParaRPr>
          </a:p>
          <a:p>
            <a:pPr marL="237055" indent="-237055">
              <a:spcBef>
                <a:spcPts val="0"/>
              </a:spcBef>
              <a:buNone/>
              <a:defRPr/>
            </a:pPr>
            <a:endParaRPr lang="en-CA" sz="1200" dirty="0">
              <a:solidFill>
                <a:srgbClr val="008000"/>
              </a:solidFill>
              <a:latin typeface="+mj-lt"/>
            </a:endParaRPr>
          </a:p>
          <a:p>
            <a:pPr marL="237055" indent="-237055" defTabSz="609585">
              <a:buNone/>
              <a:defRPr/>
            </a:pPr>
            <a:endParaRPr lang="en-CA" sz="1600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90672" y="1117943"/>
            <a:ext cx="8379318" cy="4794212"/>
            <a:chOff x="3584187" y="862316"/>
            <a:chExt cx="5527417" cy="3477765"/>
          </a:xfrm>
        </p:grpSpPr>
        <p:pic>
          <p:nvPicPr>
            <p:cNvPr id="23" name="Picture 7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D5C87E7A-B7BB-4713-A0A5-8133CF7E0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4187" y="1236278"/>
              <a:ext cx="4529383" cy="3103803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998866" y="862316"/>
              <a:ext cx="5112738" cy="3380205"/>
              <a:chOff x="3998866" y="862316"/>
              <a:chExt cx="5112738" cy="338020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F7AE13-FFF4-4750-86BA-8B3D0EF6A252}"/>
                  </a:ext>
                </a:extLst>
              </p:cNvPr>
              <p:cNvSpPr txBox="1"/>
              <p:nvPr/>
            </p:nvSpPr>
            <p:spPr>
              <a:xfrm>
                <a:off x="3998866" y="940221"/>
                <a:ext cx="1111520" cy="22326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Select </a:t>
                </a:r>
                <a:r>
                  <a:rPr lang="en-US" sz="1200" dirty="0" smtClean="0">
                    <a:latin typeface="+mj-lt"/>
                  </a:rPr>
                  <a:t>community</a:t>
                </a:r>
                <a:endParaRPr lang="en-US" sz="1200" dirty="0">
                  <a:latin typeface="+mj-lt"/>
                  <a:cs typeface="Calibri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F86B9E6-D2B1-4A4C-B443-2BCC9A917EAC}"/>
                  </a:ext>
                </a:extLst>
              </p:cNvPr>
              <p:cNvCxnSpPr>
                <a:stCxn id="25" idx="2"/>
              </p:cNvCxnSpPr>
              <p:nvPr/>
            </p:nvCxnSpPr>
            <p:spPr>
              <a:xfrm flipH="1">
                <a:off x="4281201" y="1163486"/>
                <a:ext cx="273426" cy="8123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E90F20-E1E9-4986-9975-CD7F25F8CF52}"/>
                  </a:ext>
                </a:extLst>
              </p:cNvPr>
              <p:cNvSpPr txBox="1"/>
              <p:nvPr/>
            </p:nvSpPr>
            <p:spPr>
              <a:xfrm>
                <a:off x="5264302" y="867428"/>
                <a:ext cx="1817988" cy="35722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latin typeface="+mj-lt"/>
                    <a:cs typeface="Calibri"/>
                  </a:rPr>
                  <a:t>Wind and </a:t>
                </a:r>
                <a:r>
                  <a:rPr lang="en-US" sz="1200" dirty="0" smtClean="0">
                    <a:latin typeface="+mj-lt"/>
                    <a:cs typeface="Calibri"/>
                  </a:rPr>
                  <a:t>solar resource data</a:t>
                </a:r>
                <a:endParaRPr lang="en-US" sz="1200" dirty="0">
                  <a:latin typeface="+mj-lt"/>
                  <a:cs typeface="Calibri"/>
                </a:endParaRPr>
              </a:p>
              <a:p>
                <a:pPr algn="ctr"/>
                <a:r>
                  <a:rPr lang="en-US" sz="1200" dirty="0" smtClean="0">
                    <a:latin typeface="+mj-lt"/>
                    <a:cs typeface="Calibri"/>
                  </a:rPr>
                  <a:t>for selected community</a:t>
                </a:r>
                <a:endParaRPr lang="en-US" sz="1200" dirty="0">
                  <a:latin typeface="+mj-lt"/>
                  <a:cs typeface="Calibri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46DDFAD3-A8C4-460A-8859-C79337B97E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63963" y="1192815"/>
                <a:ext cx="809334" cy="7830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0C2FF2-3F70-450C-9898-8FA3440F72D6}"/>
                  </a:ext>
                </a:extLst>
              </p:cNvPr>
              <p:cNvSpPr txBox="1"/>
              <p:nvPr/>
            </p:nvSpPr>
            <p:spPr>
              <a:xfrm>
                <a:off x="7599020" y="862316"/>
                <a:ext cx="1478970" cy="35722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latin typeface="+mj-lt"/>
                  </a:rPr>
                  <a:t>Community electric load</a:t>
                </a:r>
              </a:p>
              <a:p>
                <a:pPr algn="ctr"/>
                <a:r>
                  <a:rPr lang="en-US" sz="1200" dirty="0" smtClean="0">
                    <a:latin typeface="+mj-lt"/>
                  </a:rPr>
                  <a:t>hourly </a:t>
                </a:r>
                <a:r>
                  <a:rPr lang="en-US" sz="1200" dirty="0">
                    <a:latin typeface="+mj-lt"/>
                  </a:rPr>
                  <a:t>time series</a:t>
                </a:r>
                <a:endParaRPr lang="en-US" sz="1200" dirty="0">
                  <a:latin typeface="+mj-lt"/>
                  <a:cs typeface="Calibri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4BA9427-3BA4-440A-BF95-CB18038A054D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flipH="1">
                <a:off x="7767705" y="1219539"/>
                <a:ext cx="570800" cy="4842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F023F7-87EC-4048-9FF1-270571369DA0}"/>
                  </a:ext>
                </a:extLst>
              </p:cNvPr>
              <p:cNvSpPr txBox="1"/>
              <p:nvPr/>
            </p:nvSpPr>
            <p:spPr>
              <a:xfrm>
                <a:off x="8223538" y="1894021"/>
                <a:ext cx="783836" cy="62513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 smtClean="0">
                    <a:latin typeface="+mj-lt"/>
                  </a:rPr>
                  <a:t>Renewable electricity generation profile</a:t>
                </a:r>
                <a:endParaRPr lang="en-US" sz="1200" dirty="0">
                  <a:latin typeface="+mj-lt"/>
                  <a:cs typeface="Calibri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4419055-7208-4ED0-B0EA-AE3501251262}"/>
                  </a:ext>
                </a:extLst>
              </p:cNvPr>
              <p:cNvCxnSpPr>
                <a:cxnSpLocks/>
                <a:stCxn id="31" idx="1"/>
              </p:cNvCxnSpPr>
              <p:nvPr/>
            </p:nvCxnSpPr>
            <p:spPr>
              <a:xfrm flipH="1" flipV="1">
                <a:off x="7769063" y="2172188"/>
                <a:ext cx="454475" cy="344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C43F696-3C08-4A44-B3DD-5E6935169FB8}"/>
                  </a:ext>
                </a:extLst>
              </p:cNvPr>
              <p:cNvSpPr txBox="1"/>
              <p:nvPr/>
            </p:nvSpPr>
            <p:spPr>
              <a:xfrm>
                <a:off x="8186536" y="2615193"/>
                <a:ext cx="925068" cy="49118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latin typeface="+mj-lt"/>
                  </a:rPr>
                  <a:t>Diesel </a:t>
                </a:r>
                <a:r>
                  <a:rPr lang="en-US" sz="1200" dirty="0" smtClean="0">
                    <a:latin typeface="+mj-lt"/>
                  </a:rPr>
                  <a:t>electric generation </a:t>
                </a:r>
                <a:r>
                  <a:rPr lang="en-US" sz="1200" dirty="0" smtClean="0">
                    <a:latin typeface="+mj-lt"/>
                  </a:rPr>
                  <a:t>net of renewables</a:t>
                </a:r>
                <a:endParaRPr lang="en-US" sz="2400" dirty="0">
                  <a:latin typeface="+mj-lt"/>
                </a:endParaRP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33E9884-CE73-4CA9-908D-21B6B579BC37}"/>
                  </a:ext>
                </a:extLst>
              </p:cNvPr>
              <p:cNvCxnSpPr>
                <a:cxnSpLocks/>
                <a:stCxn id="33" idx="1"/>
              </p:cNvCxnSpPr>
              <p:nvPr/>
            </p:nvCxnSpPr>
            <p:spPr>
              <a:xfrm flipH="1" flipV="1">
                <a:off x="7767705" y="2755056"/>
                <a:ext cx="418831" cy="1057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47A350-6E8D-4E4B-A200-7120701B7824}"/>
                  </a:ext>
                </a:extLst>
              </p:cNvPr>
              <p:cNvSpPr txBox="1"/>
              <p:nvPr/>
            </p:nvSpPr>
            <p:spPr>
              <a:xfrm>
                <a:off x="8174183" y="3751341"/>
                <a:ext cx="925068" cy="49118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latin typeface="+mj-lt"/>
                  </a:rPr>
                  <a:t>RE/Diesel </a:t>
                </a:r>
                <a:r>
                  <a:rPr lang="en-US" sz="1200" dirty="0" smtClean="0">
                    <a:latin typeface="+mj-lt"/>
                  </a:rPr>
                  <a:t>hybrid configuration </a:t>
                </a:r>
                <a:r>
                  <a:rPr lang="en-US" sz="1200" dirty="0">
                    <a:latin typeface="+mj-lt"/>
                  </a:rPr>
                  <a:t>r</a:t>
                </a:r>
                <a:r>
                  <a:rPr lang="en-US" sz="1200" dirty="0" smtClean="0">
                    <a:latin typeface="+mj-lt"/>
                  </a:rPr>
                  <a:t>esults</a:t>
                </a:r>
                <a:endParaRPr lang="en-US" sz="1200" dirty="0">
                  <a:latin typeface="+mj-lt"/>
                  <a:cs typeface="Calibri"/>
                </a:endParaRP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1F01B57-201B-4E3D-A4E7-15F4DF20B7C3}"/>
                  </a:ext>
                </a:extLst>
              </p:cNvPr>
              <p:cNvCxnSpPr>
                <a:cxnSpLocks/>
                <a:stCxn id="35" idx="1"/>
              </p:cNvCxnSpPr>
              <p:nvPr/>
            </p:nvCxnSpPr>
            <p:spPr>
              <a:xfrm flipH="1">
                <a:off x="7790324" y="3996931"/>
                <a:ext cx="383859" cy="1711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Slide Number Placeholder 4"/>
          <p:cNvSpPr txBox="1">
            <a:spLocks/>
          </p:cNvSpPr>
          <p:nvPr/>
        </p:nvSpPr>
        <p:spPr>
          <a:xfrm>
            <a:off x="11576303" y="0"/>
            <a:ext cx="612648" cy="45720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1920" y="124713"/>
            <a:ext cx="11601226" cy="844631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>
              <a:lnSpc>
                <a:spcPct val="90000"/>
              </a:lnSpc>
              <a:spcBef>
                <a:spcPct val="0"/>
              </a:spcBef>
            </a:pPr>
            <a:r>
              <a:rPr lang="en-CA" sz="2800" dirty="0" smtClean="0">
                <a:solidFill>
                  <a:srgbClr val="4F81BD">
                    <a:lumMod val="50000"/>
                  </a:srgbClr>
                </a:solidFill>
                <a:latin typeface="Arial"/>
                <a:ea typeface="+mj-ea"/>
                <a:cs typeface="Arial"/>
              </a:rPr>
              <a:t>Remote Community Renewable Energy Analysis Tool (</a:t>
            </a:r>
            <a:r>
              <a:rPr lang="en-CA" sz="2800" dirty="0" err="1" smtClean="0">
                <a:solidFill>
                  <a:srgbClr val="4F81BD">
                    <a:lumMod val="50000"/>
                  </a:srgbClr>
                </a:solidFill>
                <a:latin typeface="Arial"/>
                <a:ea typeface="+mj-ea"/>
                <a:cs typeface="Arial"/>
              </a:rPr>
              <a:t>ReCREAT</a:t>
            </a:r>
            <a:r>
              <a:rPr lang="en-CA" sz="2800" dirty="0" smtClean="0">
                <a:solidFill>
                  <a:srgbClr val="4F81BD">
                    <a:lumMod val="50000"/>
                  </a:srgbClr>
                </a:solidFill>
                <a:latin typeface="Arial"/>
                <a:ea typeface="+mj-ea"/>
                <a:cs typeface="Arial"/>
              </a:rPr>
              <a:t>)</a:t>
            </a:r>
            <a:endParaRPr lang="en-CA" sz="2800" dirty="0">
              <a:solidFill>
                <a:srgbClr val="4F81BD">
                  <a:lumMod val="50000"/>
                </a:srgb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118" y="713108"/>
            <a:ext cx="675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055" indent="-237055"/>
            <a:r>
              <a:rPr lang="en-CA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energy analysis tool dedicated to Canadian remote communities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3F696-3C08-4A44-B3DD-5E6935169FB8}"/>
              </a:ext>
            </a:extLst>
          </p:cNvPr>
          <p:cNvSpPr txBox="1"/>
          <p:nvPr/>
        </p:nvSpPr>
        <p:spPr>
          <a:xfrm>
            <a:off x="10783704" y="4211450"/>
            <a:ext cx="135944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Minimum diesel load (default 30% of rated capacity)</a:t>
            </a:r>
            <a:endParaRPr lang="en-US" sz="2400" dirty="0">
              <a:latin typeface="+mj-lt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33E9884-CE73-4CA9-908D-21B6B579BC37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0148776" y="4338537"/>
            <a:ext cx="634928" cy="303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6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524550"/>
          </a:xfr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Community-level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76" y="1808363"/>
            <a:ext cx="4699013" cy="39752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66" y="981750"/>
            <a:ext cx="10482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055" indent="-237055">
              <a:buNone/>
              <a:defRPr/>
            </a:pP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communities can achieve different levels of renewable </a:t>
            </a: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</a:t>
            </a: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penetration without storage based on </a:t>
            </a:r>
          </a:p>
          <a:p>
            <a:pPr marL="237055" indent="-237055">
              <a:buNone/>
              <a:defRPr/>
            </a:pP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demand and local wind/solar resource?</a:t>
            </a:r>
            <a:endParaRPr lang="en-CA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7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65" y="1808363"/>
            <a:ext cx="4575821" cy="39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609600"/>
          </a:xfrm>
        </p:spPr>
        <p:txBody>
          <a:bodyPr vert="horz" lIns="121920" tIns="60960" rIns="121920" bIns="60960" rtlCol="0" anchor="ctr" anchorCtr="0">
            <a:noAutofit/>
          </a:bodyPr>
          <a:lstStyle/>
          <a:p>
            <a:pPr defTabSz="609570"/>
            <a:r>
              <a:rPr lang="en-CA" sz="3200" dirty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Aggregated </a:t>
            </a:r>
            <a:r>
              <a:rPr lang="en-CA" sz="3200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Results</a:t>
            </a:r>
            <a:endParaRPr lang="en-CA" sz="3200" dirty="0">
              <a:solidFill>
                <a:srgbClr val="4F81B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5666" y="981750"/>
            <a:ext cx="10888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7055" indent="-237055">
              <a:buNone/>
              <a:defRPr/>
            </a:pP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communities can achieve different levels of renewable </a:t>
            </a: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</a:t>
            </a: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penetration without storage based on </a:t>
            </a:r>
          </a:p>
          <a:p>
            <a:pPr marL="237055" indent="-237055">
              <a:buNone/>
              <a:defRPr/>
            </a:pPr>
            <a:r>
              <a:rPr lang="en-CA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demand and local wind/solar resource?</a:t>
            </a:r>
            <a:endParaRPr lang="en-CA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8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24" y="1628081"/>
            <a:ext cx="6909816" cy="43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877" y="1337775"/>
            <a:ext cx="5750850" cy="22710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Baseline parameters used in this analysis: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100" dirty="0" smtClean="0"/>
              <a:t>Consistent annual electricity generation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100" dirty="0" smtClean="0"/>
              <a:t>Cost of debt = 5%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100" dirty="0"/>
              <a:t>Debt fraction = 80%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100" dirty="0" smtClean="0"/>
              <a:t>Project lifetime </a:t>
            </a:r>
            <a:r>
              <a:rPr lang="en-CA" sz="2100" dirty="0"/>
              <a:t>= 30 years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100" dirty="0"/>
              <a:t>Discount rate = </a:t>
            </a:r>
            <a:r>
              <a:rPr lang="en-CA" sz="2100" dirty="0" smtClean="0"/>
              <a:t>3%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CA" dirty="0" smtClean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88" y="1622389"/>
            <a:ext cx="3132304" cy="2158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9" y="3866063"/>
            <a:ext cx="4738633" cy="154111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54213"/>
              </p:ext>
            </p:extLst>
          </p:nvPr>
        </p:nvGraphicFramePr>
        <p:xfrm>
          <a:off x="6321872" y="4173533"/>
          <a:ext cx="4225925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17161201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7861016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71690665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size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cost ($CAD/kW)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125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70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 – 300 kW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165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kW – 1 MW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7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– 3 MW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947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3 MW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60315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65666" y="457200"/>
            <a:ext cx="11269133" cy="609600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70"/>
            <a:r>
              <a:rPr lang="en-CA" sz="3200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Economics</a:t>
            </a:r>
            <a:endParaRPr lang="en-CA" sz="3200" dirty="0">
              <a:solidFill>
                <a:srgbClr val="4F81B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666" y="1158016"/>
            <a:ext cx="1008213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37055" indent="-237055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dirty="0" smtClean="0"/>
              <a:t>Levelized </a:t>
            </a:r>
            <a:r>
              <a:rPr lang="en-CA" dirty="0" smtClean="0"/>
              <a:t>cost of energy (</a:t>
            </a:r>
            <a:r>
              <a:rPr lang="en-CA" dirty="0" smtClean="0"/>
              <a:t>LCOE</a:t>
            </a:r>
            <a:r>
              <a:rPr lang="en-CA" dirty="0"/>
              <a:t>)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280839" y="5407175"/>
            <a:ext cx="3902055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University of Calgary Energy 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energyeducation.ca/encyclopedia/Levelized_cost_of_energy</a:t>
            </a:r>
            <a:endParaRPr lang="en-CA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21873" y="3802043"/>
            <a:ext cx="4225924" cy="37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5138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5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45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5000"/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SzPct val="110000"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01738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B86AD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1800" dirty="0" smtClean="0"/>
              <a:t>Installed costs</a:t>
            </a:r>
          </a:p>
          <a:p>
            <a:pPr lvl="1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CA" sz="1600" dirty="0" smtClean="0"/>
          </a:p>
          <a:p>
            <a:pPr lvl="1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CA" sz="1600" dirty="0"/>
          </a:p>
        </p:txBody>
      </p:sp>
      <p:sp>
        <p:nvSpPr>
          <p:cNvPr id="15" name="Rectangle 14"/>
          <p:cNvSpPr/>
          <p:nvPr/>
        </p:nvSpPr>
        <p:spPr>
          <a:xfrm>
            <a:off x="6205140" y="5373237"/>
            <a:ext cx="4748205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Accepted project proposals into </a:t>
            </a:r>
            <a:r>
              <a:rPr lang="en-CA" sz="105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NRCan's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Clean Energy for Rural and Remote Community </a:t>
            </a:r>
            <a:r>
              <a:rPr lang="en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 (CERRC): 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CA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CA" sz="10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www.nrcan.gc.ca/reducingdiesel</a:t>
            </a:r>
            <a:endParaRPr lang="en-CA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11576303" y="0"/>
            <a:ext cx="612648" cy="54864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fld id="{0D297C05-AC99-294D-B757-1B4E4231E772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 defTabSz="609570">
                <a:defRPr/>
              </a:pPr>
              <a:t>9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87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1369</Words>
  <Application>Microsoft Office PowerPoint</Application>
  <PresentationFormat>Widescreen</PresentationFormat>
  <Paragraphs>201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Futura Lt BT</vt:lpstr>
      <vt:lpstr>Times New Roman</vt:lpstr>
      <vt:lpstr>Wingdings</vt:lpstr>
      <vt:lpstr>Office Theme</vt:lpstr>
      <vt:lpstr>Modeling renewable energy integration in Canada’s remote communities Ryan Kilpatrick, CanmetENERGY-Ottawa  April 22, 2021</vt:lpstr>
      <vt:lpstr>Canada’s Northern and Remote Communities</vt:lpstr>
      <vt:lpstr>2030 Diesel Transition</vt:lpstr>
      <vt:lpstr>PowerPoint Presentation</vt:lpstr>
      <vt:lpstr>PowerPoint Presentation</vt:lpstr>
      <vt:lpstr>PowerPoint Presentation</vt:lpstr>
      <vt:lpstr>Community-level Results</vt:lpstr>
      <vt:lpstr>Aggregated Results</vt:lpstr>
      <vt:lpstr>PowerPoint Presentation</vt:lpstr>
      <vt:lpstr>Economics </vt:lpstr>
      <vt:lpstr>Economics </vt:lpstr>
      <vt:lpstr>Economics </vt:lpstr>
      <vt:lpstr>Conclusions</vt:lpstr>
      <vt:lpstr>Future work</vt:lpstr>
      <vt:lpstr>Thank you!</vt:lpstr>
      <vt:lpstr>© Her Majesty the Queen in Right of Canada, as represented by the Minister of Natural Resources, 2021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Kilpatrick, Ryan</cp:lastModifiedBy>
  <cp:revision>278</cp:revision>
  <dcterms:created xsi:type="dcterms:W3CDTF">2019-08-12T13:09:44Z</dcterms:created>
  <dcterms:modified xsi:type="dcterms:W3CDTF">2021-04-22T04:11:13Z</dcterms:modified>
</cp:coreProperties>
</file>