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3" r:id="rId3"/>
    <p:sldId id="258" r:id="rId4"/>
    <p:sldId id="260" r:id="rId5"/>
    <p:sldId id="257"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526" autoAdjust="0"/>
  </p:normalViewPr>
  <p:slideViewPr>
    <p:cSldViewPr snapToGrid="0">
      <p:cViewPr varScale="1">
        <p:scale>
          <a:sx n="79" d="100"/>
          <a:sy n="79" d="100"/>
        </p:scale>
        <p:origin x="177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D3C72-4E41-417D-8901-00F5A9129470}"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1EB2F-B3DC-4D79-AD10-06E814CCA90C}" type="slidenum">
              <a:rPr lang="en-US" smtClean="0"/>
              <a:t>‹#›</a:t>
            </a:fld>
            <a:endParaRPr lang="en-US"/>
          </a:p>
        </p:txBody>
      </p:sp>
    </p:spTree>
    <p:extLst>
      <p:ext uri="{BB962C8B-B14F-4D97-AF65-F5344CB8AC3E}">
        <p14:creationId xmlns:p14="http://schemas.microsoft.com/office/powerpoint/2010/main" val="144336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Good morning! My name is Bailey Gamble and I’m a Mechanical</a:t>
            </a:r>
            <a:r>
              <a:rPr lang="en-US" sz="1200" b="0" kern="1200" baseline="0" dirty="0">
                <a:solidFill>
                  <a:schemeClr val="tx1"/>
                </a:solidFill>
                <a:effectLst/>
                <a:latin typeface="+mn-lt"/>
                <a:ea typeface="+mn-ea"/>
                <a:cs typeface="+mn-cs"/>
              </a:rPr>
              <a:t> Engineer with the Energy Program at ANTHC, so working on the same team as Jim. Our program is part of ANTHC’s larger Engineering Division which focuses on construction and support of rural water and sanitation systems as an important part of preventative healthcare. Our Energy Program supports those systems by helping communities keep them going – making them more affordable to operate by lowering energy costs. In this presentation I’ll talk about how we do this.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E72342-06DC-441D-998F-F580DF6774DC}" type="slidenum">
              <a:rPr lang="en-US" smtClean="0"/>
              <a:t>1</a:t>
            </a:fld>
            <a:endParaRPr lang="en-US"/>
          </a:p>
        </p:txBody>
      </p:sp>
    </p:spTree>
    <p:extLst>
      <p:ext uri="{BB962C8B-B14F-4D97-AF65-F5344CB8AC3E}">
        <p14:creationId xmlns:p14="http://schemas.microsoft.com/office/powerpoint/2010/main" val="241130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optimization</a:t>
            </a:r>
            <a:r>
              <a:rPr lang="en-US" baseline="0" dirty="0"/>
              <a:t> of energy systems and efficiency, energy costs make up on average nearly 40% of system operational costs. The energy costs before optimization alone equate to an average of 4-7% of median rural Alaska income. Without going in to detail, regulatory costs, parts and labor costs have already been squeezed to the maximum. Energy is the area in which opportunity lies for saving money/reducing costs.</a:t>
            </a:r>
            <a:endParaRPr lang="en-US" dirty="0"/>
          </a:p>
        </p:txBody>
      </p:sp>
      <p:sp>
        <p:nvSpPr>
          <p:cNvPr id="4" name="Slide Number Placeholder 3"/>
          <p:cNvSpPr>
            <a:spLocks noGrp="1"/>
          </p:cNvSpPr>
          <p:nvPr>
            <p:ph type="sldNum" sz="quarter" idx="10"/>
          </p:nvPr>
        </p:nvSpPr>
        <p:spPr/>
        <p:txBody>
          <a:bodyPr/>
          <a:lstStyle/>
          <a:p>
            <a:fld id="{EA91EB2F-B3DC-4D79-AD10-06E814CCA90C}" type="slidenum">
              <a:rPr lang="en-US" smtClean="0"/>
              <a:t>2</a:t>
            </a:fld>
            <a:endParaRPr lang="en-US"/>
          </a:p>
        </p:txBody>
      </p:sp>
    </p:spTree>
    <p:extLst>
      <p:ext uri="{BB962C8B-B14F-4D97-AF65-F5344CB8AC3E}">
        <p14:creationId xmlns:p14="http://schemas.microsoft.com/office/powerpoint/2010/main" val="428377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water and sanitation systems ideal candidates for energy projects?</a:t>
            </a:r>
            <a:r>
              <a:rPr lang="en-US" baseline="0" dirty="0"/>
              <a:t> They use a lot of energy! Along with schools and the further north the community, water treatment plants can be one of the top energy using facilities in the village, comprising up to a third of a community’s energy consumption. </a:t>
            </a:r>
          </a:p>
          <a:p>
            <a:endParaRPr lang="en-US" baseline="0" dirty="0"/>
          </a:p>
          <a:p>
            <a:r>
              <a:rPr lang="en-US" baseline="0" dirty="0"/>
              <a:t>Why do they require energy? To sum it up, a typical system pumps water from a source, sends that water to a treatment plant to be treated through filtration, chemical processes, then sends that water out to a storage to be stored until needed, then sends that water out individual buildings and homes, then transports the wastewater from the homes to a sewage lagoon. In order to prevent the system from freezing, heat is added at many points throughout the system, pumps are needed to keep water flowing throughout this journey</a:t>
            </a:r>
            <a:endParaRPr lang="en-US" dirty="0"/>
          </a:p>
        </p:txBody>
      </p:sp>
      <p:sp>
        <p:nvSpPr>
          <p:cNvPr id="4" name="Slide Number Placeholder 3"/>
          <p:cNvSpPr>
            <a:spLocks noGrp="1"/>
          </p:cNvSpPr>
          <p:nvPr>
            <p:ph type="sldNum" sz="quarter" idx="10"/>
          </p:nvPr>
        </p:nvSpPr>
        <p:spPr/>
        <p:txBody>
          <a:bodyPr/>
          <a:lstStyle/>
          <a:p>
            <a:fld id="{98654E61-0197-4A7F-A6D3-EB43A217BB8A}" type="slidenum">
              <a:rPr lang="en-US" smtClean="0"/>
              <a:t>3</a:t>
            </a:fld>
            <a:endParaRPr lang="en-US"/>
          </a:p>
        </p:txBody>
      </p:sp>
    </p:spTree>
    <p:extLst>
      <p:ext uri="{BB962C8B-B14F-4D97-AF65-F5344CB8AC3E}">
        <p14:creationId xmlns:p14="http://schemas.microsoft.com/office/powerpoint/2010/main" val="29217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a:t>
            </a:r>
            <a:r>
              <a:rPr lang="en-US" baseline="0" dirty="0"/>
              <a:t> must balance efficiency </a:t>
            </a:r>
            <a:r>
              <a:rPr lang="en-US" baseline="0"/>
              <a:t>and simplicity of design.</a:t>
            </a:r>
            <a:endParaRPr lang="en-US" dirty="0"/>
          </a:p>
        </p:txBody>
      </p:sp>
      <p:sp>
        <p:nvSpPr>
          <p:cNvPr id="4" name="Slide Number Placeholder 3"/>
          <p:cNvSpPr>
            <a:spLocks noGrp="1"/>
          </p:cNvSpPr>
          <p:nvPr>
            <p:ph type="sldNum" sz="quarter" idx="10"/>
          </p:nvPr>
        </p:nvSpPr>
        <p:spPr/>
        <p:txBody>
          <a:bodyPr/>
          <a:lstStyle/>
          <a:p>
            <a:fld id="{98654E61-0197-4A7F-A6D3-EB43A217BB8A}" type="slidenum">
              <a:rPr lang="en-US" smtClean="0"/>
              <a:t>4</a:t>
            </a:fld>
            <a:endParaRPr lang="en-US"/>
          </a:p>
        </p:txBody>
      </p:sp>
    </p:spTree>
    <p:extLst>
      <p:ext uri="{BB962C8B-B14F-4D97-AF65-F5344CB8AC3E}">
        <p14:creationId xmlns:p14="http://schemas.microsoft.com/office/powerpoint/2010/main" val="71151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Ballpark cost for Smaller Retrofits - $30,000 simple payback 1-3 years</a:t>
            </a:r>
          </a:p>
          <a:p>
            <a:r>
              <a:rPr lang="en-US" dirty="0"/>
              <a:t>Ballpark</a:t>
            </a:r>
            <a:r>
              <a:rPr lang="en-US" baseline="0" dirty="0"/>
              <a:t> cost for Larger Retrofits - $1.4M simple payback 17-18 years</a:t>
            </a:r>
          </a:p>
          <a:p>
            <a:endParaRPr lang="en-US" baseline="0" dirty="0"/>
          </a:p>
          <a:p>
            <a:r>
              <a:rPr lang="en-US" baseline="0" dirty="0"/>
              <a:t>Smaller – lower hanging fruit. Larger, still worth the investment. Combined offer a quicker payback. In this case the c</a:t>
            </a:r>
            <a:r>
              <a:rPr lang="en-US" dirty="0"/>
              <a:t>ombined efforts allowed the utility to drop the water and sewer bills by 27%.</a:t>
            </a:r>
          </a:p>
        </p:txBody>
      </p:sp>
      <p:sp>
        <p:nvSpPr>
          <p:cNvPr id="4" name="Slide Number Placeholder 3"/>
          <p:cNvSpPr>
            <a:spLocks noGrp="1"/>
          </p:cNvSpPr>
          <p:nvPr>
            <p:ph type="sldNum" sz="quarter" idx="10"/>
          </p:nvPr>
        </p:nvSpPr>
        <p:spPr/>
        <p:txBody>
          <a:bodyPr/>
          <a:lstStyle/>
          <a:p>
            <a:fld id="{98654E61-0197-4A7F-A6D3-EB43A217BB8A}" type="slidenum">
              <a:rPr lang="en-US" smtClean="0"/>
              <a:t>5</a:t>
            </a:fld>
            <a:endParaRPr lang="en-US"/>
          </a:p>
        </p:txBody>
      </p:sp>
    </p:spTree>
    <p:extLst>
      <p:ext uri="{BB962C8B-B14F-4D97-AF65-F5344CB8AC3E}">
        <p14:creationId xmlns:p14="http://schemas.microsoft.com/office/powerpoint/2010/main" val="92874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Heat recovery ratios (DD S60 – AEA Study)</a:t>
            </a:r>
          </a:p>
          <a:p>
            <a:pPr marL="171450" indent="-171450">
              <a:buFont typeface="Arial" panose="020B0604020202020204" pitchFamily="34" charset="0"/>
              <a:buChar char="•"/>
            </a:pPr>
            <a:r>
              <a:rPr lang="en-US" baseline="0" dirty="0"/>
              <a:t>How does the integration of large renewable/storage systems impact availability of recoverable heat in existing heat recovery systems? (ANTHC/ACEP)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Rural</a:t>
            </a:r>
            <a:r>
              <a:rPr lang="en-US" baseline="0" dirty="0"/>
              <a:t> power systems are typically sized to meet electric load. How would our approach be different if we considered power plants as more of cogeneration heat and power plants with other facility heating loads in mind? (</a:t>
            </a:r>
            <a:r>
              <a:rPr lang="en-US" baseline="0" dirty="0" err="1"/>
              <a:t>Chaninik</a:t>
            </a:r>
            <a:r>
              <a:rPr lang="en-US" baseline="0" dirty="0"/>
              <a:t> Wind Group, IES, </a:t>
            </a:r>
            <a:r>
              <a:rPr lang="en-US" baseline="0" dirty="0" err="1"/>
              <a:t>Deerstone</a:t>
            </a:r>
            <a:r>
              <a:rPr lang="en-US" baseline="0" dirty="0"/>
              <a:t> and the NANA region)</a:t>
            </a:r>
          </a:p>
          <a:p>
            <a:pPr marL="171450" indent="-171450">
              <a:buFont typeface="Arial" panose="020B0604020202020204" pitchFamily="34" charset="0"/>
              <a:buChar char="•"/>
            </a:pPr>
            <a:r>
              <a:rPr lang="en-US" baseline="0" dirty="0"/>
              <a:t>How does facility scale electric generation impact sustainability of the main power utility? (AVEC)</a:t>
            </a:r>
          </a:p>
          <a:p>
            <a:pPr marL="171450" indent="-171450">
              <a:buFont typeface="Arial" panose="020B0604020202020204" pitchFamily="34" charset="0"/>
              <a:buChar char="•"/>
            </a:pPr>
            <a:r>
              <a:rPr lang="en-US" baseline="0" dirty="0"/>
              <a:t>Center factors other than economics when determining what is fundable, how do we more </a:t>
            </a:r>
            <a:r>
              <a:rPr lang="en-US" baseline="0" dirty="0" err="1"/>
              <a:t>impactfully</a:t>
            </a:r>
            <a:r>
              <a:rPr lang="en-US" baseline="0" dirty="0"/>
              <a:t> communicate or put a dollar value to environmental and health benefits of renewables, resiliency of systems?</a:t>
            </a:r>
          </a:p>
        </p:txBody>
      </p:sp>
      <p:sp>
        <p:nvSpPr>
          <p:cNvPr id="4" name="Slide Number Placeholder 3"/>
          <p:cNvSpPr>
            <a:spLocks noGrp="1"/>
          </p:cNvSpPr>
          <p:nvPr>
            <p:ph type="sldNum" sz="quarter" idx="10"/>
          </p:nvPr>
        </p:nvSpPr>
        <p:spPr/>
        <p:txBody>
          <a:bodyPr/>
          <a:lstStyle/>
          <a:p>
            <a:fld id="{EA91EB2F-B3DC-4D79-AD10-06E814CCA90C}" type="slidenum">
              <a:rPr lang="en-US" smtClean="0"/>
              <a:t>6</a:t>
            </a:fld>
            <a:endParaRPr lang="en-US"/>
          </a:p>
        </p:txBody>
      </p:sp>
    </p:spTree>
    <p:extLst>
      <p:ext uri="{BB962C8B-B14F-4D97-AF65-F5344CB8AC3E}">
        <p14:creationId xmlns:p14="http://schemas.microsoft.com/office/powerpoint/2010/main" val="201189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72342-06DC-441D-998F-F580DF6774DC}" type="slidenum">
              <a:rPr lang="en-US" smtClean="0"/>
              <a:t>7</a:t>
            </a:fld>
            <a:endParaRPr lang="en-US"/>
          </a:p>
        </p:txBody>
      </p:sp>
    </p:spTree>
    <p:extLst>
      <p:ext uri="{BB962C8B-B14F-4D97-AF65-F5344CB8AC3E}">
        <p14:creationId xmlns:p14="http://schemas.microsoft.com/office/powerpoint/2010/main" val="162593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6C6D9D-3980-484B-9F4E-DA094514CC1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365086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6C6D9D-3980-484B-9F4E-DA094514CC1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357168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6C6D9D-3980-484B-9F4E-DA094514CC1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20447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6C6D9D-3980-484B-9F4E-DA094514CC1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239428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6C6D9D-3980-484B-9F4E-DA094514CC16}"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227734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6C6D9D-3980-484B-9F4E-DA094514CC16}"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405225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6C6D9D-3980-484B-9F4E-DA094514CC16}"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418478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6C6D9D-3980-484B-9F4E-DA094514CC16}"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368513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C6D9D-3980-484B-9F4E-DA094514CC16}"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90803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6C6D9D-3980-484B-9F4E-DA094514CC16}"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16556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6C6D9D-3980-484B-9F4E-DA094514CC16}"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724AF-C374-44F6-A867-A47B4AFF9257}" type="slidenum">
              <a:rPr lang="en-US" smtClean="0"/>
              <a:t>‹#›</a:t>
            </a:fld>
            <a:endParaRPr lang="en-US"/>
          </a:p>
        </p:txBody>
      </p:sp>
    </p:spTree>
    <p:extLst>
      <p:ext uri="{BB962C8B-B14F-4D97-AF65-F5344CB8AC3E}">
        <p14:creationId xmlns:p14="http://schemas.microsoft.com/office/powerpoint/2010/main" val="336888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C6D9D-3980-484B-9F4E-DA094514CC16}" type="datetimeFigureOut">
              <a:rPr lang="en-US" smtClean="0"/>
              <a:t>4/21/2021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724AF-C374-44F6-A867-A47B4AFF9257}" type="slidenum">
              <a:rPr lang="en-US" smtClean="0"/>
              <a:t>‹#›</a:t>
            </a:fld>
            <a:endParaRPr lang="en-US"/>
          </a:p>
        </p:txBody>
      </p:sp>
    </p:spTree>
    <p:extLst>
      <p:ext uri="{BB962C8B-B14F-4D97-AF65-F5344CB8AC3E}">
        <p14:creationId xmlns:p14="http://schemas.microsoft.com/office/powerpoint/2010/main" val="424812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bbgamble@anth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1373" y="1114898"/>
            <a:ext cx="9144000" cy="2387600"/>
          </a:xfrm>
        </p:spPr>
        <p:txBody>
          <a:bodyPr/>
          <a:lstStyle/>
          <a:p>
            <a:endParaRPr lang="en-US">
              <a:latin typeface="+mn-lt"/>
            </a:endParaRPr>
          </a:p>
        </p:txBody>
      </p:sp>
      <p:sp>
        <p:nvSpPr>
          <p:cNvPr id="3" name="Subtitle 2"/>
          <p:cNvSpPr>
            <a:spLocks noGrp="1"/>
          </p:cNvSpPr>
          <p:nvPr>
            <p:ph type="subTitle" idx="1"/>
          </p:nvPr>
        </p:nvSpPr>
        <p:spPr>
          <a:xfrm>
            <a:off x="1541373" y="3594573"/>
            <a:ext cx="9144000" cy="1655762"/>
          </a:xfrm>
        </p:spPr>
        <p:txBody>
          <a:bodyPr/>
          <a:lstStyle/>
          <a:p>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518" b="22618"/>
          <a:stretch/>
        </p:blipFill>
        <p:spPr>
          <a:xfrm>
            <a:off x="0" y="4119"/>
            <a:ext cx="12206943" cy="6853881"/>
          </a:xfrm>
          <a:prstGeom prst="rect">
            <a:avLst/>
          </a:prstGeom>
        </p:spPr>
      </p:pic>
      <p:pic>
        <p:nvPicPr>
          <p:cNvPr id="7" name="Picture 5" descr="C:\Users\sdvale\Pictures\ANTHC%20Logo%20[PNG].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95411" y="485057"/>
            <a:ext cx="3228756" cy="92313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95411" y="1500262"/>
            <a:ext cx="10510145" cy="996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rPr>
              <a:t>Energy Efficiency in Community Buildings</a:t>
            </a:r>
            <a:endParaRPr lang="en-US" sz="3600" b="1" dirty="0">
              <a:latin typeface="+mn-lt"/>
            </a:endParaRPr>
          </a:p>
        </p:txBody>
      </p:sp>
      <p:sp>
        <p:nvSpPr>
          <p:cNvPr id="9" name="Subtitle 2"/>
          <p:cNvSpPr txBox="1">
            <a:spLocks/>
          </p:cNvSpPr>
          <p:nvPr/>
        </p:nvSpPr>
        <p:spPr>
          <a:xfrm>
            <a:off x="695411" y="4735285"/>
            <a:ext cx="6710719" cy="939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Bailey Gamble, Mechanical Engineer II</a:t>
            </a:r>
          </a:p>
          <a:p>
            <a:pPr marL="0" indent="0">
              <a:buNone/>
            </a:pPr>
            <a:r>
              <a:rPr lang="en-US" sz="2000" dirty="0">
                <a:solidFill>
                  <a:schemeClr val="bg1"/>
                </a:solidFill>
              </a:rPr>
              <a:t>bbgamble@anthc.org</a:t>
            </a:r>
          </a:p>
          <a:p>
            <a:pPr marL="0" indent="0">
              <a:buNone/>
            </a:pPr>
            <a:endParaRPr lang="en-US" sz="2000" dirty="0">
              <a:solidFill>
                <a:schemeClr val="bg1"/>
              </a:solidFill>
            </a:endParaRPr>
          </a:p>
          <a:p>
            <a:endParaRPr lang="en-US" dirty="0"/>
          </a:p>
        </p:txBody>
      </p:sp>
      <p:sp>
        <p:nvSpPr>
          <p:cNvPr id="13" name="Subtitle 2"/>
          <p:cNvSpPr txBox="1">
            <a:spLocks/>
          </p:cNvSpPr>
          <p:nvPr/>
        </p:nvSpPr>
        <p:spPr>
          <a:xfrm>
            <a:off x="695411" y="2775697"/>
            <a:ext cx="6113352" cy="1238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solidFill>
                  <a:schemeClr val="bg1"/>
                </a:solidFill>
              </a:rPr>
              <a:t>“Partnering with rural communities to make public health services more affordable by reducing energy costs”</a:t>
            </a:r>
          </a:p>
        </p:txBody>
      </p:sp>
    </p:spTree>
    <p:extLst>
      <p:ext uri="{BB962C8B-B14F-4D97-AF65-F5344CB8AC3E}">
        <p14:creationId xmlns:p14="http://schemas.microsoft.com/office/powerpoint/2010/main" val="315758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4812" y="1312665"/>
            <a:ext cx="8839200" cy="6023370"/>
          </a:xfrm>
          <a:prstGeom prst="rect">
            <a:avLst/>
          </a:prstGeom>
        </p:spPr>
      </p:pic>
      <p:sp>
        <p:nvSpPr>
          <p:cNvPr id="5" name="TextBox 4"/>
          <p:cNvSpPr txBox="1"/>
          <p:nvPr/>
        </p:nvSpPr>
        <p:spPr>
          <a:xfrm>
            <a:off x="476250" y="348176"/>
            <a:ext cx="11396324" cy="1077218"/>
          </a:xfrm>
          <a:prstGeom prst="rect">
            <a:avLst/>
          </a:prstGeom>
          <a:noFill/>
        </p:spPr>
        <p:txBody>
          <a:bodyPr wrap="square" rtlCol="0">
            <a:spAutoFit/>
          </a:bodyPr>
          <a:lstStyle/>
          <a:p>
            <a:pPr algn="ctr"/>
            <a:r>
              <a:rPr lang="en-US" sz="3200" b="1" dirty="0"/>
              <a:t>The Importance of Energy in Wat/San System Affordability</a:t>
            </a:r>
          </a:p>
          <a:p>
            <a:pPr algn="ctr"/>
            <a:endParaRPr lang="en-US" sz="3200" b="1" dirty="0"/>
          </a:p>
        </p:txBody>
      </p:sp>
    </p:spTree>
    <p:extLst>
      <p:ext uri="{BB962C8B-B14F-4D97-AF65-F5344CB8AC3E}">
        <p14:creationId xmlns:p14="http://schemas.microsoft.com/office/powerpoint/2010/main" val="300058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0b85510-e83f-42f7-b911-aa49e42bb108@anth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08"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237584" y="263955"/>
            <a:ext cx="4954416" cy="2062103"/>
          </a:xfrm>
          <a:prstGeom prst="rect">
            <a:avLst/>
          </a:prstGeom>
          <a:noFill/>
        </p:spPr>
        <p:txBody>
          <a:bodyPr wrap="square" rtlCol="0">
            <a:spAutoFit/>
          </a:bodyPr>
          <a:lstStyle/>
          <a:p>
            <a:pPr algn="ctr"/>
            <a:r>
              <a:rPr lang="en-US" sz="3200" b="1" dirty="0"/>
              <a:t>Water/Sanitation Facilities - Ideal Candidates for Energy Projects</a:t>
            </a:r>
          </a:p>
          <a:p>
            <a:pPr algn="ctr"/>
            <a:endParaRPr lang="en-US" sz="3200" b="1" dirty="0"/>
          </a:p>
        </p:txBody>
      </p:sp>
      <p:sp>
        <p:nvSpPr>
          <p:cNvPr id="4" name="TextBox 3"/>
          <p:cNvSpPr txBox="1"/>
          <p:nvPr/>
        </p:nvSpPr>
        <p:spPr>
          <a:xfrm>
            <a:off x="8031293" y="1657340"/>
            <a:ext cx="4000286" cy="4647426"/>
          </a:xfrm>
          <a:prstGeom prst="rect">
            <a:avLst/>
          </a:prstGeom>
          <a:noFill/>
        </p:spPr>
        <p:txBody>
          <a:bodyPr wrap="square" rtlCol="0">
            <a:spAutoFit/>
          </a:bodyPr>
          <a:lstStyle/>
          <a:p>
            <a:pPr algn="ctr"/>
            <a:endParaRPr lang="en-US" sz="3200" b="1" dirty="0"/>
          </a:p>
          <a:p>
            <a:pPr marL="342900" indent="-342900">
              <a:buFont typeface="Arial" panose="020B0604020202020204" pitchFamily="34" charset="0"/>
              <a:buChar char="•"/>
            </a:pPr>
            <a:r>
              <a:rPr lang="en-US" sz="2400" dirty="0"/>
              <a:t>High opportunity to save</a:t>
            </a:r>
          </a:p>
          <a:p>
            <a:pPr marL="800100" lvl="1" indent="-342900">
              <a:buFont typeface="Arial" panose="020B0604020202020204" pitchFamily="34" charset="0"/>
              <a:buChar char="•"/>
            </a:pPr>
            <a:r>
              <a:rPr lang="en-US" sz="2400" dirty="0"/>
              <a:t>High heating loads – freeze prevention, space heat, dry clothes</a:t>
            </a:r>
          </a:p>
          <a:p>
            <a:pPr marL="800100" lvl="1" indent="-342900">
              <a:buFont typeface="Arial" panose="020B0604020202020204" pitchFamily="34" charset="0"/>
              <a:buChar char="•"/>
            </a:pPr>
            <a:r>
              <a:rPr lang="en-US" sz="2400" dirty="0"/>
              <a:t>High electric loads - pumping, circulation, old lighting, heat tape</a:t>
            </a:r>
          </a:p>
          <a:p>
            <a:pPr marL="342900" indent="-342900">
              <a:buFont typeface="Arial" panose="020B0604020202020204" pitchFamily="34" charset="0"/>
              <a:buChar char="•"/>
            </a:pPr>
            <a:r>
              <a:rPr lang="en-US" sz="2400" dirty="0"/>
              <a:t>Aging components</a:t>
            </a:r>
          </a:p>
          <a:p>
            <a:pPr marL="342900" indent="-342900">
              <a:buFont typeface="Arial" panose="020B0604020202020204" pitchFamily="34" charset="0"/>
              <a:buChar char="•"/>
            </a:pPr>
            <a:r>
              <a:rPr lang="en-US" sz="2400" dirty="0"/>
              <a:t>Savings may be passed on to community members</a:t>
            </a:r>
          </a:p>
          <a:p>
            <a:endParaRPr lang="en-US" sz="2400" dirty="0"/>
          </a:p>
        </p:txBody>
      </p:sp>
    </p:spTree>
    <p:extLst>
      <p:ext uri="{BB962C8B-B14F-4D97-AF65-F5344CB8AC3E}">
        <p14:creationId xmlns:p14="http://schemas.microsoft.com/office/powerpoint/2010/main" val="395809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8173" y="194637"/>
            <a:ext cx="8030095" cy="6663363"/>
          </a:xfrm>
          <a:prstGeom prst="rect">
            <a:avLst/>
          </a:prstGeom>
          <a:noFill/>
        </p:spPr>
        <p:txBody>
          <a:bodyPr wrap="square" rtlCol="0">
            <a:spAutoFit/>
          </a:bodyPr>
          <a:lstStyle/>
          <a:p>
            <a:pPr algn="ctr"/>
            <a:r>
              <a:rPr lang="en-US" sz="3200" b="1" dirty="0"/>
              <a:t>Reduce Heating and Electric Costs</a:t>
            </a:r>
          </a:p>
          <a:p>
            <a:pPr algn="ctr"/>
            <a:endParaRPr lang="en-US" sz="1100" b="1" dirty="0"/>
          </a:p>
          <a:p>
            <a:pPr marL="342900" indent="-342900">
              <a:buFont typeface="Arial" panose="020B0604020202020204" pitchFamily="34" charset="0"/>
              <a:buChar char="•"/>
            </a:pPr>
            <a:r>
              <a:rPr lang="en-US" sz="2400" b="1" dirty="0"/>
              <a:t>Use less electricity</a:t>
            </a:r>
          </a:p>
          <a:p>
            <a:pPr marL="800100" lvl="1" indent="-342900">
              <a:buFont typeface="Arial" panose="020B0604020202020204" pitchFamily="34" charset="0"/>
              <a:buChar char="•"/>
            </a:pPr>
            <a:r>
              <a:rPr lang="en-US" sz="2400" dirty="0"/>
              <a:t>Replace old bulbs with LEDs</a:t>
            </a:r>
          </a:p>
          <a:p>
            <a:pPr marL="800100" lvl="1" indent="-342900">
              <a:buFont typeface="Arial" panose="020B0604020202020204" pitchFamily="34" charset="0"/>
              <a:buChar char="•"/>
            </a:pPr>
            <a:r>
              <a:rPr lang="en-US" sz="2400" dirty="0"/>
              <a:t>Optimize controls, operate only when needed </a:t>
            </a:r>
          </a:p>
          <a:p>
            <a:pPr marL="800100" lvl="1" indent="-342900">
              <a:buFont typeface="Arial" panose="020B0604020202020204" pitchFamily="34" charset="0"/>
              <a:buChar char="•"/>
            </a:pPr>
            <a:r>
              <a:rPr lang="en-US" sz="2400" dirty="0"/>
              <a:t>Replace old with new, energy efficient versions</a:t>
            </a:r>
          </a:p>
          <a:p>
            <a:pPr marL="342900" indent="-342900">
              <a:buFont typeface="Arial" panose="020B0604020202020204" pitchFamily="34" charset="0"/>
              <a:buChar char="•"/>
            </a:pPr>
            <a:r>
              <a:rPr lang="en-US" sz="2400" b="1" dirty="0"/>
              <a:t>Use less heat</a:t>
            </a:r>
          </a:p>
          <a:p>
            <a:pPr marL="800100" lvl="1" indent="-342900">
              <a:buFont typeface="Arial" panose="020B0604020202020204" pitchFamily="34" charset="0"/>
              <a:buChar char="•"/>
            </a:pPr>
            <a:r>
              <a:rPr lang="en-US" sz="2400" dirty="0"/>
              <a:t>Turn heat down when building is unoccupied</a:t>
            </a:r>
          </a:p>
          <a:p>
            <a:pPr marL="800100" lvl="1" indent="-342900">
              <a:buFont typeface="Arial" panose="020B0604020202020204" pitchFamily="34" charset="0"/>
              <a:buChar char="•"/>
            </a:pPr>
            <a:r>
              <a:rPr lang="en-US" sz="2400" dirty="0"/>
              <a:t>Weatherize to reduce heat loss</a:t>
            </a:r>
          </a:p>
          <a:p>
            <a:pPr marL="800100" lvl="1" indent="-342900">
              <a:buFont typeface="Arial" panose="020B0604020202020204" pitchFamily="34" charset="0"/>
              <a:buChar char="•"/>
            </a:pPr>
            <a:r>
              <a:rPr lang="en-US" sz="2400" dirty="0"/>
              <a:t>Add only as much heat to water as needed</a:t>
            </a:r>
          </a:p>
          <a:p>
            <a:pPr marL="342900" indent="-342900">
              <a:buFont typeface="Arial" panose="020B0604020202020204" pitchFamily="34" charset="0"/>
              <a:buChar char="•"/>
            </a:pPr>
            <a:r>
              <a:rPr lang="en-US" sz="2400" b="1" dirty="0"/>
              <a:t>Produce heat more efficiently</a:t>
            </a:r>
          </a:p>
          <a:p>
            <a:pPr marL="800100" lvl="1" indent="-342900">
              <a:buFont typeface="Arial" panose="020B0604020202020204" pitchFamily="34" charset="0"/>
              <a:buChar char="•"/>
            </a:pPr>
            <a:r>
              <a:rPr lang="en-US" sz="2400" dirty="0"/>
              <a:t>Clean/service boilers for best heat transfer</a:t>
            </a:r>
          </a:p>
          <a:p>
            <a:pPr marL="342900" indent="-342900">
              <a:buFont typeface="Arial" panose="020B0604020202020204" pitchFamily="34" charset="0"/>
              <a:buChar char="•"/>
            </a:pPr>
            <a:r>
              <a:rPr lang="en-US" sz="2400" b="1" dirty="0"/>
              <a:t>Incorporate sustainable sources of heat and electricity</a:t>
            </a:r>
          </a:p>
          <a:p>
            <a:pPr marL="800100" lvl="1" indent="-342900">
              <a:buFont typeface="Arial" panose="020B0604020202020204" pitchFamily="34" charset="0"/>
              <a:buChar char="•"/>
            </a:pPr>
            <a:r>
              <a:rPr lang="en-US" sz="2400" dirty="0"/>
              <a:t>Heat recovered from diesel gensets</a:t>
            </a:r>
          </a:p>
          <a:p>
            <a:pPr marL="800100" lvl="1" indent="-342900">
              <a:buFont typeface="Arial" panose="020B0604020202020204" pitchFamily="34" charset="0"/>
              <a:buChar char="•"/>
            </a:pPr>
            <a:r>
              <a:rPr lang="en-US" sz="2400" dirty="0"/>
              <a:t>Heat from biomass fuel</a:t>
            </a:r>
          </a:p>
          <a:p>
            <a:pPr marL="800100" lvl="1" indent="-342900">
              <a:buFont typeface="Arial" panose="020B0604020202020204" pitchFamily="34" charset="0"/>
              <a:buChar char="•"/>
            </a:pPr>
            <a:r>
              <a:rPr lang="en-US" sz="2400" dirty="0"/>
              <a:t>Electric heat from excess renewables</a:t>
            </a:r>
          </a:p>
          <a:p>
            <a:pPr marL="800100" lvl="1" indent="-342900">
              <a:buFont typeface="Arial" panose="020B0604020202020204" pitchFamily="34" charset="0"/>
              <a:buChar char="•"/>
            </a:pPr>
            <a:r>
              <a:rPr lang="en-US" sz="2400" dirty="0"/>
              <a:t>Electricity from solar panels</a:t>
            </a:r>
          </a:p>
          <a:p>
            <a:endParaRPr lang="en-US" sz="24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387" r="14032"/>
          <a:stretch/>
        </p:blipFill>
        <p:spPr>
          <a:xfrm>
            <a:off x="0" y="-13854"/>
            <a:ext cx="3740728" cy="6871854"/>
          </a:xfrm>
          <a:prstGeom prst="rect">
            <a:avLst/>
          </a:prstGeom>
        </p:spPr>
      </p:pic>
    </p:spTree>
    <p:extLst>
      <p:ext uri="{BB962C8B-B14F-4D97-AF65-F5344CB8AC3E}">
        <p14:creationId xmlns:p14="http://schemas.microsoft.com/office/powerpoint/2010/main" val="10487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466" b="9467"/>
          <a:stretch/>
        </p:blipFill>
        <p:spPr>
          <a:xfrm>
            <a:off x="-1" y="0"/>
            <a:ext cx="12192001" cy="6864096"/>
          </a:xfrm>
          <a:prstGeom prst="rect">
            <a:avLst/>
          </a:prstGeom>
        </p:spPr>
      </p:pic>
      <p:sp>
        <p:nvSpPr>
          <p:cNvPr id="6" name="Rectangle 5"/>
          <p:cNvSpPr/>
          <p:nvPr/>
        </p:nvSpPr>
        <p:spPr>
          <a:xfrm>
            <a:off x="1110382" y="-31315"/>
            <a:ext cx="8723573" cy="6889315"/>
          </a:xfrm>
          <a:prstGeom prst="rect">
            <a:avLst/>
          </a:prstGeom>
          <a:solidFill>
            <a:schemeClr val="bg2">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71186" y="164535"/>
            <a:ext cx="5201963" cy="1077218"/>
          </a:xfrm>
          <a:prstGeom prst="rect">
            <a:avLst/>
          </a:prstGeom>
          <a:noFill/>
        </p:spPr>
        <p:txBody>
          <a:bodyPr wrap="square" rtlCol="0">
            <a:spAutoFit/>
          </a:bodyPr>
          <a:lstStyle/>
          <a:p>
            <a:pPr algn="ctr"/>
            <a:r>
              <a:rPr lang="en-US" sz="3200" b="1" dirty="0"/>
              <a:t>Example: Chevak, AK</a:t>
            </a:r>
          </a:p>
          <a:p>
            <a:pPr algn="ctr"/>
            <a:endParaRPr lang="en-US" sz="3200" b="1" dirty="0"/>
          </a:p>
        </p:txBody>
      </p:sp>
      <p:sp>
        <p:nvSpPr>
          <p:cNvPr id="11" name="TextBox 10"/>
          <p:cNvSpPr txBox="1"/>
          <p:nvPr/>
        </p:nvSpPr>
        <p:spPr>
          <a:xfrm>
            <a:off x="4445824" y="1660874"/>
            <a:ext cx="5187608" cy="954107"/>
          </a:xfrm>
          <a:prstGeom prst="rect">
            <a:avLst/>
          </a:prstGeom>
          <a:noFill/>
        </p:spPr>
        <p:txBody>
          <a:bodyPr wrap="square" rtlCol="0">
            <a:spAutoFit/>
          </a:bodyPr>
          <a:lstStyle/>
          <a:p>
            <a:pPr algn="ctr"/>
            <a:endParaRPr lang="en-US" sz="3200" b="1" dirty="0"/>
          </a:p>
          <a:p>
            <a:endParaRPr lang="en-US" sz="2400" dirty="0"/>
          </a:p>
        </p:txBody>
      </p:sp>
      <p:sp>
        <p:nvSpPr>
          <p:cNvPr id="7" name="TextBox 6"/>
          <p:cNvSpPr txBox="1"/>
          <p:nvPr/>
        </p:nvSpPr>
        <p:spPr>
          <a:xfrm>
            <a:off x="1384392" y="822632"/>
            <a:ext cx="8175552" cy="5632311"/>
          </a:xfrm>
          <a:prstGeom prst="rect">
            <a:avLst/>
          </a:prstGeom>
          <a:noFill/>
        </p:spPr>
        <p:txBody>
          <a:bodyPr wrap="square" rtlCol="0">
            <a:spAutoFit/>
          </a:bodyPr>
          <a:lstStyle/>
          <a:p>
            <a:r>
              <a:rPr lang="en-US" sz="2400" dirty="0"/>
              <a:t>Above ground pipeline, vacuum sewer system serving 1,074 people. WTP and Vacuum Plant were energy audited in 2012-2013.</a:t>
            </a:r>
          </a:p>
          <a:p>
            <a:endParaRPr lang="en-US" sz="2400" dirty="0"/>
          </a:p>
          <a:p>
            <a:pPr marL="342900" indent="-342900">
              <a:buFont typeface="Arial" panose="020B0604020202020204" pitchFamily="34" charset="0"/>
              <a:buChar char="•"/>
            </a:pPr>
            <a:r>
              <a:rPr lang="en-US" sz="2400" dirty="0"/>
              <a:t>Smaller retrofits				       </a:t>
            </a:r>
            <a:r>
              <a:rPr lang="en-US" sz="2400" u="sng" dirty="0"/>
              <a:t>Savings ($/</a:t>
            </a:r>
            <a:r>
              <a:rPr lang="en-US" sz="2400" u="sng" dirty="0" err="1"/>
              <a:t>yr</a:t>
            </a:r>
            <a:r>
              <a:rPr lang="en-US" sz="2400" u="sng" dirty="0"/>
              <a:t>)</a:t>
            </a:r>
          </a:p>
          <a:p>
            <a:pPr marL="800100" lvl="1" indent="-342900">
              <a:buFont typeface="Arial" panose="020B0604020202020204" pitchFamily="34" charset="0"/>
              <a:buChar char="•"/>
            </a:pPr>
            <a:r>
              <a:rPr lang="en-US" sz="2400" dirty="0"/>
              <a:t>Reduce circulation to 9 months/</a:t>
            </a:r>
            <a:r>
              <a:rPr lang="en-US" sz="2400" dirty="0" err="1"/>
              <a:t>yr</a:t>
            </a:r>
            <a:r>
              <a:rPr lang="en-US" sz="2400" dirty="0"/>
              <a:t>       		$ 5,460</a:t>
            </a:r>
          </a:p>
          <a:p>
            <a:pPr marL="800100" lvl="1" indent="-342900">
              <a:buFont typeface="Arial" panose="020B0604020202020204" pitchFamily="34" charset="0"/>
              <a:buChar char="•"/>
            </a:pPr>
            <a:r>
              <a:rPr lang="en-US" sz="2400" dirty="0"/>
              <a:t>Reduce raw water heating		 	$ 4,550</a:t>
            </a:r>
          </a:p>
          <a:p>
            <a:pPr marL="800100" lvl="1" indent="-342900">
              <a:buFont typeface="Arial" panose="020B0604020202020204" pitchFamily="34" charset="0"/>
              <a:buChar char="•"/>
            </a:pPr>
            <a:r>
              <a:rPr lang="en-US" sz="2400" dirty="0"/>
              <a:t>Automate heat tape operation			$    455</a:t>
            </a:r>
          </a:p>
          <a:p>
            <a:pPr marL="800100" lvl="1" indent="-342900">
              <a:buFont typeface="Arial" panose="020B0604020202020204" pitchFamily="34" charset="0"/>
              <a:buChar char="•"/>
            </a:pPr>
            <a:r>
              <a:rPr lang="en-US" sz="2400" dirty="0"/>
              <a:t>Replace 38 bulbs with LEDs			$    230</a:t>
            </a:r>
          </a:p>
          <a:p>
            <a:pPr marL="800100" lvl="1" indent="-342900">
              <a:buFont typeface="Arial" panose="020B0604020202020204" pitchFamily="34" charset="0"/>
              <a:buChar char="•"/>
            </a:pPr>
            <a:r>
              <a:rPr lang="en-US" sz="2400" dirty="0"/>
              <a:t>Recommission controls, VP			$ 7,500</a:t>
            </a:r>
          </a:p>
          <a:p>
            <a:pPr marL="342900" indent="-342900">
              <a:buFont typeface="Arial" panose="020B0604020202020204" pitchFamily="34" charset="0"/>
              <a:buChar char="•"/>
            </a:pPr>
            <a:r>
              <a:rPr lang="en-US" sz="2400" dirty="0"/>
              <a:t>Larger retrofits</a:t>
            </a:r>
          </a:p>
          <a:p>
            <a:pPr marL="800100" lvl="1" indent="-342900">
              <a:buFont typeface="Arial" panose="020B0604020202020204" pitchFamily="34" charset="0"/>
              <a:buChar char="•"/>
            </a:pPr>
            <a:r>
              <a:rPr lang="en-US" sz="2400" dirty="0"/>
              <a:t>2012: Install new vacuum pumps	 	$17,000</a:t>
            </a:r>
          </a:p>
          <a:p>
            <a:pPr marL="800100" lvl="1" indent="-342900">
              <a:buFont typeface="Arial" panose="020B0604020202020204" pitchFamily="34" charset="0"/>
              <a:buChar char="•"/>
            </a:pPr>
            <a:r>
              <a:rPr lang="en-US" sz="2400" dirty="0"/>
              <a:t>2013: Replace oversized boilers		$  8,000</a:t>
            </a:r>
          </a:p>
          <a:p>
            <a:pPr marL="800100" lvl="1" indent="-342900">
              <a:buFont typeface="Arial" panose="020B0604020202020204" pitchFamily="34" charset="0"/>
              <a:buChar char="•"/>
            </a:pPr>
            <a:r>
              <a:rPr lang="en-US" sz="2400" dirty="0"/>
              <a:t>2015: Install Wind-to-heat boiler 		$  4,000</a:t>
            </a:r>
          </a:p>
          <a:p>
            <a:pPr marL="800100" lvl="1" indent="-342900">
              <a:buFont typeface="Arial" panose="020B0604020202020204" pitchFamily="34" charset="0"/>
              <a:buChar char="•"/>
            </a:pPr>
            <a:r>
              <a:rPr lang="en-US" sz="2400" dirty="0"/>
              <a:t>2020: Install heat recovery system		$48,000</a:t>
            </a:r>
          </a:p>
        </p:txBody>
      </p:sp>
    </p:spTree>
    <p:extLst>
      <p:ext uri="{BB962C8B-B14F-4D97-AF65-F5344CB8AC3E}">
        <p14:creationId xmlns:p14="http://schemas.microsoft.com/office/powerpoint/2010/main" val="124819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019" y="297622"/>
            <a:ext cx="5712447" cy="6230652"/>
          </a:xfrm>
          <a:prstGeom prst="rect">
            <a:avLst/>
          </a:prstGeom>
        </p:spPr>
      </p:pic>
      <p:sp>
        <p:nvSpPr>
          <p:cNvPr id="2" name="Freeform 1"/>
          <p:cNvSpPr/>
          <p:nvPr/>
        </p:nvSpPr>
        <p:spPr>
          <a:xfrm>
            <a:off x="1164329" y="3392904"/>
            <a:ext cx="5005137" cy="3135369"/>
          </a:xfrm>
          <a:custGeom>
            <a:avLst/>
            <a:gdLst>
              <a:gd name="connsiteX0" fmla="*/ 2069431 w 5005137"/>
              <a:gd name="connsiteY0" fmla="*/ 156411 h 3135369"/>
              <a:gd name="connsiteX1" fmla="*/ 2069431 w 5005137"/>
              <a:gd name="connsiteY1" fmla="*/ 156411 h 3135369"/>
              <a:gd name="connsiteX2" fmla="*/ 1648326 w 5005137"/>
              <a:gd name="connsiteY2" fmla="*/ 168442 h 3135369"/>
              <a:gd name="connsiteX3" fmla="*/ 1491916 w 5005137"/>
              <a:gd name="connsiteY3" fmla="*/ 228600 h 3135369"/>
              <a:gd name="connsiteX4" fmla="*/ 1395663 w 5005137"/>
              <a:gd name="connsiteY4" fmla="*/ 252663 h 3135369"/>
              <a:gd name="connsiteX5" fmla="*/ 1371600 w 5005137"/>
              <a:gd name="connsiteY5" fmla="*/ 276727 h 3135369"/>
              <a:gd name="connsiteX6" fmla="*/ 1275347 w 5005137"/>
              <a:gd name="connsiteY6" fmla="*/ 312821 h 3135369"/>
              <a:gd name="connsiteX7" fmla="*/ 1106905 w 5005137"/>
              <a:gd name="connsiteY7" fmla="*/ 372979 h 3135369"/>
              <a:gd name="connsiteX8" fmla="*/ 1070810 w 5005137"/>
              <a:gd name="connsiteY8" fmla="*/ 385011 h 3135369"/>
              <a:gd name="connsiteX9" fmla="*/ 950495 w 5005137"/>
              <a:gd name="connsiteY9" fmla="*/ 421106 h 3135369"/>
              <a:gd name="connsiteX10" fmla="*/ 866274 w 5005137"/>
              <a:gd name="connsiteY10" fmla="*/ 457200 h 3135369"/>
              <a:gd name="connsiteX11" fmla="*/ 770021 w 5005137"/>
              <a:gd name="connsiteY11" fmla="*/ 505327 h 3135369"/>
              <a:gd name="connsiteX12" fmla="*/ 685800 w 5005137"/>
              <a:gd name="connsiteY12" fmla="*/ 541421 h 3135369"/>
              <a:gd name="connsiteX13" fmla="*/ 637674 w 5005137"/>
              <a:gd name="connsiteY13" fmla="*/ 565484 h 3135369"/>
              <a:gd name="connsiteX14" fmla="*/ 601579 w 5005137"/>
              <a:gd name="connsiteY14" fmla="*/ 589548 h 3135369"/>
              <a:gd name="connsiteX15" fmla="*/ 505326 w 5005137"/>
              <a:gd name="connsiteY15" fmla="*/ 625642 h 3135369"/>
              <a:gd name="connsiteX16" fmla="*/ 397042 w 5005137"/>
              <a:gd name="connsiteY16" fmla="*/ 685800 h 3135369"/>
              <a:gd name="connsiteX17" fmla="*/ 300789 w 5005137"/>
              <a:gd name="connsiteY17" fmla="*/ 709863 h 3135369"/>
              <a:gd name="connsiteX18" fmla="*/ 288758 w 5005137"/>
              <a:gd name="connsiteY18" fmla="*/ 745958 h 3135369"/>
              <a:gd name="connsiteX19" fmla="*/ 204537 w 5005137"/>
              <a:gd name="connsiteY19" fmla="*/ 830179 h 3135369"/>
              <a:gd name="connsiteX20" fmla="*/ 156410 w 5005137"/>
              <a:gd name="connsiteY20" fmla="*/ 914400 h 3135369"/>
              <a:gd name="connsiteX21" fmla="*/ 144379 w 5005137"/>
              <a:gd name="connsiteY21" fmla="*/ 974558 h 3135369"/>
              <a:gd name="connsiteX22" fmla="*/ 108284 w 5005137"/>
              <a:gd name="connsiteY22" fmla="*/ 1106906 h 3135369"/>
              <a:gd name="connsiteX23" fmla="*/ 96253 w 5005137"/>
              <a:gd name="connsiteY23" fmla="*/ 1215190 h 3135369"/>
              <a:gd name="connsiteX24" fmla="*/ 84221 w 5005137"/>
              <a:gd name="connsiteY24" fmla="*/ 1311442 h 3135369"/>
              <a:gd name="connsiteX25" fmla="*/ 72189 w 5005137"/>
              <a:gd name="connsiteY25" fmla="*/ 1383632 h 3135369"/>
              <a:gd name="connsiteX26" fmla="*/ 36095 w 5005137"/>
              <a:gd name="connsiteY26" fmla="*/ 1491916 h 3135369"/>
              <a:gd name="connsiteX27" fmla="*/ 24063 w 5005137"/>
              <a:gd name="connsiteY27" fmla="*/ 1528011 h 3135369"/>
              <a:gd name="connsiteX28" fmla="*/ 0 w 5005137"/>
              <a:gd name="connsiteY28" fmla="*/ 1636295 h 3135369"/>
              <a:gd name="connsiteX29" fmla="*/ 24063 w 5005137"/>
              <a:gd name="connsiteY29" fmla="*/ 1864895 h 3135369"/>
              <a:gd name="connsiteX30" fmla="*/ 36095 w 5005137"/>
              <a:gd name="connsiteY30" fmla="*/ 1900990 h 3135369"/>
              <a:gd name="connsiteX31" fmla="*/ 48126 w 5005137"/>
              <a:gd name="connsiteY31" fmla="*/ 1961148 h 3135369"/>
              <a:gd name="connsiteX32" fmla="*/ 84221 w 5005137"/>
              <a:gd name="connsiteY32" fmla="*/ 2009274 h 3135369"/>
              <a:gd name="connsiteX33" fmla="*/ 156410 w 5005137"/>
              <a:gd name="connsiteY33" fmla="*/ 2129590 h 3135369"/>
              <a:gd name="connsiteX34" fmla="*/ 192505 w 5005137"/>
              <a:gd name="connsiteY34" fmla="*/ 2165684 h 3135369"/>
              <a:gd name="connsiteX35" fmla="*/ 240631 w 5005137"/>
              <a:gd name="connsiteY35" fmla="*/ 2237874 h 3135369"/>
              <a:gd name="connsiteX36" fmla="*/ 276726 w 5005137"/>
              <a:gd name="connsiteY36" fmla="*/ 2298032 h 3135369"/>
              <a:gd name="connsiteX37" fmla="*/ 312821 w 5005137"/>
              <a:gd name="connsiteY37" fmla="*/ 2334127 h 3135369"/>
              <a:gd name="connsiteX38" fmla="*/ 372979 w 5005137"/>
              <a:gd name="connsiteY38" fmla="*/ 2418348 h 3135369"/>
              <a:gd name="connsiteX39" fmla="*/ 397042 w 5005137"/>
              <a:gd name="connsiteY39" fmla="*/ 2466474 h 3135369"/>
              <a:gd name="connsiteX40" fmla="*/ 433137 w 5005137"/>
              <a:gd name="connsiteY40" fmla="*/ 2490537 h 3135369"/>
              <a:gd name="connsiteX41" fmla="*/ 445168 w 5005137"/>
              <a:gd name="connsiteY41" fmla="*/ 2526632 h 3135369"/>
              <a:gd name="connsiteX42" fmla="*/ 517358 w 5005137"/>
              <a:gd name="connsiteY42" fmla="*/ 2586790 h 3135369"/>
              <a:gd name="connsiteX43" fmla="*/ 613610 w 5005137"/>
              <a:gd name="connsiteY43" fmla="*/ 2683042 h 3135369"/>
              <a:gd name="connsiteX44" fmla="*/ 661737 w 5005137"/>
              <a:gd name="connsiteY44" fmla="*/ 2719137 h 3135369"/>
              <a:gd name="connsiteX45" fmla="*/ 697831 w 5005137"/>
              <a:gd name="connsiteY45" fmla="*/ 2767263 h 3135369"/>
              <a:gd name="connsiteX46" fmla="*/ 745958 w 5005137"/>
              <a:gd name="connsiteY46" fmla="*/ 2791327 h 3135369"/>
              <a:gd name="connsiteX47" fmla="*/ 854242 w 5005137"/>
              <a:gd name="connsiteY47" fmla="*/ 2887579 h 3135369"/>
              <a:gd name="connsiteX48" fmla="*/ 974558 w 5005137"/>
              <a:gd name="connsiteY48" fmla="*/ 2983832 h 3135369"/>
              <a:gd name="connsiteX49" fmla="*/ 1046747 w 5005137"/>
              <a:gd name="connsiteY49" fmla="*/ 3043990 h 3135369"/>
              <a:gd name="connsiteX50" fmla="*/ 1106905 w 5005137"/>
              <a:gd name="connsiteY50" fmla="*/ 3056021 h 3135369"/>
              <a:gd name="connsiteX51" fmla="*/ 1588168 w 5005137"/>
              <a:gd name="connsiteY51" fmla="*/ 3068053 h 3135369"/>
              <a:gd name="connsiteX52" fmla="*/ 2081463 w 5005137"/>
              <a:gd name="connsiteY52" fmla="*/ 3092116 h 3135369"/>
              <a:gd name="connsiteX53" fmla="*/ 2382253 w 5005137"/>
              <a:gd name="connsiteY53" fmla="*/ 3080084 h 3135369"/>
              <a:gd name="connsiteX54" fmla="*/ 2707105 w 5005137"/>
              <a:gd name="connsiteY54" fmla="*/ 3104148 h 3135369"/>
              <a:gd name="connsiteX55" fmla="*/ 3188368 w 5005137"/>
              <a:gd name="connsiteY55" fmla="*/ 3104148 h 3135369"/>
              <a:gd name="connsiteX56" fmla="*/ 3236495 w 5005137"/>
              <a:gd name="connsiteY56" fmla="*/ 3092116 h 3135369"/>
              <a:gd name="connsiteX57" fmla="*/ 3513221 w 5005137"/>
              <a:gd name="connsiteY57" fmla="*/ 3080084 h 3135369"/>
              <a:gd name="connsiteX58" fmla="*/ 3561347 w 5005137"/>
              <a:gd name="connsiteY58" fmla="*/ 3068053 h 3135369"/>
              <a:gd name="connsiteX59" fmla="*/ 3597442 w 5005137"/>
              <a:gd name="connsiteY59" fmla="*/ 3056021 h 3135369"/>
              <a:gd name="connsiteX60" fmla="*/ 4018547 w 5005137"/>
              <a:gd name="connsiteY60" fmla="*/ 3043990 h 3135369"/>
              <a:gd name="connsiteX61" fmla="*/ 4126831 w 5005137"/>
              <a:gd name="connsiteY61" fmla="*/ 2995863 h 3135369"/>
              <a:gd name="connsiteX62" fmla="*/ 4186989 w 5005137"/>
              <a:gd name="connsiteY62" fmla="*/ 2959769 h 3135369"/>
              <a:gd name="connsiteX63" fmla="*/ 4259179 w 5005137"/>
              <a:gd name="connsiteY63" fmla="*/ 2923674 h 3135369"/>
              <a:gd name="connsiteX64" fmla="*/ 4403558 w 5005137"/>
              <a:gd name="connsiteY64" fmla="*/ 2827421 h 3135369"/>
              <a:gd name="connsiteX65" fmla="*/ 4475747 w 5005137"/>
              <a:gd name="connsiteY65" fmla="*/ 2791327 h 3135369"/>
              <a:gd name="connsiteX66" fmla="*/ 4572000 w 5005137"/>
              <a:gd name="connsiteY66" fmla="*/ 2743200 h 3135369"/>
              <a:gd name="connsiteX67" fmla="*/ 4620126 w 5005137"/>
              <a:gd name="connsiteY67" fmla="*/ 2707106 h 3135369"/>
              <a:gd name="connsiteX68" fmla="*/ 4716379 w 5005137"/>
              <a:gd name="connsiteY68" fmla="*/ 2646948 h 3135369"/>
              <a:gd name="connsiteX69" fmla="*/ 4752474 w 5005137"/>
              <a:gd name="connsiteY69" fmla="*/ 2598821 h 3135369"/>
              <a:gd name="connsiteX70" fmla="*/ 4920916 w 5005137"/>
              <a:gd name="connsiteY70" fmla="*/ 2370221 h 3135369"/>
              <a:gd name="connsiteX71" fmla="*/ 4957010 w 5005137"/>
              <a:gd name="connsiteY71" fmla="*/ 2273969 h 3135369"/>
              <a:gd name="connsiteX72" fmla="*/ 4969042 w 5005137"/>
              <a:gd name="connsiteY72" fmla="*/ 2201779 h 3135369"/>
              <a:gd name="connsiteX73" fmla="*/ 4993105 w 5005137"/>
              <a:gd name="connsiteY73" fmla="*/ 2117558 h 3135369"/>
              <a:gd name="connsiteX74" fmla="*/ 5005137 w 5005137"/>
              <a:gd name="connsiteY74" fmla="*/ 2009274 h 3135369"/>
              <a:gd name="connsiteX75" fmla="*/ 4981074 w 5005137"/>
              <a:gd name="connsiteY75" fmla="*/ 1407695 h 3135369"/>
              <a:gd name="connsiteX76" fmla="*/ 4969042 w 5005137"/>
              <a:gd name="connsiteY76" fmla="*/ 1311442 h 3135369"/>
              <a:gd name="connsiteX77" fmla="*/ 4872789 w 5005137"/>
              <a:gd name="connsiteY77" fmla="*/ 1094874 h 3135369"/>
              <a:gd name="connsiteX78" fmla="*/ 4824663 w 5005137"/>
              <a:gd name="connsiteY78" fmla="*/ 998621 h 3135369"/>
              <a:gd name="connsiteX79" fmla="*/ 4752474 w 5005137"/>
              <a:gd name="connsiteY79" fmla="*/ 902369 h 3135369"/>
              <a:gd name="connsiteX80" fmla="*/ 4584031 w 5005137"/>
              <a:gd name="connsiteY80" fmla="*/ 661737 h 3135369"/>
              <a:gd name="connsiteX81" fmla="*/ 4415589 w 5005137"/>
              <a:gd name="connsiteY81" fmla="*/ 541421 h 3135369"/>
              <a:gd name="connsiteX82" fmla="*/ 4223084 w 5005137"/>
              <a:gd name="connsiteY82" fmla="*/ 409074 h 3135369"/>
              <a:gd name="connsiteX83" fmla="*/ 4138863 w 5005137"/>
              <a:gd name="connsiteY83" fmla="*/ 348916 h 3135369"/>
              <a:gd name="connsiteX84" fmla="*/ 4090737 w 5005137"/>
              <a:gd name="connsiteY84" fmla="*/ 336884 h 3135369"/>
              <a:gd name="connsiteX85" fmla="*/ 4042610 w 5005137"/>
              <a:gd name="connsiteY85" fmla="*/ 312821 h 3135369"/>
              <a:gd name="connsiteX86" fmla="*/ 3838074 w 5005137"/>
              <a:gd name="connsiteY86" fmla="*/ 276727 h 3135369"/>
              <a:gd name="connsiteX87" fmla="*/ 3789947 w 5005137"/>
              <a:gd name="connsiteY87" fmla="*/ 252663 h 3135369"/>
              <a:gd name="connsiteX88" fmla="*/ 3657600 w 5005137"/>
              <a:gd name="connsiteY88" fmla="*/ 216569 h 3135369"/>
              <a:gd name="connsiteX89" fmla="*/ 3573379 w 5005137"/>
              <a:gd name="connsiteY89" fmla="*/ 204537 h 3135369"/>
              <a:gd name="connsiteX90" fmla="*/ 3501189 w 5005137"/>
              <a:gd name="connsiteY90" fmla="*/ 180474 h 3135369"/>
              <a:gd name="connsiteX91" fmla="*/ 3453063 w 5005137"/>
              <a:gd name="connsiteY91" fmla="*/ 156411 h 3135369"/>
              <a:gd name="connsiteX92" fmla="*/ 3344779 w 5005137"/>
              <a:gd name="connsiteY92" fmla="*/ 132348 h 3135369"/>
              <a:gd name="connsiteX93" fmla="*/ 3152274 w 5005137"/>
              <a:gd name="connsiteY93" fmla="*/ 96253 h 3135369"/>
              <a:gd name="connsiteX94" fmla="*/ 3080084 w 5005137"/>
              <a:gd name="connsiteY94" fmla="*/ 72190 h 3135369"/>
              <a:gd name="connsiteX95" fmla="*/ 3043989 w 5005137"/>
              <a:gd name="connsiteY95" fmla="*/ 60158 h 3135369"/>
              <a:gd name="connsiteX96" fmla="*/ 2995863 w 5005137"/>
              <a:gd name="connsiteY96" fmla="*/ 24063 h 3135369"/>
              <a:gd name="connsiteX97" fmla="*/ 2911642 w 5005137"/>
              <a:gd name="connsiteY97" fmla="*/ 12032 h 3135369"/>
              <a:gd name="connsiteX98" fmla="*/ 2731168 w 5005137"/>
              <a:gd name="connsiteY98" fmla="*/ 0 h 3135369"/>
              <a:gd name="connsiteX99" fmla="*/ 2466474 w 5005137"/>
              <a:gd name="connsiteY99" fmla="*/ 12032 h 3135369"/>
              <a:gd name="connsiteX100" fmla="*/ 2418347 w 5005137"/>
              <a:gd name="connsiteY100" fmla="*/ 36095 h 3135369"/>
              <a:gd name="connsiteX101" fmla="*/ 2346158 w 5005137"/>
              <a:gd name="connsiteY101" fmla="*/ 48127 h 3135369"/>
              <a:gd name="connsiteX102" fmla="*/ 2249905 w 5005137"/>
              <a:gd name="connsiteY102" fmla="*/ 72190 h 3135369"/>
              <a:gd name="connsiteX103" fmla="*/ 2189747 w 5005137"/>
              <a:gd name="connsiteY103" fmla="*/ 84221 h 3135369"/>
              <a:gd name="connsiteX104" fmla="*/ 2117558 w 5005137"/>
              <a:gd name="connsiteY104" fmla="*/ 96253 h 3135369"/>
              <a:gd name="connsiteX105" fmla="*/ 2045368 w 5005137"/>
              <a:gd name="connsiteY105" fmla="*/ 120316 h 3135369"/>
              <a:gd name="connsiteX106" fmla="*/ 1949116 w 5005137"/>
              <a:gd name="connsiteY106" fmla="*/ 144379 h 3135369"/>
              <a:gd name="connsiteX107" fmla="*/ 1913021 w 5005137"/>
              <a:gd name="connsiteY107" fmla="*/ 156411 h 3135369"/>
              <a:gd name="connsiteX108" fmla="*/ 1900989 w 5005137"/>
              <a:gd name="connsiteY108" fmla="*/ 180474 h 313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005137" h="3135369">
                <a:moveTo>
                  <a:pt x="2069431" y="156411"/>
                </a:moveTo>
                <a:lnTo>
                  <a:pt x="2069431" y="156411"/>
                </a:lnTo>
                <a:cubicBezTo>
                  <a:pt x="1929063" y="160421"/>
                  <a:pt x="1788175" y="155729"/>
                  <a:pt x="1648326" y="168442"/>
                </a:cubicBezTo>
                <a:cubicBezTo>
                  <a:pt x="1528508" y="179334"/>
                  <a:pt x="1571489" y="202076"/>
                  <a:pt x="1491916" y="228600"/>
                </a:cubicBezTo>
                <a:cubicBezTo>
                  <a:pt x="1460541" y="239058"/>
                  <a:pt x="1395663" y="252663"/>
                  <a:pt x="1395663" y="252663"/>
                </a:cubicBezTo>
                <a:cubicBezTo>
                  <a:pt x="1387642" y="260684"/>
                  <a:pt x="1381038" y="270435"/>
                  <a:pt x="1371600" y="276727"/>
                </a:cubicBezTo>
                <a:cubicBezTo>
                  <a:pt x="1333851" y="301894"/>
                  <a:pt x="1317671" y="302241"/>
                  <a:pt x="1275347" y="312821"/>
                </a:cubicBezTo>
                <a:cubicBezTo>
                  <a:pt x="1157275" y="371858"/>
                  <a:pt x="1214478" y="355051"/>
                  <a:pt x="1106905" y="372979"/>
                </a:cubicBezTo>
                <a:cubicBezTo>
                  <a:pt x="1094873" y="376990"/>
                  <a:pt x="1083005" y="381527"/>
                  <a:pt x="1070810" y="385011"/>
                </a:cubicBezTo>
                <a:cubicBezTo>
                  <a:pt x="1030503" y="396527"/>
                  <a:pt x="988630" y="402039"/>
                  <a:pt x="950495" y="421106"/>
                </a:cubicBezTo>
                <a:cubicBezTo>
                  <a:pt x="891025" y="450841"/>
                  <a:pt x="919383" y="439497"/>
                  <a:pt x="866274" y="457200"/>
                </a:cubicBezTo>
                <a:cubicBezTo>
                  <a:pt x="759389" y="537363"/>
                  <a:pt x="875145" y="460273"/>
                  <a:pt x="770021" y="505327"/>
                </a:cubicBezTo>
                <a:cubicBezTo>
                  <a:pt x="653705" y="555177"/>
                  <a:pt x="823957" y="506883"/>
                  <a:pt x="685800" y="541421"/>
                </a:cubicBezTo>
                <a:cubicBezTo>
                  <a:pt x="669758" y="549442"/>
                  <a:pt x="653246" y="556585"/>
                  <a:pt x="637674" y="565484"/>
                </a:cubicBezTo>
                <a:cubicBezTo>
                  <a:pt x="625119" y="572658"/>
                  <a:pt x="614513" y="583081"/>
                  <a:pt x="601579" y="589548"/>
                </a:cubicBezTo>
                <a:cubicBezTo>
                  <a:pt x="572803" y="603936"/>
                  <a:pt x="536567" y="615229"/>
                  <a:pt x="505326" y="625642"/>
                </a:cubicBezTo>
                <a:cubicBezTo>
                  <a:pt x="467961" y="650552"/>
                  <a:pt x="442881" y="669429"/>
                  <a:pt x="397042" y="685800"/>
                </a:cubicBezTo>
                <a:cubicBezTo>
                  <a:pt x="365897" y="696923"/>
                  <a:pt x="300789" y="709863"/>
                  <a:pt x="300789" y="709863"/>
                </a:cubicBezTo>
                <a:cubicBezTo>
                  <a:pt x="296779" y="721895"/>
                  <a:pt x="296877" y="736215"/>
                  <a:pt x="288758" y="745958"/>
                </a:cubicBezTo>
                <a:cubicBezTo>
                  <a:pt x="213894" y="835796"/>
                  <a:pt x="263358" y="724300"/>
                  <a:pt x="204537" y="830179"/>
                </a:cubicBezTo>
                <a:cubicBezTo>
                  <a:pt x="151522" y="925608"/>
                  <a:pt x="208740" y="862072"/>
                  <a:pt x="156410" y="914400"/>
                </a:cubicBezTo>
                <a:cubicBezTo>
                  <a:pt x="152400" y="934453"/>
                  <a:pt x="149760" y="954829"/>
                  <a:pt x="144379" y="974558"/>
                </a:cubicBezTo>
                <a:cubicBezTo>
                  <a:pt x="120401" y="1062480"/>
                  <a:pt x="120009" y="1024833"/>
                  <a:pt x="108284" y="1106906"/>
                </a:cubicBezTo>
                <a:cubicBezTo>
                  <a:pt x="103148" y="1142858"/>
                  <a:pt x="100496" y="1179122"/>
                  <a:pt x="96253" y="1215190"/>
                </a:cubicBezTo>
                <a:cubicBezTo>
                  <a:pt x="92475" y="1247302"/>
                  <a:pt x="88794" y="1279433"/>
                  <a:pt x="84221" y="1311442"/>
                </a:cubicBezTo>
                <a:cubicBezTo>
                  <a:pt x="80771" y="1335592"/>
                  <a:pt x="78475" y="1360060"/>
                  <a:pt x="72189" y="1383632"/>
                </a:cubicBezTo>
                <a:cubicBezTo>
                  <a:pt x="62386" y="1420394"/>
                  <a:pt x="48126" y="1455821"/>
                  <a:pt x="36095" y="1491916"/>
                </a:cubicBezTo>
                <a:cubicBezTo>
                  <a:pt x="32084" y="1503948"/>
                  <a:pt x="26148" y="1515501"/>
                  <a:pt x="24063" y="1528011"/>
                </a:cubicBezTo>
                <a:cubicBezTo>
                  <a:pt x="9946" y="1612710"/>
                  <a:pt x="19745" y="1577057"/>
                  <a:pt x="0" y="1636295"/>
                </a:cubicBezTo>
                <a:cubicBezTo>
                  <a:pt x="8021" y="1712495"/>
                  <a:pt x="13710" y="1788977"/>
                  <a:pt x="24063" y="1864895"/>
                </a:cubicBezTo>
                <a:cubicBezTo>
                  <a:pt x="25777" y="1877461"/>
                  <a:pt x="33019" y="1888686"/>
                  <a:pt x="36095" y="1900990"/>
                </a:cubicBezTo>
                <a:cubicBezTo>
                  <a:pt x="41055" y="1920829"/>
                  <a:pt x="39821" y="1942461"/>
                  <a:pt x="48126" y="1961148"/>
                </a:cubicBezTo>
                <a:cubicBezTo>
                  <a:pt x="56270" y="1979472"/>
                  <a:pt x="73593" y="1992269"/>
                  <a:pt x="84221" y="2009274"/>
                </a:cubicBezTo>
                <a:cubicBezTo>
                  <a:pt x="115867" y="2059907"/>
                  <a:pt x="106964" y="2080145"/>
                  <a:pt x="156410" y="2129590"/>
                </a:cubicBezTo>
                <a:cubicBezTo>
                  <a:pt x="168442" y="2141621"/>
                  <a:pt x="182059" y="2152253"/>
                  <a:pt x="192505" y="2165684"/>
                </a:cubicBezTo>
                <a:cubicBezTo>
                  <a:pt x="210260" y="2188512"/>
                  <a:pt x="225104" y="2213475"/>
                  <a:pt x="240631" y="2237874"/>
                </a:cubicBezTo>
                <a:cubicBezTo>
                  <a:pt x="253186" y="2257603"/>
                  <a:pt x="262695" y="2279324"/>
                  <a:pt x="276726" y="2298032"/>
                </a:cubicBezTo>
                <a:cubicBezTo>
                  <a:pt x="286935" y="2311644"/>
                  <a:pt x="301748" y="2321208"/>
                  <a:pt x="312821" y="2334127"/>
                </a:cubicBezTo>
                <a:cubicBezTo>
                  <a:pt x="323891" y="2347042"/>
                  <a:pt x="362095" y="2399301"/>
                  <a:pt x="372979" y="2418348"/>
                </a:cubicBezTo>
                <a:cubicBezTo>
                  <a:pt x="381877" y="2433920"/>
                  <a:pt x="385560" y="2452696"/>
                  <a:pt x="397042" y="2466474"/>
                </a:cubicBezTo>
                <a:cubicBezTo>
                  <a:pt x="406299" y="2477583"/>
                  <a:pt x="421105" y="2482516"/>
                  <a:pt x="433137" y="2490537"/>
                </a:cubicBezTo>
                <a:cubicBezTo>
                  <a:pt x="437147" y="2502569"/>
                  <a:pt x="438133" y="2516080"/>
                  <a:pt x="445168" y="2526632"/>
                </a:cubicBezTo>
                <a:cubicBezTo>
                  <a:pt x="476553" y="2573710"/>
                  <a:pt x="479797" y="2552644"/>
                  <a:pt x="517358" y="2586790"/>
                </a:cubicBezTo>
                <a:cubicBezTo>
                  <a:pt x="550932" y="2617312"/>
                  <a:pt x="580163" y="2652382"/>
                  <a:pt x="613610" y="2683042"/>
                </a:cubicBezTo>
                <a:cubicBezTo>
                  <a:pt x="628392" y="2696592"/>
                  <a:pt x="647557" y="2704957"/>
                  <a:pt x="661737" y="2719137"/>
                </a:cubicBezTo>
                <a:cubicBezTo>
                  <a:pt x="675916" y="2733316"/>
                  <a:pt x="682606" y="2754213"/>
                  <a:pt x="697831" y="2767263"/>
                </a:cubicBezTo>
                <a:cubicBezTo>
                  <a:pt x="711449" y="2778936"/>
                  <a:pt x="730748" y="2781821"/>
                  <a:pt x="745958" y="2791327"/>
                </a:cubicBezTo>
                <a:cubicBezTo>
                  <a:pt x="809147" y="2830820"/>
                  <a:pt x="790687" y="2832498"/>
                  <a:pt x="854242" y="2887579"/>
                </a:cubicBezTo>
                <a:cubicBezTo>
                  <a:pt x="893054" y="2921216"/>
                  <a:pt x="938241" y="2947515"/>
                  <a:pt x="974558" y="2983832"/>
                </a:cubicBezTo>
                <a:cubicBezTo>
                  <a:pt x="993282" y="3002556"/>
                  <a:pt x="1019947" y="3033940"/>
                  <a:pt x="1046747" y="3043990"/>
                </a:cubicBezTo>
                <a:cubicBezTo>
                  <a:pt x="1065895" y="3051170"/>
                  <a:pt x="1086475" y="3055113"/>
                  <a:pt x="1106905" y="3056021"/>
                </a:cubicBezTo>
                <a:cubicBezTo>
                  <a:pt x="1267218" y="3063146"/>
                  <a:pt x="1427775" y="3063041"/>
                  <a:pt x="1588168" y="3068053"/>
                </a:cubicBezTo>
                <a:cubicBezTo>
                  <a:pt x="1810333" y="3074996"/>
                  <a:pt x="1876343" y="3080050"/>
                  <a:pt x="2081463" y="3092116"/>
                </a:cubicBezTo>
                <a:cubicBezTo>
                  <a:pt x="2181726" y="3088105"/>
                  <a:pt x="2281909" y="3080084"/>
                  <a:pt x="2382253" y="3080084"/>
                </a:cubicBezTo>
                <a:cubicBezTo>
                  <a:pt x="2557073" y="3080084"/>
                  <a:pt x="2576621" y="3085507"/>
                  <a:pt x="2707105" y="3104148"/>
                </a:cubicBezTo>
                <a:cubicBezTo>
                  <a:pt x="2881800" y="3162376"/>
                  <a:pt x="2756589" y="3125210"/>
                  <a:pt x="3188368" y="3104148"/>
                </a:cubicBezTo>
                <a:cubicBezTo>
                  <a:pt x="3204884" y="3103342"/>
                  <a:pt x="3220004" y="3093338"/>
                  <a:pt x="3236495" y="3092116"/>
                </a:cubicBezTo>
                <a:cubicBezTo>
                  <a:pt x="3328572" y="3085295"/>
                  <a:pt x="3420979" y="3084095"/>
                  <a:pt x="3513221" y="3080084"/>
                </a:cubicBezTo>
                <a:cubicBezTo>
                  <a:pt x="3529263" y="3076074"/>
                  <a:pt x="3545448" y="3072596"/>
                  <a:pt x="3561347" y="3068053"/>
                </a:cubicBezTo>
                <a:cubicBezTo>
                  <a:pt x="3573542" y="3064569"/>
                  <a:pt x="3584777" y="3056688"/>
                  <a:pt x="3597442" y="3056021"/>
                </a:cubicBezTo>
                <a:cubicBezTo>
                  <a:pt x="3737674" y="3048640"/>
                  <a:pt x="3878179" y="3048000"/>
                  <a:pt x="4018547" y="3043990"/>
                </a:cubicBezTo>
                <a:cubicBezTo>
                  <a:pt x="4066364" y="3024863"/>
                  <a:pt x="4083466" y="3019955"/>
                  <a:pt x="4126831" y="2995863"/>
                </a:cubicBezTo>
                <a:cubicBezTo>
                  <a:pt x="4147273" y="2984506"/>
                  <a:pt x="4166459" y="2970967"/>
                  <a:pt x="4186989" y="2959769"/>
                </a:cubicBezTo>
                <a:cubicBezTo>
                  <a:pt x="4210608" y="2946886"/>
                  <a:pt x="4236109" y="2937516"/>
                  <a:pt x="4259179" y="2923674"/>
                </a:cubicBezTo>
                <a:cubicBezTo>
                  <a:pt x="4380129" y="2851103"/>
                  <a:pt x="4210005" y="2924196"/>
                  <a:pt x="4403558" y="2827421"/>
                </a:cubicBezTo>
                <a:cubicBezTo>
                  <a:pt x="4427621" y="2815390"/>
                  <a:pt x="4452678" y="2805168"/>
                  <a:pt x="4475747" y="2791327"/>
                </a:cubicBezTo>
                <a:cubicBezTo>
                  <a:pt x="4563399" y="2738736"/>
                  <a:pt x="4482736" y="2765517"/>
                  <a:pt x="4572000" y="2743200"/>
                </a:cubicBezTo>
                <a:cubicBezTo>
                  <a:pt x="4588042" y="2731169"/>
                  <a:pt x="4602716" y="2717055"/>
                  <a:pt x="4620126" y="2707106"/>
                </a:cubicBezTo>
                <a:cubicBezTo>
                  <a:pt x="4698020" y="2662595"/>
                  <a:pt x="4611010" y="2752317"/>
                  <a:pt x="4716379" y="2646948"/>
                </a:cubicBezTo>
                <a:cubicBezTo>
                  <a:pt x="4730559" y="2632768"/>
                  <a:pt x="4739776" y="2614341"/>
                  <a:pt x="4752474" y="2598821"/>
                </a:cubicBezTo>
                <a:cubicBezTo>
                  <a:pt x="4806241" y="2533105"/>
                  <a:pt x="4891855" y="2447718"/>
                  <a:pt x="4920916" y="2370221"/>
                </a:cubicBezTo>
                <a:lnTo>
                  <a:pt x="4957010" y="2273969"/>
                </a:lnTo>
                <a:cubicBezTo>
                  <a:pt x="4961021" y="2249906"/>
                  <a:pt x="4963556" y="2225550"/>
                  <a:pt x="4969042" y="2201779"/>
                </a:cubicBezTo>
                <a:cubicBezTo>
                  <a:pt x="4975607" y="2173330"/>
                  <a:pt x="4987724" y="2146255"/>
                  <a:pt x="4993105" y="2117558"/>
                </a:cubicBezTo>
                <a:cubicBezTo>
                  <a:pt x="4999798" y="2081863"/>
                  <a:pt x="5001126" y="2045369"/>
                  <a:pt x="5005137" y="2009274"/>
                </a:cubicBezTo>
                <a:cubicBezTo>
                  <a:pt x="4997116" y="1808748"/>
                  <a:pt x="4991441" y="1608114"/>
                  <a:pt x="4981074" y="1407695"/>
                </a:cubicBezTo>
                <a:cubicBezTo>
                  <a:pt x="4979404" y="1375404"/>
                  <a:pt x="4979619" y="1341997"/>
                  <a:pt x="4969042" y="1311442"/>
                </a:cubicBezTo>
                <a:cubicBezTo>
                  <a:pt x="4943201" y="1236790"/>
                  <a:pt x="4908118" y="1165532"/>
                  <a:pt x="4872789" y="1094874"/>
                </a:cubicBezTo>
                <a:cubicBezTo>
                  <a:pt x="4856747" y="1062790"/>
                  <a:pt x="4843675" y="1029040"/>
                  <a:pt x="4824663" y="998621"/>
                </a:cubicBezTo>
                <a:cubicBezTo>
                  <a:pt x="4803407" y="964612"/>
                  <a:pt x="4774261" y="936040"/>
                  <a:pt x="4752474" y="902369"/>
                </a:cubicBezTo>
                <a:cubicBezTo>
                  <a:pt x="4697243" y="817012"/>
                  <a:pt x="4673449" y="725607"/>
                  <a:pt x="4584031" y="661737"/>
                </a:cubicBezTo>
                <a:cubicBezTo>
                  <a:pt x="4527884" y="621632"/>
                  <a:pt x="4469469" y="584525"/>
                  <a:pt x="4415589" y="541421"/>
                </a:cubicBezTo>
                <a:cubicBezTo>
                  <a:pt x="4297406" y="446876"/>
                  <a:pt x="4412104" y="535088"/>
                  <a:pt x="4223084" y="409074"/>
                </a:cubicBezTo>
                <a:cubicBezTo>
                  <a:pt x="4215683" y="404140"/>
                  <a:pt x="4153933" y="355375"/>
                  <a:pt x="4138863" y="348916"/>
                </a:cubicBezTo>
                <a:cubicBezTo>
                  <a:pt x="4123664" y="342402"/>
                  <a:pt x="4106220" y="342690"/>
                  <a:pt x="4090737" y="336884"/>
                </a:cubicBezTo>
                <a:cubicBezTo>
                  <a:pt x="4073943" y="330586"/>
                  <a:pt x="4059856" y="317748"/>
                  <a:pt x="4042610" y="312821"/>
                </a:cubicBezTo>
                <a:cubicBezTo>
                  <a:pt x="3983356" y="295891"/>
                  <a:pt x="3901163" y="285739"/>
                  <a:pt x="3838074" y="276727"/>
                </a:cubicBezTo>
                <a:cubicBezTo>
                  <a:pt x="3822032" y="268706"/>
                  <a:pt x="3806803" y="258793"/>
                  <a:pt x="3789947" y="252663"/>
                </a:cubicBezTo>
                <a:cubicBezTo>
                  <a:pt x="3783350" y="250264"/>
                  <a:pt x="3681085" y="220839"/>
                  <a:pt x="3657600" y="216569"/>
                </a:cubicBezTo>
                <a:cubicBezTo>
                  <a:pt x="3629699" y="211496"/>
                  <a:pt x="3601453" y="208548"/>
                  <a:pt x="3573379" y="204537"/>
                </a:cubicBezTo>
                <a:cubicBezTo>
                  <a:pt x="3549316" y="196516"/>
                  <a:pt x="3524740" y="189894"/>
                  <a:pt x="3501189" y="180474"/>
                </a:cubicBezTo>
                <a:cubicBezTo>
                  <a:pt x="3484536" y="173813"/>
                  <a:pt x="3469857" y="162709"/>
                  <a:pt x="3453063" y="156411"/>
                </a:cubicBezTo>
                <a:cubicBezTo>
                  <a:pt x="3424240" y="145602"/>
                  <a:pt x="3372745" y="139975"/>
                  <a:pt x="3344779" y="132348"/>
                </a:cubicBezTo>
                <a:cubicBezTo>
                  <a:pt x="3195602" y="91663"/>
                  <a:pt x="3359403" y="116965"/>
                  <a:pt x="3152274" y="96253"/>
                </a:cubicBezTo>
                <a:lnTo>
                  <a:pt x="3080084" y="72190"/>
                </a:lnTo>
                <a:lnTo>
                  <a:pt x="3043989" y="60158"/>
                </a:lnTo>
                <a:cubicBezTo>
                  <a:pt x="3027947" y="48126"/>
                  <a:pt x="3014708" y="30916"/>
                  <a:pt x="2995863" y="24063"/>
                </a:cubicBezTo>
                <a:cubicBezTo>
                  <a:pt x="2969212" y="14372"/>
                  <a:pt x="2939884" y="14599"/>
                  <a:pt x="2911642" y="12032"/>
                </a:cubicBezTo>
                <a:cubicBezTo>
                  <a:pt x="2851598" y="6574"/>
                  <a:pt x="2791326" y="4011"/>
                  <a:pt x="2731168" y="0"/>
                </a:cubicBezTo>
                <a:cubicBezTo>
                  <a:pt x="2642937" y="4011"/>
                  <a:pt x="2554214" y="1908"/>
                  <a:pt x="2466474" y="12032"/>
                </a:cubicBezTo>
                <a:cubicBezTo>
                  <a:pt x="2448656" y="14088"/>
                  <a:pt x="2435526" y="30941"/>
                  <a:pt x="2418347" y="36095"/>
                </a:cubicBezTo>
                <a:cubicBezTo>
                  <a:pt x="2394981" y="43105"/>
                  <a:pt x="2370011" y="43016"/>
                  <a:pt x="2346158" y="48127"/>
                </a:cubicBezTo>
                <a:cubicBezTo>
                  <a:pt x="2313820" y="55057"/>
                  <a:pt x="2282335" y="65704"/>
                  <a:pt x="2249905" y="72190"/>
                </a:cubicBezTo>
                <a:lnTo>
                  <a:pt x="2189747" y="84221"/>
                </a:lnTo>
                <a:cubicBezTo>
                  <a:pt x="2165746" y="88585"/>
                  <a:pt x="2141225" y="90336"/>
                  <a:pt x="2117558" y="96253"/>
                </a:cubicBezTo>
                <a:cubicBezTo>
                  <a:pt x="2092950" y="102405"/>
                  <a:pt x="2069976" y="114164"/>
                  <a:pt x="2045368" y="120316"/>
                </a:cubicBezTo>
                <a:cubicBezTo>
                  <a:pt x="2013284" y="128337"/>
                  <a:pt x="1980490" y="133921"/>
                  <a:pt x="1949116" y="144379"/>
                </a:cubicBezTo>
                <a:cubicBezTo>
                  <a:pt x="1937084" y="148390"/>
                  <a:pt x="1923167" y="148802"/>
                  <a:pt x="1913021" y="156411"/>
                </a:cubicBezTo>
                <a:cubicBezTo>
                  <a:pt x="1905847" y="161792"/>
                  <a:pt x="1905000" y="172453"/>
                  <a:pt x="1900989" y="1804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20046244">
            <a:off x="341475" y="347779"/>
            <a:ext cx="5943532" cy="5902672"/>
          </a:xfrm>
          <a:custGeom>
            <a:avLst/>
            <a:gdLst>
              <a:gd name="connsiteX0" fmla="*/ 2069431 w 5005137"/>
              <a:gd name="connsiteY0" fmla="*/ 156411 h 3135369"/>
              <a:gd name="connsiteX1" fmla="*/ 2069431 w 5005137"/>
              <a:gd name="connsiteY1" fmla="*/ 156411 h 3135369"/>
              <a:gd name="connsiteX2" fmla="*/ 1648326 w 5005137"/>
              <a:gd name="connsiteY2" fmla="*/ 168442 h 3135369"/>
              <a:gd name="connsiteX3" fmla="*/ 1491916 w 5005137"/>
              <a:gd name="connsiteY3" fmla="*/ 228600 h 3135369"/>
              <a:gd name="connsiteX4" fmla="*/ 1395663 w 5005137"/>
              <a:gd name="connsiteY4" fmla="*/ 252663 h 3135369"/>
              <a:gd name="connsiteX5" fmla="*/ 1371600 w 5005137"/>
              <a:gd name="connsiteY5" fmla="*/ 276727 h 3135369"/>
              <a:gd name="connsiteX6" fmla="*/ 1275347 w 5005137"/>
              <a:gd name="connsiteY6" fmla="*/ 312821 h 3135369"/>
              <a:gd name="connsiteX7" fmla="*/ 1106905 w 5005137"/>
              <a:gd name="connsiteY7" fmla="*/ 372979 h 3135369"/>
              <a:gd name="connsiteX8" fmla="*/ 1070810 w 5005137"/>
              <a:gd name="connsiteY8" fmla="*/ 385011 h 3135369"/>
              <a:gd name="connsiteX9" fmla="*/ 950495 w 5005137"/>
              <a:gd name="connsiteY9" fmla="*/ 421106 h 3135369"/>
              <a:gd name="connsiteX10" fmla="*/ 866274 w 5005137"/>
              <a:gd name="connsiteY10" fmla="*/ 457200 h 3135369"/>
              <a:gd name="connsiteX11" fmla="*/ 770021 w 5005137"/>
              <a:gd name="connsiteY11" fmla="*/ 505327 h 3135369"/>
              <a:gd name="connsiteX12" fmla="*/ 685800 w 5005137"/>
              <a:gd name="connsiteY12" fmla="*/ 541421 h 3135369"/>
              <a:gd name="connsiteX13" fmla="*/ 637674 w 5005137"/>
              <a:gd name="connsiteY13" fmla="*/ 565484 h 3135369"/>
              <a:gd name="connsiteX14" fmla="*/ 601579 w 5005137"/>
              <a:gd name="connsiteY14" fmla="*/ 589548 h 3135369"/>
              <a:gd name="connsiteX15" fmla="*/ 505326 w 5005137"/>
              <a:gd name="connsiteY15" fmla="*/ 625642 h 3135369"/>
              <a:gd name="connsiteX16" fmla="*/ 397042 w 5005137"/>
              <a:gd name="connsiteY16" fmla="*/ 685800 h 3135369"/>
              <a:gd name="connsiteX17" fmla="*/ 300789 w 5005137"/>
              <a:gd name="connsiteY17" fmla="*/ 709863 h 3135369"/>
              <a:gd name="connsiteX18" fmla="*/ 288758 w 5005137"/>
              <a:gd name="connsiteY18" fmla="*/ 745958 h 3135369"/>
              <a:gd name="connsiteX19" fmla="*/ 204537 w 5005137"/>
              <a:gd name="connsiteY19" fmla="*/ 830179 h 3135369"/>
              <a:gd name="connsiteX20" fmla="*/ 156410 w 5005137"/>
              <a:gd name="connsiteY20" fmla="*/ 914400 h 3135369"/>
              <a:gd name="connsiteX21" fmla="*/ 144379 w 5005137"/>
              <a:gd name="connsiteY21" fmla="*/ 974558 h 3135369"/>
              <a:gd name="connsiteX22" fmla="*/ 108284 w 5005137"/>
              <a:gd name="connsiteY22" fmla="*/ 1106906 h 3135369"/>
              <a:gd name="connsiteX23" fmla="*/ 96253 w 5005137"/>
              <a:gd name="connsiteY23" fmla="*/ 1215190 h 3135369"/>
              <a:gd name="connsiteX24" fmla="*/ 84221 w 5005137"/>
              <a:gd name="connsiteY24" fmla="*/ 1311442 h 3135369"/>
              <a:gd name="connsiteX25" fmla="*/ 72189 w 5005137"/>
              <a:gd name="connsiteY25" fmla="*/ 1383632 h 3135369"/>
              <a:gd name="connsiteX26" fmla="*/ 36095 w 5005137"/>
              <a:gd name="connsiteY26" fmla="*/ 1491916 h 3135369"/>
              <a:gd name="connsiteX27" fmla="*/ 24063 w 5005137"/>
              <a:gd name="connsiteY27" fmla="*/ 1528011 h 3135369"/>
              <a:gd name="connsiteX28" fmla="*/ 0 w 5005137"/>
              <a:gd name="connsiteY28" fmla="*/ 1636295 h 3135369"/>
              <a:gd name="connsiteX29" fmla="*/ 24063 w 5005137"/>
              <a:gd name="connsiteY29" fmla="*/ 1864895 h 3135369"/>
              <a:gd name="connsiteX30" fmla="*/ 36095 w 5005137"/>
              <a:gd name="connsiteY30" fmla="*/ 1900990 h 3135369"/>
              <a:gd name="connsiteX31" fmla="*/ 48126 w 5005137"/>
              <a:gd name="connsiteY31" fmla="*/ 1961148 h 3135369"/>
              <a:gd name="connsiteX32" fmla="*/ 84221 w 5005137"/>
              <a:gd name="connsiteY32" fmla="*/ 2009274 h 3135369"/>
              <a:gd name="connsiteX33" fmla="*/ 156410 w 5005137"/>
              <a:gd name="connsiteY33" fmla="*/ 2129590 h 3135369"/>
              <a:gd name="connsiteX34" fmla="*/ 192505 w 5005137"/>
              <a:gd name="connsiteY34" fmla="*/ 2165684 h 3135369"/>
              <a:gd name="connsiteX35" fmla="*/ 240631 w 5005137"/>
              <a:gd name="connsiteY35" fmla="*/ 2237874 h 3135369"/>
              <a:gd name="connsiteX36" fmla="*/ 276726 w 5005137"/>
              <a:gd name="connsiteY36" fmla="*/ 2298032 h 3135369"/>
              <a:gd name="connsiteX37" fmla="*/ 312821 w 5005137"/>
              <a:gd name="connsiteY37" fmla="*/ 2334127 h 3135369"/>
              <a:gd name="connsiteX38" fmla="*/ 372979 w 5005137"/>
              <a:gd name="connsiteY38" fmla="*/ 2418348 h 3135369"/>
              <a:gd name="connsiteX39" fmla="*/ 397042 w 5005137"/>
              <a:gd name="connsiteY39" fmla="*/ 2466474 h 3135369"/>
              <a:gd name="connsiteX40" fmla="*/ 433137 w 5005137"/>
              <a:gd name="connsiteY40" fmla="*/ 2490537 h 3135369"/>
              <a:gd name="connsiteX41" fmla="*/ 445168 w 5005137"/>
              <a:gd name="connsiteY41" fmla="*/ 2526632 h 3135369"/>
              <a:gd name="connsiteX42" fmla="*/ 517358 w 5005137"/>
              <a:gd name="connsiteY42" fmla="*/ 2586790 h 3135369"/>
              <a:gd name="connsiteX43" fmla="*/ 613610 w 5005137"/>
              <a:gd name="connsiteY43" fmla="*/ 2683042 h 3135369"/>
              <a:gd name="connsiteX44" fmla="*/ 661737 w 5005137"/>
              <a:gd name="connsiteY44" fmla="*/ 2719137 h 3135369"/>
              <a:gd name="connsiteX45" fmla="*/ 697831 w 5005137"/>
              <a:gd name="connsiteY45" fmla="*/ 2767263 h 3135369"/>
              <a:gd name="connsiteX46" fmla="*/ 745958 w 5005137"/>
              <a:gd name="connsiteY46" fmla="*/ 2791327 h 3135369"/>
              <a:gd name="connsiteX47" fmla="*/ 854242 w 5005137"/>
              <a:gd name="connsiteY47" fmla="*/ 2887579 h 3135369"/>
              <a:gd name="connsiteX48" fmla="*/ 974558 w 5005137"/>
              <a:gd name="connsiteY48" fmla="*/ 2983832 h 3135369"/>
              <a:gd name="connsiteX49" fmla="*/ 1046747 w 5005137"/>
              <a:gd name="connsiteY49" fmla="*/ 3043990 h 3135369"/>
              <a:gd name="connsiteX50" fmla="*/ 1106905 w 5005137"/>
              <a:gd name="connsiteY50" fmla="*/ 3056021 h 3135369"/>
              <a:gd name="connsiteX51" fmla="*/ 1588168 w 5005137"/>
              <a:gd name="connsiteY51" fmla="*/ 3068053 h 3135369"/>
              <a:gd name="connsiteX52" fmla="*/ 2081463 w 5005137"/>
              <a:gd name="connsiteY52" fmla="*/ 3092116 h 3135369"/>
              <a:gd name="connsiteX53" fmla="*/ 2382253 w 5005137"/>
              <a:gd name="connsiteY53" fmla="*/ 3080084 h 3135369"/>
              <a:gd name="connsiteX54" fmla="*/ 2707105 w 5005137"/>
              <a:gd name="connsiteY54" fmla="*/ 3104148 h 3135369"/>
              <a:gd name="connsiteX55" fmla="*/ 3188368 w 5005137"/>
              <a:gd name="connsiteY55" fmla="*/ 3104148 h 3135369"/>
              <a:gd name="connsiteX56" fmla="*/ 3236495 w 5005137"/>
              <a:gd name="connsiteY56" fmla="*/ 3092116 h 3135369"/>
              <a:gd name="connsiteX57" fmla="*/ 3513221 w 5005137"/>
              <a:gd name="connsiteY57" fmla="*/ 3080084 h 3135369"/>
              <a:gd name="connsiteX58" fmla="*/ 3561347 w 5005137"/>
              <a:gd name="connsiteY58" fmla="*/ 3068053 h 3135369"/>
              <a:gd name="connsiteX59" fmla="*/ 3597442 w 5005137"/>
              <a:gd name="connsiteY59" fmla="*/ 3056021 h 3135369"/>
              <a:gd name="connsiteX60" fmla="*/ 4018547 w 5005137"/>
              <a:gd name="connsiteY60" fmla="*/ 3043990 h 3135369"/>
              <a:gd name="connsiteX61" fmla="*/ 4126831 w 5005137"/>
              <a:gd name="connsiteY61" fmla="*/ 2995863 h 3135369"/>
              <a:gd name="connsiteX62" fmla="*/ 4186989 w 5005137"/>
              <a:gd name="connsiteY62" fmla="*/ 2959769 h 3135369"/>
              <a:gd name="connsiteX63" fmla="*/ 4259179 w 5005137"/>
              <a:gd name="connsiteY63" fmla="*/ 2923674 h 3135369"/>
              <a:gd name="connsiteX64" fmla="*/ 4403558 w 5005137"/>
              <a:gd name="connsiteY64" fmla="*/ 2827421 h 3135369"/>
              <a:gd name="connsiteX65" fmla="*/ 4475747 w 5005137"/>
              <a:gd name="connsiteY65" fmla="*/ 2791327 h 3135369"/>
              <a:gd name="connsiteX66" fmla="*/ 4572000 w 5005137"/>
              <a:gd name="connsiteY66" fmla="*/ 2743200 h 3135369"/>
              <a:gd name="connsiteX67" fmla="*/ 4620126 w 5005137"/>
              <a:gd name="connsiteY67" fmla="*/ 2707106 h 3135369"/>
              <a:gd name="connsiteX68" fmla="*/ 4716379 w 5005137"/>
              <a:gd name="connsiteY68" fmla="*/ 2646948 h 3135369"/>
              <a:gd name="connsiteX69" fmla="*/ 4752474 w 5005137"/>
              <a:gd name="connsiteY69" fmla="*/ 2598821 h 3135369"/>
              <a:gd name="connsiteX70" fmla="*/ 4920916 w 5005137"/>
              <a:gd name="connsiteY70" fmla="*/ 2370221 h 3135369"/>
              <a:gd name="connsiteX71" fmla="*/ 4957010 w 5005137"/>
              <a:gd name="connsiteY71" fmla="*/ 2273969 h 3135369"/>
              <a:gd name="connsiteX72" fmla="*/ 4969042 w 5005137"/>
              <a:gd name="connsiteY72" fmla="*/ 2201779 h 3135369"/>
              <a:gd name="connsiteX73" fmla="*/ 4993105 w 5005137"/>
              <a:gd name="connsiteY73" fmla="*/ 2117558 h 3135369"/>
              <a:gd name="connsiteX74" fmla="*/ 5005137 w 5005137"/>
              <a:gd name="connsiteY74" fmla="*/ 2009274 h 3135369"/>
              <a:gd name="connsiteX75" fmla="*/ 4981074 w 5005137"/>
              <a:gd name="connsiteY75" fmla="*/ 1407695 h 3135369"/>
              <a:gd name="connsiteX76" fmla="*/ 4969042 w 5005137"/>
              <a:gd name="connsiteY76" fmla="*/ 1311442 h 3135369"/>
              <a:gd name="connsiteX77" fmla="*/ 4872789 w 5005137"/>
              <a:gd name="connsiteY77" fmla="*/ 1094874 h 3135369"/>
              <a:gd name="connsiteX78" fmla="*/ 4824663 w 5005137"/>
              <a:gd name="connsiteY78" fmla="*/ 998621 h 3135369"/>
              <a:gd name="connsiteX79" fmla="*/ 4752474 w 5005137"/>
              <a:gd name="connsiteY79" fmla="*/ 902369 h 3135369"/>
              <a:gd name="connsiteX80" fmla="*/ 4584031 w 5005137"/>
              <a:gd name="connsiteY80" fmla="*/ 661737 h 3135369"/>
              <a:gd name="connsiteX81" fmla="*/ 4415589 w 5005137"/>
              <a:gd name="connsiteY81" fmla="*/ 541421 h 3135369"/>
              <a:gd name="connsiteX82" fmla="*/ 4223084 w 5005137"/>
              <a:gd name="connsiteY82" fmla="*/ 409074 h 3135369"/>
              <a:gd name="connsiteX83" fmla="*/ 4138863 w 5005137"/>
              <a:gd name="connsiteY83" fmla="*/ 348916 h 3135369"/>
              <a:gd name="connsiteX84" fmla="*/ 4090737 w 5005137"/>
              <a:gd name="connsiteY84" fmla="*/ 336884 h 3135369"/>
              <a:gd name="connsiteX85" fmla="*/ 4042610 w 5005137"/>
              <a:gd name="connsiteY85" fmla="*/ 312821 h 3135369"/>
              <a:gd name="connsiteX86" fmla="*/ 3838074 w 5005137"/>
              <a:gd name="connsiteY86" fmla="*/ 276727 h 3135369"/>
              <a:gd name="connsiteX87" fmla="*/ 3789947 w 5005137"/>
              <a:gd name="connsiteY87" fmla="*/ 252663 h 3135369"/>
              <a:gd name="connsiteX88" fmla="*/ 3657600 w 5005137"/>
              <a:gd name="connsiteY88" fmla="*/ 216569 h 3135369"/>
              <a:gd name="connsiteX89" fmla="*/ 3573379 w 5005137"/>
              <a:gd name="connsiteY89" fmla="*/ 204537 h 3135369"/>
              <a:gd name="connsiteX90" fmla="*/ 3501189 w 5005137"/>
              <a:gd name="connsiteY90" fmla="*/ 180474 h 3135369"/>
              <a:gd name="connsiteX91" fmla="*/ 3453063 w 5005137"/>
              <a:gd name="connsiteY91" fmla="*/ 156411 h 3135369"/>
              <a:gd name="connsiteX92" fmla="*/ 3344779 w 5005137"/>
              <a:gd name="connsiteY92" fmla="*/ 132348 h 3135369"/>
              <a:gd name="connsiteX93" fmla="*/ 3152274 w 5005137"/>
              <a:gd name="connsiteY93" fmla="*/ 96253 h 3135369"/>
              <a:gd name="connsiteX94" fmla="*/ 3080084 w 5005137"/>
              <a:gd name="connsiteY94" fmla="*/ 72190 h 3135369"/>
              <a:gd name="connsiteX95" fmla="*/ 3043989 w 5005137"/>
              <a:gd name="connsiteY95" fmla="*/ 60158 h 3135369"/>
              <a:gd name="connsiteX96" fmla="*/ 2995863 w 5005137"/>
              <a:gd name="connsiteY96" fmla="*/ 24063 h 3135369"/>
              <a:gd name="connsiteX97" fmla="*/ 2911642 w 5005137"/>
              <a:gd name="connsiteY97" fmla="*/ 12032 h 3135369"/>
              <a:gd name="connsiteX98" fmla="*/ 2731168 w 5005137"/>
              <a:gd name="connsiteY98" fmla="*/ 0 h 3135369"/>
              <a:gd name="connsiteX99" fmla="*/ 2466474 w 5005137"/>
              <a:gd name="connsiteY99" fmla="*/ 12032 h 3135369"/>
              <a:gd name="connsiteX100" fmla="*/ 2418347 w 5005137"/>
              <a:gd name="connsiteY100" fmla="*/ 36095 h 3135369"/>
              <a:gd name="connsiteX101" fmla="*/ 2346158 w 5005137"/>
              <a:gd name="connsiteY101" fmla="*/ 48127 h 3135369"/>
              <a:gd name="connsiteX102" fmla="*/ 2249905 w 5005137"/>
              <a:gd name="connsiteY102" fmla="*/ 72190 h 3135369"/>
              <a:gd name="connsiteX103" fmla="*/ 2189747 w 5005137"/>
              <a:gd name="connsiteY103" fmla="*/ 84221 h 3135369"/>
              <a:gd name="connsiteX104" fmla="*/ 2117558 w 5005137"/>
              <a:gd name="connsiteY104" fmla="*/ 96253 h 3135369"/>
              <a:gd name="connsiteX105" fmla="*/ 2045368 w 5005137"/>
              <a:gd name="connsiteY105" fmla="*/ 120316 h 3135369"/>
              <a:gd name="connsiteX106" fmla="*/ 1949116 w 5005137"/>
              <a:gd name="connsiteY106" fmla="*/ 144379 h 3135369"/>
              <a:gd name="connsiteX107" fmla="*/ 1913021 w 5005137"/>
              <a:gd name="connsiteY107" fmla="*/ 156411 h 3135369"/>
              <a:gd name="connsiteX108" fmla="*/ 1900989 w 5005137"/>
              <a:gd name="connsiteY108" fmla="*/ 180474 h 313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005137" h="3135369">
                <a:moveTo>
                  <a:pt x="2069431" y="156411"/>
                </a:moveTo>
                <a:lnTo>
                  <a:pt x="2069431" y="156411"/>
                </a:lnTo>
                <a:cubicBezTo>
                  <a:pt x="1929063" y="160421"/>
                  <a:pt x="1788175" y="155729"/>
                  <a:pt x="1648326" y="168442"/>
                </a:cubicBezTo>
                <a:cubicBezTo>
                  <a:pt x="1528508" y="179334"/>
                  <a:pt x="1571489" y="202076"/>
                  <a:pt x="1491916" y="228600"/>
                </a:cubicBezTo>
                <a:cubicBezTo>
                  <a:pt x="1460541" y="239058"/>
                  <a:pt x="1395663" y="252663"/>
                  <a:pt x="1395663" y="252663"/>
                </a:cubicBezTo>
                <a:cubicBezTo>
                  <a:pt x="1387642" y="260684"/>
                  <a:pt x="1381038" y="270435"/>
                  <a:pt x="1371600" y="276727"/>
                </a:cubicBezTo>
                <a:cubicBezTo>
                  <a:pt x="1333851" y="301894"/>
                  <a:pt x="1317671" y="302241"/>
                  <a:pt x="1275347" y="312821"/>
                </a:cubicBezTo>
                <a:cubicBezTo>
                  <a:pt x="1157275" y="371858"/>
                  <a:pt x="1214478" y="355051"/>
                  <a:pt x="1106905" y="372979"/>
                </a:cubicBezTo>
                <a:cubicBezTo>
                  <a:pt x="1094873" y="376990"/>
                  <a:pt x="1083005" y="381527"/>
                  <a:pt x="1070810" y="385011"/>
                </a:cubicBezTo>
                <a:cubicBezTo>
                  <a:pt x="1030503" y="396527"/>
                  <a:pt x="988630" y="402039"/>
                  <a:pt x="950495" y="421106"/>
                </a:cubicBezTo>
                <a:cubicBezTo>
                  <a:pt x="891025" y="450841"/>
                  <a:pt x="919383" y="439497"/>
                  <a:pt x="866274" y="457200"/>
                </a:cubicBezTo>
                <a:cubicBezTo>
                  <a:pt x="759389" y="537363"/>
                  <a:pt x="875145" y="460273"/>
                  <a:pt x="770021" y="505327"/>
                </a:cubicBezTo>
                <a:cubicBezTo>
                  <a:pt x="653705" y="555177"/>
                  <a:pt x="823957" y="506883"/>
                  <a:pt x="685800" y="541421"/>
                </a:cubicBezTo>
                <a:cubicBezTo>
                  <a:pt x="669758" y="549442"/>
                  <a:pt x="653246" y="556585"/>
                  <a:pt x="637674" y="565484"/>
                </a:cubicBezTo>
                <a:cubicBezTo>
                  <a:pt x="625119" y="572658"/>
                  <a:pt x="614513" y="583081"/>
                  <a:pt x="601579" y="589548"/>
                </a:cubicBezTo>
                <a:cubicBezTo>
                  <a:pt x="572803" y="603936"/>
                  <a:pt x="536567" y="615229"/>
                  <a:pt x="505326" y="625642"/>
                </a:cubicBezTo>
                <a:cubicBezTo>
                  <a:pt x="467961" y="650552"/>
                  <a:pt x="442881" y="669429"/>
                  <a:pt x="397042" y="685800"/>
                </a:cubicBezTo>
                <a:cubicBezTo>
                  <a:pt x="365897" y="696923"/>
                  <a:pt x="300789" y="709863"/>
                  <a:pt x="300789" y="709863"/>
                </a:cubicBezTo>
                <a:cubicBezTo>
                  <a:pt x="296779" y="721895"/>
                  <a:pt x="296877" y="736215"/>
                  <a:pt x="288758" y="745958"/>
                </a:cubicBezTo>
                <a:cubicBezTo>
                  <a:pt x="213894" y="835796"/>
                  <a:pt x="263358" y="724300"/>
                  <a:pt x="204537" y="830179"/>
                </a:cubicBezTo>
                <a:cubicBezTo>
                  <a:pt x="151522" y="925608"/>
                  <a:pt x="208740" y="862072"/>
                  <a:pt x="156410" y="914400"/>
                </a:cubicBezTo>
                <a:cubicBezTo>
                  <a:pt x="152400" y="934453"/>
                  <a:pt x="149760" y="954829"/>
                  <a:pt x="144379" y="974558"/>
                </a:cubicBezTo>
                <a:cubicBezTo>
                  <a:pt x="120401" y="1062480"/>
                  <a:pt x="120009" y="1024833"/>
                  <a:pt x="108284" y="1106906"/>
                </a:cubicBezTo>
                <a:cubicBezTo>
                  <a:pt x="103148" y="1142858"/>
                  <a:pt x="100496" y="1179122"/>
                  <a:pt x="96253" y="1215190"/>
                </a:cubicBezTo>
                <a:cubicBezTo>
                  <a:pt x="92475" y="1247302"/>
                  <a:pt x="88794" y="1279433"/>
                  <a:pt x="84221" y="1311442"/>
                </a:cubicBezTo>
                <a:cubicBezTo>
                  <a:pt x="80771" y="1335592"/>
                  <a:pt x="78475" y="1360060"/>
                  <a:pt x="72189" y="1383632"/>
                </a:cubicBezTo>
                <a:cubicBezTo>
                  <a:pt x="62386" y="1420394"/>
                  <a:pt x="48126" y="1455821"/>
                  <a:pt x="36095" y="1491916"/>
                </a:cubicBezTo>
                <a:cubicBezTo>
                  <a:pt x="32084" y="1503948"/>
                  <a:pt x="26148" y="1515501"/>
                  <a:pt x="24063" y="1528011"/>
                </a:cubicBezTo>
                <a:cubicBezTo>
                  <a:pt x="9946" y="1612710"/>
                  <a:pt x="19745" y="1577057"/>
                  <a:pt x="0" y="1636295"/>
                </a:cubicBezTo>
                <a:cubicBezTo>
                  <a:pt x="8021" y="1712495"/>
                  <a:pt x="13710" y="1788977"/>
                  <a:pt x="24063" y="1864895"/>
                </a:cubicBezTo>
                <a:cubicBezTo>
                  <a:pt x="25777" y="1877461"/>
                  <a:pt x="33019" y="1888686"/>
                  <a:pt x="36095" y="1900990"/>
                </a:cubicBezTo>
                <a:cubicBezTo>
                  <a:pt x="41055" y="1920829"/>
                  <a:pt x="39821" y="1942461"/>
                  <a:pt x="48126" y="1961148"/>
                </a:cubicBezTo>
                <a:cubicBezTo>
                  <a:pt x="56270" y="1979472"/>
                  <a:pt x="73593" y="1992269"/>
                  <a:pt x="84221" y="2009274"/>
                </a:cubicBezTo>
                <a:cubicBezTo>
                  <a:pt x="115867" y="2059907"/>
                  <a:pt x="106964" y="2080145"/>
                  <a:pt x="156410" y="2129590"/>
                </a:cubicBezTo>
                <a:cubicBezTo>
                  <a:pt x="168442" y="2141621"/>
                  <a:pt x="182059" y="2152253"/>
                  <a:pt x="192505" y="2165684"/>
                </a:cubicBezTo>
                <a:cubicBezTo>
                  <a:pt x="210260" y="2188512"/>
                  <a:pt x="225104" y="2213475"/>
                  <a:pt x="240631" y="2237874"/>
                </a:cubicBezTo>
                <a:cubicBezTo>
                  <a:pt x="253186" y="2257603"/>
                  <a:pt x="262695" y="2279324"/>
                  <a:pt x="276726" y="2298032"/>
                </a:cubicBezTo>
                <a:cubicBezTo>
                  <a:pt x="286935" y="2311644"/>
                  <a:pt x="301748" y="2321208"/>
                  <a:pt x="312821" y="2334127"/>
                </a:cubicBezTo>
                <a:cubicBezTo>
                  <a:pt x="323891" y="2347042"/>
                  <a:pt x="362095" y="2399301"/>
                  <a:pt x="372979" y="2418348"/>
                </a:cubicBezTo>
                <a:cubicBezTo>
                  <a:pt x="381877" y="2433920"/>
                  <a:pt x="385560" y="2452696"/>
                  <a:pt x="397042" y="2466474"/>
                </a:cubicBezTo>
                <a:cubicBezTo>
                  <a:pt x="406299" y="2477583"/>
                  <a:pt x="421105" y="2482516"/>
                  <a:pt x="433137" y="2490537"/>
                </a:cubicBezTo>
                <a:cubicBezTo>
                  <a:pt x="437147" y="2502569"/>
                  <a:pt x="438133" y="2516080"/>
                  <a:pt x="445168" y="2526632"/>
                </a:cubicBezTo>
                <a:cubicBezTo>
                  <a:pt x="476553" y="2573710"/>
                  <a:pt x="479797" y="2552644"/>
                  <a:pt x="517358" y="2586790"/>
                </a:cubicBezTo>
                <a:cubicBezTo>
                  <a:pt x="550932" y="2617312"/>
                  <a:pt x="580163" y="2652382"/>
                  <a:pt x="613610" y="2683042"/>
                </a:cubicBezTo>
                <a:cubicBezTo>
                  <a:pt x="628392" y="2696592"/>
                  <a:pt x="647557" y="2704957"/>
                  <a:pt x="661737" y="2719137"/>
                </a:cubicBezTo>
                <a:cubicBezTo>
                  <a:pt x="675916" y="2733316"/>
                  <a:pt x="682606" y="2754213"/>
                  <a:pt x="697831" y="2767263"/>
                </a:cubicBezTo>
                <a:cubicBezTo>
                  <a:pt x="711449" y="2778936"/>
                  <a:pt x="730748" y="2781821"/>
                  <a:pt x="745958" y="2791327"/>
                </a:cubicBezTo>
                <a:cubicBezTo>
                  <a:pt x="809147" y="2830820"/>
                  <a:pt x="790687" y="2832498"/>
                  <a:pt x="854242" y="2887579"/>
                </a:cubicBezTo>
                <a:cubicBezTo>
                  <a:pt x="893054" y="2921216"/>
                  <a:pt x="938241" y="2947515"/>
                  <a:pt x="974558" y="2983832"/>
                </a:cubicBezTo>
                <a:cubicBezTo>
                  <a:pt x="993282" y="3002556"/>
                  <a:pt x="1019947" y="3033940"/>
                  <a:pt x="1046747" y="3043990"/>
                </a:cubicBezTo>
                <a:cubicBezTo>
                  <a:pt x="1065895" y="3051170"/>
                  <a:pt x="1086475" y="3055113"/>
                  <a:pt x="1106905" y="3056021"/>
                </a:cubicBezTo>
                <a:cubicBezTo>
                  <a:pt x="1267218" y="3063146"/>
                  <a:pt x="1427775" y="3063041"/>
                  <a:pt x="1588168" y="3068053"/>
                </a:cubicBezTo>
                <a:cubicBezTo>
                  <a:pt x="1810333" y="3074996"/>
                  <a:pt x="1876343" y="3080050"/>
                  <a:pt x="2081463" y="3092116"/>
                </a:cubicBezTo>
                <a:cubicBezTo>
                  <a:pt x="2181726" y="3088105"/>
                  <a:pt x="2281909" y="3080084"/>
                  <a:pt x="2382253" y="3080084"/>
                </a:cubicBezTo>
                <a:cubicBezTo>
                  <a:pt x="2557073" y="3080084"/>
                  <a:pt x="2576621" y="3085507"/>
                  <a:pt x="2707105" y="3104148"/>
                </a:cubicBezTo>
                <a:cubicBezTo>
                  <a:pt x="2881800" y="3162376"/>
                  <a:pt x="2756589" y="3125210"/>
                  <a:pt x="3188368" y="3104148"/>
                </a:cubicBezTo>
                <a:cubicBezTo>
                  <a:pt x="3204884" y="3103342"/>
                  <a:pt x="3220004" y="3093338"/>
                  <a:pt x="3236495" y="3092116"/>
                </a:cubicBezTo>
                <a:cubicBezTo>
                  <a:pt x="3328572" y="3085295"/>
                  <a:pt x="3420979" y="3084095"/>
                  <a:pt x="3513221" y="3080084"/>
                </a:cubicBezTo>
                <a:cubicBezTo>
                  <a:pt x="3529263" y="3076074"/>
                  <a:pt x="3545448" y="3072596"/>
                  <a:pt x="3561347" y="3068053"/>
                </a:cubicBezTo>
                <a:cubicBezTo>
                  <a:pt x="3573542" y="3064569"/>
                  <a:pt x="3584777" y="3056688"/>
                  <a:pt x="3597442" y="3056021"/>
                </a:cubicBezTo>
                <a:cubicBezTo>
                  <a:pt x="3737674" y="3048640"/>
                  <a:pt x="3878179" y="3048000"/>
                  <a:pt x="4018547" y="3043990"/>
                </a:cubicBezTo>
                <a:cubicBezTo>
                  <a:pt x="4066364" y="3024863"/>
                  <a:pt x="4083466" y="3019955"/>
                  <a:pt x="4126831" y="2995863"/>
                </a:cubicBezTo>
                <a:cubicBezTo>
                  <a:pt x="4147273" y="2984506"/>
                  <a:pt x="4166459" y="2970967"/>
                  <a:pt x="4186989" y="2959769"/>
                </a:cubicBezTo>
                <a:cubicBezTo>
                  <a:pt x="4210608" y="2946886"/>
                  <a:pt x="4236109" y="2937516"/>
                  <a:pt x="4259179" y="2923674"/>
                </a:cubicBezTo>
                <a:cubicBezTo>
                  <a:pt x="4380129" y="2851103"/>
                  <a:pt x="4210005" y="2924196"/>
                  <a:pt x="4403558" y="2827421"/>
                </a:cubicBezTo>
                <a:cubicBezTo>
                  <a:pt x="4427621" y="2815390"/>
                  <a:pt x="4452678" y="2805168"/>
                  <a:pt x="4475747" y="2791327"/>
                </a:cubicBezTo>
                <a:cubicBezTo>
                  <a:pt x="4563399" y="2738736"/>
                  <a:pt x="4482736" y="2765517"/>
                  <a:pt x="4572000" y="2743200"/>
                </a:cubicBezTo>
                <a:cubicBezTo>
                  <a:pt x="4588042" y="2731169"/>
                  <a:pt x="4602716" y="2717055"/>
                  <a:pt x="4620126" y="2707106"/>
                </a:cubicBezTo>
                <a:cubicBezTo>
                  <a:pt x="4698020" y="2662595"/>
                  <a:pt x="4611010" y="2752317"/>
                  <a:pt x="4716379" y="2646948"/>
                </a:cubicBezTo>
                <a:cubicBezTo>
                  <a:pt x="4730559" y="2632768"/>
                  <a:pt x="4739776" y="2614341"/>
                  <a:pt x="4752474" y="2598821"/>
                </a:cubicBezTo>
                <a:cubicBezTo>
                  <a:pt x="4806241" y="2533105"/>
                  <a:pt x="4891855" y="2447718"/>
                  <a:pt x="4920916" y="2370221"/>
                </a:cubicBezTo>
                <a:lnTo>
                  <a:pt x="4957010" y="2273969"/>
                </a:lnTo>
                <a:cubicBezTo>
                  <a:pt x="4961021" y="2249906"/>
                  <a:pt x="4963556" y="2225550"/>
                  <a:pt x="4969042" y="2201779"/>
                </a:cubicBezTo>
                <a:cubicBezTo>
                  <a:pt x="4975607" y="2173330"/>
                  <a:pt x="4987724" y="2146255"/>
                  <a:pt x="4993105" y="2117558"/>
                </a:cubicBezTo>
                <a:cubicBezTo>
                  <a:pt x="4999798" y="2081863"/>
                  <a:pt x="5001126" y="2045369"/>
                  <a:pt x="5005137" y="2009274"/>
                </a:cubicBezTo>
                <a:cubicBezTo>
                  <a:pt x="4997116" y="1808748"/>
                  <a:pt x="4991441" y="1608114"/>
                  <a:pt x="4981074" y="1407695"/>
                </a:cubicBezTo>
                <a:cubicBezTo>
                  <a:pt x="4979404" y="1375404"/>
                  <a:pt x="4979619" y="1341997"/>
                  <a:pt x="4969042" y="1311442"/>
                </a:cubicBezTo>
                <a:cubicBezTo>
                  <a:pt x="4943201" y="1236790"/>
                  <a:pt x="4908118" y="1165532"/>
                  <a:pt x="4872789" y="1094874"/>
                </a:cubicBezTo>
                <a:cubicBezTo>
                  <a:pt x="4856747" y="1062790"/>
                  <a:pt x="4843675" y="1029040"/>
                  <a:pt x="4824663" y="998621"/>
                </a:cubicBezTo>
                <a:cubicBezTo>
                  <a:pt x="4803407" y="964612"/>
                  <a:pt x="4774261" y="936040"/>
                  <a:pt x="4752474" y="902369"/>
                </a:cubicBezTo>
                <a:cubicBezTo>
                  <a:pt x="4697243" y="817012"/>
                  <a:pt x="4673449" y="725607"/>
                  <a:pt x="4584031" y="661737"/>
                </a:cubicBezTo>
                <a:cubicBezTo>
                  <a:pt x="4527884" y="621632"/>
                  <a:pt x="4469469" y="584525"/>
                  <a:pt x="4415589" y="541421"/>
                </a:cubicBezTo>
                <a:cubicBezTo>
                  <a:pt x="4297406" y="446876"/>
                  <a:pt x="4412104" y="535088"/>
                  <a:pt x="4223084" y="409074"/>
                </a:cubicBezTo>
                <a:cubicBezTo>
                  <a:pt x="4215683" y="404140"/>
                  <a:pt x="4153933" y="355375"/>
                  <a:pt x="4138863" y="348916"/>
                </a:cubicBezTo>
                <a:cubicBezTo>
                  <a:pt x="4123664" y="342402"/>
                  <a:pt x="4106220" y="342690"/>
                  <a:pt x="4090737" y="336884"/>
                </a:cubicBezTo>
                <a:cubicBezTo>
                  <a:pt x="4073943" y="330586"/>
                  <a:pt x="4059856" y="317748"/>
                  <a:pt x="4042610" y="312821"/>
                </a:cubicBezTo>
                <a:cubicBezTo>
                  <a:pt x="3983356" y="295891"/>
                  <a:pt x="3901163" y="285739"/>
                  <a:pt x="3838074" y="276727"/>
                </a:cubicBezTo>
                <a:cubicBezTo>
                  <a:pt x="3822032" y="268706"/>
                  <a:pt x="3806803" y="258793"/>
                  <a:pt x="3789947" y="252663"/>
                </a:cubicBezTo>
                <a:cubicBezTo>
                  <a:pt x="3783350" y="250264"/>
                  <a:pt x="3681085" y="220839"/>
                  <a:pt x="3657600" y="216569"/>
                </a:cubicBezTo>
                <a:cubicBezTo>
                  <a:pt x="3629699" y="211496"/>
                  <a:pt x="3601453" y="208548"/>
                  <a:pt x="3573379" y="204537"/>
                </a:cubicBezTo>
                <a:cubicBezTo>
                  <a:pt x="3549316" y="196516"/>
                  <a:pt x="3524740" y="189894"/>
                  <a:pt x="3501189" y="180474"/>
                </a:cubicBezTo>
                <a:cubicBezTo>
                  <a:pt x="3484536" y="173813"/>
                  <a:pt x="3469857" y="162709"/>
                  <a:pt x="3453063" y="156411"/>
                </a:cubicBezTo>
                <a:cubicBezTo>
                  <a:pt x="3424240" y="145602"/>
                  <a:pt x="3372745" y="139975"/>
                  <a:pt x="3344779" y="132348"/>
                </a:cubicBezTo>
                <a:cubicBezTo>
                  <a:pt x="3195602" y="91663"/>
                  <a:pt x="3359403" y="116965"/>
                  <a:pt x="3152274" y="96253"/>
                </a:cubicBezTo>
                <a:lnTo>
                  <a:pt x="3080084" y="72190"/>
                </a:lnTo>
                <a:lnTo>
                  <a:pt x="3043989" y="60158"/>
                </a:lnTo>
                <a:cubicBezTo>
                  <a:pt x="3027947" y="48126"/>
                  <a:pt x="3014708" y="30916"/>
                  <a:pt x="2995863" y="24063"/>
                </a:cubicBezTo>
                <a:cubicBezTo>
                  <a:pt x="2969212" y="14372"/>
                  <a:pt x="2939884" y="14599"/>
                  <a:pt x="2911642" y="12032"/>
                </a:cubicBezTo>
                <a:cubicBezTo>
                  <a:pt x="2851598" y="6574"/>
                  <a:pt x="2791326" y="4011"/>
                  <a:pt x="2731168" y="0"/>
                </a:cubicBezTo>
                <a:cubicBezTo>
                  <a:pt x="2642937" y="4011"/>
                  <a:pt x="2554214" y="1908"/>
                  <a:pt x="2466474" y="12032"/>
                </a:cubicBezTo>
                <a:cubicBezTo>
                  <a:pt x="2448656" y="14088"/>
                  <a:pt x="2435526" y="30941"/>
                  <a:pt x="2418347" y="36095"/>
                </a:cubicBezTo>
                <a:cubicBezTo>
                  <a:pt x="2394981" y="43105"/>
                  <a:pt x="2370011" y="43016"/>
                  <a:pt x="2346158" y="48127"/>
                </a:cubicBezTo>
                <a:cubicBezTo>
                  <a:pt x="2313820" y="55057"/>
                  <a:pt x="2282335" y="65704"/>
                  <a:pt x="2249905" y="72190"/>
                </a:cubicBezTo>
                <a:lnTo>
                  <a:pt x="2189747" y="84221"/>
                </a:lnTo>
                <a:cubicBezTo>
                  <a:pt x="2165746" y="88585"/>
                  <a:pt x="2141225" y="90336"/>
                  <a:pt x="2117558" y="96253"/>
                </a:cubicBezTo>
                <a:cubicBezTo>
                  <a:pt x="2092950" y="102405"/>
                  <a:pt x="2069976" y="114164"/>
                  <a:pt x="2045368" y="120316"/>
                </a:cubicBezTo>
                <a:cubicBezTo>
                  <a:pt x="2013284" y="128337"/>
                  <a:pt x="1980490" y="133921"/>
                  <a:pt x="1949116" y="144379"/>
                </a:cubicBezTo>
                <a:cubicBezTo>
                  <a:pt x="1937084" y="148390"/>
                  <a:pt x="1923167" y="148802"/>
                  <a:pt x="1913021" y="156411"/>
                </a:cubicBezTo>
                <a:cubicBezTo>
                  <a:pt x="1905847" y="161792"/>
                  <a:pt x="1905000" y="172453"/>
                  <a:pt x="1900989" y="1804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69466" y="189338"/>
            <a:ext cx="5791200" cy="6863417"/>
          </a:xfrm>
          <a:prstGeom prst="rect">
            <a:avLst/>
          </a:prstGeom>
          <a:noFill/>
        </p:spPr>
        <p:txBody>
          <a:bodyPr wrap="square" rtlCol="0">
            <a:spAutoFit/>
          </a:bodyPr>
          <a:lstStyle/>
          <a:p>
            <a:pPr algn="ctr"/>
            <a:endParaRPr lang="en-US" sz="3200" b="1" dirty="0"/>
          </a:p>
          <a:p>
            <a:pPr lvl="1"/>
            <a:endParaRPr lang="en-US" sz="2400" dirty="0"/>
          </a:p>
          <a:p>
            <a:pPr marL="342900" indent="-342900">
              <a:buFont typeface="Arial" panose="020B0604020202020204" pitchFamily="34" charset="0"/>
              <a:buChar char="•"/>
            </a:pPr>
            <a:r>
              <a:rPr lang="en-US" sz="2400" dirty="0"/>
              <a:t>Heat recovery ratios for common gensets</a:t>
            </a:r>
          </a:p>
          <a:p>
            <a:pPr marL="342900" indent="-342900">
              <a:buFont typeface="Arial" panose="020B0604020202020204" pitchFamily="34" charset="0"/>
              <a:buChar char="•"/>
            </a:pPr>
            <a:r>
              <a:rPr lang="en-US" sz="2400" dirty="0"/>
              <a:t>Performance of existing systems</a:t>
            </a:r>
          </a:p>
          <a:p>
            <a:pPr marL="342900" indent="-342900">
              <a:buFont typeface="Arial" panose="020B0604020202020204" pitchFamily="34" charset="0"/>
              <a:buChar char="•"/>
            </a:pPr>
            <a:r>
              <a:rPr lang="en-US" sz="2400" dirty="0"/>
              <a:t>Facility to System view</a:t>
            </a:r>
          </a:p>
          <a:p>
            <a:pPr marL="800100" lvl="1" indent="-342900">
              <a:buFont typeface="Arial" panose="020B0604020202020204" pitchFamily="34" charset="0"/>
              <a:buChar char="•"/>
            </a:pPr>
            <a:r>
              <a:rPr lang="en-US" sz="2400" dirty="0"/>
              <a:t>Renewable/storage impact on recovered heat?</a:t>
            </a:r>
          </a:p>
          <a:p>
            <a:pPr marL="800100" lvl="1" indent="-342900">
              <a:buFont typeface="Arial" panose="020B0604020202020204" pitchFamily="34" charset="0"/>
              <a:buChar char="•"/>
            </a:pPr>
            <a:r>
              <a:rPr lang="en-US" sz="2400" dirty="0"/>
              <a:t>Sizing renewables for multiple objectives</a:t>
            </a:r>
          </a:p>
          <a:p>
            <a:pPr marL="800100" lvl="1" indent="-342900">
              <a:buFont typeface="Arial" panose="020B0604020202020204" pitchFamily="34" charset="0"/>
              <a:buChar char="•"/>
            </a:pPr>
            <a:r>
              <a:rPr lang="en-US" sz="2400" dirty="0"/>
              <a:t>Parallel operating renewables on small grids</a:t>
            </a:r>
          </a:p>
          <a:p>
            <a:pPr marL="342900" indent="-342900">
              <a:buFont typeface="Arial" panose="020B0604020202020204" pitchFamily="34" charset="0"/>
              <a:buChar char="•"/>
            </a:pPr>
            <a:r>
              <a:rPr lang="en-US" sz="2400" dirty="0"/>
              <a:t>Centering non-economic factors in project fundability</a:t>
            </a:r>
          </a:p>
          <a:p>
            <a:pPr marL="342900" indent="-342900">
              <a:buFont typeface="Arial" panose="020B0604020202020204" pitchFamily="34" charset="0"/>
              <a:buChar char="•"/>
            </a:pPr>
            <a:r>
              <a:rPr lang="en-US" sz="2400" dirty="0"/>
              <a:t>Putting $$ values to environmental and health benefits, resiliency</a:t>
            </a:r>
          </a:p>
          <a:p>
            <a:pPr marL="342900" indent="-342900">
              <a:buFont typeface="Arial" panose="020B0604020202020204" pitchFamily="34" charset="0"/>
              <a:buChar char="•"/>
            </a:pPr>
            <a:r>
              <a:rPr lang="en-US" sz="2400" dirty="0"/>
              <a:t>Renewable powered cooling of foundations</a:t>
            </a:r>
          </a:p>
          <a:p>
            <a:endParaRPr lang="en-US" sz="2400" dirty="0"/>
          </a:p>
        </p:txBody>
      </p:sp>
    </p:spTree>
    <p:extLst>
      <p:ext uri="{BB962C8B-B14F-4D97-AF65-F5344CB8AC3E}">
        <p14:creationId xmlns:p14="http://schemas.microsoft.com/office/powerpoint/2010/main" val="115326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0267" b="4465"/>
          <a:stretch/>
        </p:blipFill>
        <p:spPr>
          <a:xfrm>
            <a:off x="-1" y="-1"/>
            <a:ext cx="12192001" cy="6882531"/>
          </a:xfrm>
        </p:spPr>
      </p:pic>
      <p:sp>
        <p:nvSpPr>
          <p:cNvPr id="5" name="Rectangle 4"/>
          <p:cNvSpPr/>
          <p:nvPr/>
        </p:nvSpPr>
        <p:spPr>
          <a:xfrm>
            <a:off x="0" y="2609088"/>
            <a:ext cx="12192000" cy="2999232"/>
          </a:xfrm>
          <a:prstGeom prst="rect">
            <a:avLst/>
          </a:prstGeom>
          <a:solidFill>
            <a:srgbClr val="E7E6E6">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798275" y="2829513"/>
            <a:ext cx="4389120" cy="584775"/>
          </a:xfrm>
          <a:prstGeom prst="rect">
            <a:avLst/>
          </a:prstGeom>
        </p:spPr>
        <p:txBody>
          <a:bodyPr wrap="square">
            <a:spAutoFit/>
          </a:bodyPr>
          <a:lstStyle/>
          <a:p>
            <a:pPr algn="ctr"/>
            <a:r>
              <a:rPr lang="en-US" sz="3200" b="1" dirty="0"/>
              <a:t>THANK YOU!</a:t>
            </a:r>
          </a:p>
        </p:txBody>
      </p:sp>
      <p:sp>
        <p:nvSpPr>
          <p:cNvPr id="6" name="Rectangle 5"/>
          <p:cNvSpPr/>
          <p:nvPr/>
        </p:nvSpPr>
        <p:spPr>
          <a:xfrm>
            <a:off x="3695111" y="3634713"/>
            <a:ext cx="4595447" cy="1569660"/>
          </a:xfrm>
          <a:prstGeom prst="rect">
            <a:avLst/>
          </a:prstGeom>
        </p:spPr>
        <p:txBody>
          <a:bodyPr wrap="square">
            <a:spAutoFit/>
          </a:bodyPr>
          <a:lstStyle/>
          <a:p>
            <a:pPr algn="ctr"/>
            <a:r>
              <a:rPr lang="en-US" sz="2400" b="1" dirty="0"/>
              <a:t>Bailey Gamble</a:t>
            </a:r>
          </a:p>
          <a:p>
            <a:pPr algn="ctr"/>
            <a:r>
              <a:rPr lang="en-US" sz="2400" b="1" dirty="0"/>
              <a:t>Energy </a:t>
            </a:r>
            <a:r>
              <a:rPr lang="en-US" sz="2400" b="1"/>
              <a:t>Management Engineer</a:t>
            </a:r>
            <a:endParaRPr lang="en-US" sz="2400" b="1" dirty="0"/>
          </a:p>
          <a:p>
            <a:pPr algn="ctr"/>
            <a:r>
              <a:rPr lang="en-US" sz="2400" b="1" dirty="0">
                <a:hlinkClick r:id="rId4"/>
              </a:rPr>
              <a:t>bbgamble@anthc.org</a:t>
            </a:r>
            <a:endParaRPr lang="en-US" sz="2400" b="1" dirty="0"/>
          </a:p>
          <a:p>
            <a:pPr algn="ctr"/>
            <a:r>
              <a:rPr lang="en-US" sz="2400" b="1" dirty="0"/>
              <a:t>729-4501</a:t>
            </a:r>
          </a:p>
        </p:txBody>
      </p:sp>
    </p:spTree>
    <p:extLst>
      <p:ext uri="{BB962C8B-B14F-4D97-AF65-F5344CB8AC3E}">
        <p14:creationId xmlns:p14="http://schemas.microsoft.com/office/powerpoint/2010/main" val="287313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11382</TotalTime>
  <Words>919</Words>
  <Application>Microsoft Office PowerPoint</Application>
  <PresentationFormat>Widescreen</PresentationFormat>
  <Paragraphs>82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Gamble, Bailey B</dc:creator>
  <cp:lastModifiedBy>tim Leach</cp:lastModifiedBy>
  <cp:revision>43</cp:revision>
  <dcterms:created xsi:type="dcterms:W3CDTF">2020-09-16T17:01:01Z</dcterms:created>
  <dcterms:modified xsi:type="dcterms:W3CDTF">2021-04-21T16:12:34Z</dcterms:modified>
</cp:coreProperties>
</file>