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60" r:id="rId2"/>
    <p:sldId id="262" r:id="rId3"/>
    <p:sldId id="261" r:id="rId4"/>
    <p:sldId id="269" r:id="rId5"/>
    <p:sldId id="268" r:id="rId6"/>
    <p:sldId id="278" r:id="rId7"/>
    <p:sldId id="270" r:id="rId8"/>
    <p:sldId id="272" r:id="rId9"/>
    <p:sldId id="271" r:id="rId10"/>
    <p:sldId id="274" r:id="rId11"/>
    <p:sldId id="273" r:id="rId12"/>
    <p:sldId id="275"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56370" autoAdjust="0"/>
  </p:normalViewPr>
  <p:slideViewPr>
    <p:cSldViewPr snapToGrid="0">
      <p:cViewPr varScale="1">
        <p:scale>
          <a:sx n="67" d="100"/>
          <a:sy n="67" d="100"/>
        </p:scale>
        <p:origin x="17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yaranga.cchrc.uaf.edu\CCHRC\Policy%20Research&#61480;\Policy%20Projects\Commercial%20Outcomes\Commercial%20Outcomes\AuditModeledMasterDataSheet%20wANTHC%2010-23-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ustin\Desktop\CCHRC\Commercial%20Outcomes%201-24-2013\Commercial%20Outcomes\Commercial%20Outcomes\AuditModeledMasterDataSheet%20wVentilation%202-15-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Energy Consumption by End Use </a:t>
            </a:r>
          </a:p>
        </c:rich>
      </c:tx>
      <c:layout>
        <c:manualLayout>
          <c:xMode val="edge"/>
          <c:yMode val="edge"/>
          <c:x val="0.10554724300794396"/>
          <c:y val="0"/>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0.27776394886123079"/>
          <c:w val="0.75838293603186113"/>
          <c:h val="0.69164973329946822"/>
        </c:manualLayout>
      </c:layout>
      <c:pie3DChart>
        <c:varyColors val="1"/>
        <c:ser>
          <c:idx val="0"/>
          <c:order val="0"/>
          <c:tx>
            <c:v>Energy Consumption by End Use</c:v>
          </c:tx>
          <c:explosion val="25"/>
          <c:dLbls>
            <c:spPr>
              <a:noFill/>
              <a:ln>
                <a:noFill/>
              </a:ln>
              <a:effectLst/>
            </c:spPr>
            <c:txPr>
              <a:bodyPr/>
              <a:lstStyle/>
              <a:p>
                <a:pPr>
                  <a:defRPr sz="1600" b="1"/>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'Research Usage Type Summary'!$Q$27:$Q$34</c:f>
              <c:strCache>
                <c:ptCount val="8"/>
                <c:pt idx="0">
                  <c:v>Space Heat</c:v>
                </c:pt>
                <c:pt idx="1">
                  <c:v>Light</c:v>
                </c:pt>
                <c:pt idx="2">
                  <c:v>Other Elec</c:v>
                </c:pt>
                <c:pt idx="3">
                  <c:v>DHW</c:v>
                </c:pt>
                <c:pt idx="4">
                  <c:v>VentFans</c:v>
                </c:pt>
                <c:pt idx="5">
                  <c:v>ClothesDry</c:v>
                </c:pt>
                <c:pt idx="6">
                  <c:v>Cooking</c:v>
                </c:pt>
                <c:pt idx="7">
                  <c:v>Refridge</c:v>
                </c:pt>
              </c:strCache>
            </c:strRef>
          </c:cat>
          <c:val>
            <c:numRef>
              <c:f>'Research Usage Type Summary'!$P$27:$P$35</c:f>
              <c:numCache>
                <c:formatCode>0%</c:formatCode>
                <c:ptCount val="9"/>
                <c:pt idx="0">
                  <c:v>0.72030143260622825</c:v>
                </c:pt>
                <c:pt idx="1">
                  <c:v>8.7806954933630527E-2</c:v>
                </c:pt>
                <c:pt idx="2">
                  <c:v>7.0790406181417492E-2</c:v>
                </c:pt>
                <c:pt idx="3">
                  <c:v>5.8009451501225114E-2</c:v>
                </c:pt>
                <c:pt idx="4">
                  <c:v>1.9316192814523108E-2</c:v>
                </c:pt>
                <c:pt idx="5">
                  <c:v>1.8461008230643672E-2</c:v>
                </c:pt>
                <c:pt idx="6">
                  <c:v>1.5121115271813366E-2</c:v>
                </c:pt>
                <c:pt idx="7">
                  <c:v>8.480663610859699E-3</c:v>
                </c:pt>
              </c:numCache>
            </c:numRef>
          </c:val>
          <c:extLst>
            <c:ext xmlns:c16="http://schemas.microsoft.com/office/drawing/2014/chart" uri="{C3380CC4-5D6E-409C-BE32-E72D297353CC}">
              <c16:uniqueId val="{00000000-68D9-447F-8357-FA643B0F0CDF}"/>
            </c:ext>
          </c:extLst>
        </c:ser>
        <c:dLbls>
          <c:showLegendKey val="0"/>
          <c:showVal val="0"/>
          <c:showCatName val="0"/>
          <c:showSerName val="0"/>
          <c:showPercent val="1"/>
          <c:showBubbleSize val="0"/>
          <c:showLeaderLines val="1"/>
        </c:dLbls>
      </c:pie3DChart>
    </c:plotArea>
    <c:legend>
      <c:legendPos val="r"/>
      <c:legendEntry>
        <c:idx val="7"/>
        <c:delete val="1"/>
      </c:legendEntry>
      <c:legendEntry>
        <c:idx val="8"/>
        <c:delete val="1"/>
      </c:legendEntry>
      <c:layout>
        <c:manualLayout>
          <c:xMode val="edge"/>
          <c:yMode val="edge"/>
          <c:x val="0.72245036037161958"/>
          <c:y val="2.9776902887139158E-2"/>
          <c:w val="0.27628138632841542"/>
          <c:h val="0.97022267377868088"/>
        </c:manualLayout>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v>SPACE HEAT LOSS BY COMPONENT</c:v>
          </c:tx>
          <c:explosion val="25"/>
          <c:dLbls>
            <c:spPr>
              <a:noFill/>
              <a:ln>
                <a:noFill/>
              </a:ln>
              <a:effectLst/>
            </c:spPr>
            <c:txPr>
              <a:bodyPr/>
              <a:lstStyle/>
              <a:p>
                <a:pPr>
                  <a:defRPr sz="1600" b="1"/>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ComponentHeatLoss!$B$29:$B$33</c:f>
              <c:strCache>
                <c:ptCount val="5"/>
                <c:pt idx="0">
                  <c:v> VENTILATION / AIR LEAKAGE </c:v>
                </c:pt>
                <c:pt idx="1">
                  <c:v> WALL/DOOR </c:v>
                </c:pt>
                <c:pt idx="2">
                  <c:v> FLOOR </c:v>
                </c:pt>
                <c:pt idx="3">
                  <c:v> CEILING </c:v>
                </c:pt>
                <c:pt idx="4">
                  <c:v> WINDOW </c:v>
                </c:pt>
              </c:strCache>
            </c:strRef>
          </c:cat>
          <c:val>
            <c:numRef>
              <c:f>ComponentHeatLoss!$A$29:$A$33</c:f>
              <c:numCache>
                <c:formatCode>0%</c:formatCode>
                <c:ptCount val="5"/>
                <c:pt idx="0">
                  <c:v>0.5132006091250555</c:v>
                </c:pt>
                <c:pt idx="1">
                  <c:v>0.17290717920967888</c:v>
                </c:pt>
                <c:pt idx="2">
                  <c:v>0.14457189619341604</c:v>
                </c:pt>
                <c:pt idx="3">
                  <c:v>0.12524259333213694</c:v>
                </c:pt>
                <c:pt idx="4">
                  <c:v>4.4077722139711895E-2</c:v>
                </c:pt>
              </c:numCache>
            </c:numRef>
          </c:val>
          <c:extLst>
            <c:ext xmlns:c16="http://schemas.microsoft.com/office/drawing/2014/chart" uri="{C3380CC4-5D6E-409C-BE32-E72D297353CC}">
              <c16:uniqueId val="{00000000-0096-4AD2-A735-04DE5709A9E0}"/>
            </c:ext>
          </c:extLst>
        </c:ser>
        <c:dLbls>
          <c:showLegendKey val="0"/>
          <c:showVal val="0"/>
          <c:showCatName val="0"/>
          <c:showSerName val="0"/>
          <c:showPercent val="1"/>
          <c:showBubbleSize val="0"/>
          <c:showLeaderLines val="1"/>
        </c:dLbls>
      </c:pie3DChart>
    </c:plotArea>
    <c:legend>
      <c:legendPos val="r"/>
      <c:layout>
        <c:manualLayout>
          <c:xMode val="edge"/>
          <c:yMode val="edge"/>
          <c:x val="0.73123502438067867"/>
          <c:y val="0.17727471566054243"/>
          <c:w val="0.26204644637414554"/>
          <c:h val="0.74801467124301768"/>
        </c:manualLayout>
      </c:layout>
      <c:overlay val="0"/>
      <c:txPr>
        <a:bodyPr/>
        <a:lstStyle/>
        <a:p>
          <a:pPr rtl="0">
            <a:defRPr sz="12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F2C3A-88BD-44F0-8A62-3BA503FF08AE}"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A6E87-F704-4D0D-8816-4DCC3951D572}" type="slidenum">
              <a:rPr lang="en-US" smtClean="0"/>
              <a:t>‹#›</a:t>
            </a:fld>
            <a:endParaRPr lang="en-US"/>
          </a:p>
        </p:txBody>
      </p:sp>
    </p:spTree>
    <p:extLst>
      <p:ext uri="{BB962C8B-B14F-4D97-AF65-F5344CB8AC3E}">
        <p14:creationId xmlns:p14="http://schemas.microsoft.com/office/powerpoint/2010/main" val="252983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E72342-06DC-441D-998F-F580DF6774DC}" type="slidenum">
              <a:rPr lang="en-US" smtClean="0"/>
              <a:t>1</a:t>
            </a:fld>
            <a:endParaRPr lang="en-US"/>
          </a:p>
        </p:txBody>
      </p:sp>
    </p:spTree>
    <p:extLst>
      <p:ext uri="{BB962C8B-B14F-4D97-AF65-F5344CB8AC3E}">
        <p14:creationId xmlns:p14="http://schemas.microsoft.com/office/powerpoint/2010/main" val="2052111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Efficiency solutions in our small communities have to be right for that community. Designs, controls and upgrades have to be simple and bullet proof – there are smart people running them but there are no hardware stores just down the street and the climate is hard on equipment.  </a:t>
            </a:r>
          </a:p>
          <a:p>
            <a:endParaRPr lang="en-US" baseline="0" dirty="0" smtClean="0"/>
          </a:p>
          <a:p>
            <a:r>
              <a:rPr lang="en-US" b="1" baseline="0" dirty="0" smtClean="0">
                <a:solidFill>
                  <a:srgbClr val="FF0000"/>
                </a:solidFill>
              </a:rPr>
              <a:t>Even large </a:t>
            </a:r>
            <a:r>
              <a:rPr lang="en-US" b="1" baseline="0" dirty="0" smtClean="0">
                <a:solidFill>
                  <a:srgbClr val="FF0000"/>
                </a:solidFill>
              </a:rPr>
              <a:t>organization in </a:t>
            </a:r>
            <a:r>
              <a:rPr lang="en-US" b="1" baseline="0" dirty="0" smtClean="0">
                <a:solidFill>
                  <a:srgbClr val="FF0000"/>
                </a:solidFill>
              </a:rPr>
              <a:t>cities</a:t>
            </a:r>
            <a:r>
              <a:rPr lang="en-US" baseline="0" dirty="0" smtClean="0"/>
              <a:t> </a:t>
            </a:r>
            <a:r>
              <a:rPr lang="en-US" baseline="0" dirty="0" smtClean="0"/>
              <a:t>have a difficult time finding enough people trained in programming / operating DDC controls. </a:t>
            </a:r>
            <a:r>
              <a:rPr lang="en-US" baseline="0" dirty="0" smtClean="0"/>
              <a:t> People </a:t>
            </a:r>
            <a:r>
              <a:rPr lang="en-US" baseline="0" dirty="0" smtClean="0"/>
              <a:t>will override </a:t>
            </a:r>
            <a:r>
              <a:rPr lang="en-US" baseline="0" dirty="0" smtClean="0"/>
              <a:t>things…</a:t>
            </a:r>
          </a:p>
          <a:p>
            <a:endParaRPr lang="en-US" baseline="0" dirty="0" smtClean="0"/>
          </a:p>
          <a:p>
            <a:r>
              <a:rPr lang="en-US" baseline="0" dirty="0" smtClean="0"/>
              <a:t>Training and support are critical:  Need </a:t>
            </a:r>
            <a:r>
              <a:rPr lang="en-US" baseline="0" dirty="0" smtClean="0"/>
              <a:t>to train O&amp;M </a:t>
            </a:r>
            <a:r>
              <a:rPr lang="en-US" baseline="0" dirty="0" smtClean="0"/>
              <a:t>staff after the upgrades are complete, then </a:t>
            </a:r>
            <a:r>
              <a:rPr lang="en-US" baseline="0" dirty="0" smtClean="0"/>
              <a:t>continue to provide </a:t>
            </a:r>
            <a:r>
              <a:rPr lang="en-US" baseline="0" dirty="0" smtClean="0"/>
              <a:t>support when called upon – turnover is common in our communities</a:t>
            </a:r>
          </a:p>
          <a:p>
            <a:r>
              <a:rPr lang="en-US" baseline="0" dirty="0" smtClean="0"/>
              <a:t>There are several successful models in this area of training and support:  ANTHC’s ARUC group, the States RMW’s and AVEC’s powerhouse operators are 3 good examples of training and support</a:t>
            </a:r>
          </a:p>
          <a:p>
            <a:endParaRPr lang="en-US" baseline="0" dirty="0" smtClean="0"/>
          </a:p>
          <a:p>
            <a:r>
              <a:rPr lang="en-US" baseline="0" dirty="0" smtClean="0"/>
              <a:t>This dual approach can be Empowering to the community:  Operators are more likely to tackle problems if then can rely on backup like ARUC, the RMW and AVEC.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0BA1E3E-5B66-496C-8EBC-2C5E641A3FAE}" type="slidenum">
              <a:rPr lang="en-US" smtClean="0"/>
              <a:t>10</a:t>
            </a:fld>
            <a:endParaRPr lang="en-US"/>
          </a:p>
        </p:txBody>
      </p:sp>
    </p:spTree>
    <p:extLst>
      <p:ext uri="{BB962C8B-B14F-4D97-AF65-F5344CB8AC3E}">
        <p14:creationId xmlns:p14="http://schemas.microsoft.com/office/powerpoint/2010/main" val="3808065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finally, where are the gaps in research?  I’ll suggest the 3 areas listed above.</a:t>
            </a:r>
          </a:p>
          <a:p>
            <a:endParaRPr lang="en-US" baseline="0" dirty="0" smtClean="0"/>
          </a:p>
          <a:p>
            <a:pPr marL="228600" indent="-228600">
              <a:buAutoNum type="arabicPeriod"/>
            </a:pPr>
            <a:r>
              <a:rPr lang="en-US" baseline="0" dirty="0" smtClean="0"/>
              <a:t>Boilers, zone valves, windows, foundations, water distribution systems…none of these systems or their components have the same life as in less harsh climates.  And solar PV panels and wind turbines? How long do they last up here?  We don’t really have these answers and the life of the product makes a huge difference in the payback calculations.</a:t>
            </a:r>
          </a:p>
          <a:p>
            <a:pPr marL="228600" indent="-228600">
              <a:buAutoNum type="arabicPeriod"/>
            </a:pPr>
            <a:r>
              <a:rPr lang="en-US" baseline="0" dirty="0" smtClean="0"/>
              <a:t>How much is operations and maintenance training worth?  We know good O &amp; M saves operating costs and extends the life of equipment – what is the monetary value of this?  Is there an ROI on training?</a:t>
            </a:r>
          </a:p>
          <a:p>
            <a:pPr marL="228600" indent="-228600">
              <a:buAutoNum type="arabicPeriod"/>
            </a:pPr>
            <a:r>
              <a:rPr lang="en-US" baseline="0" dirty="0" smtClean="0"/>
              <a:t>What are the costs and benefits of regional cooperatives like ARUC, RMW’s and even ANTHC?  How do these kinds of organizations affect the quality of life and health of the folks living in the community?</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0BA1E3E-5B66-496C-8EBC-2C5E641A3FAE}" type="slidenum">
              <a:rPr lang="en-US" smtClean="0"/>
              <a:t>11</a:t>
            </a:fld>
            <a:endParaRPr lang="en-US"/>
          </a:p>
        </p:txBody>
      </p:sp>
    </p:spTree>
    <p:extLst>
      <p:ext uri="{BB962C8B-B14F-4D97-AF65-F5344CB8AC3E}">
        <p14:creationId xmlns:p14="http://schemas.microsoft.com/office/powerpoint/2010/main" val="3926493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The link on this slide will direct you to more information on what ANTHC does if you’re interested.</a:t>
            </a:r>
            <a:endParaRPr lang="en-US" dirty="0"/>
          </a:p>
        </p:txBody>
      </p:sp>
      <p:sp>
        <p:nvSpPr>
          <p:cNvPr id="4" name="Slide Number Placeholder 3"/>
          <p:cNvSpPr>
            <a:spLocks noGrp="1"/>
          </p:cNvSpPr>
          <p:nvPr>
            <p:ph type="sldNum" sz="quarter" idx="10"/>
          </p:nvPr>
        </p:nvSpPr>
        <p:spPr/>
        <p:txBody>
          <a:bodyPr/>
          <a:lstStyle/>
          <a:p>
            <a:fld id="{3C0A6E87-F704-4D0D-8816-4DCC3951D572}" type="slidenum">
              <a:rPr lang="en-US" smtClean="0"/>
              <a:t>12</a:t>
            </a:fld>
            <a:endParaRPr lang="en-US"/>
          </a:p>
        </p:txBody>
      </p:sp>
    </p:spTree>
    <p:extLst>
      <p:ext uri="{BB962C8B-B14F-4D97-AF65-F5344CB8AC3E}">
        <p14:creationId xmlns:p14="http://schemas.microsoft.com/office/powerpoint/2010/main" val="738750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Spare slide…</a:t>
            </a:r>
            <a:endParaRPr lang="en-US" baseline="0" dirty="0" smtClean="0"/>
          </a:p>
        </p:txBody>
      </p:sp>
      <p:sp>
        <p:nvSpPr>
          <p:cNvPr id="4" name="Slide Number Placeholder 3"/>
          <p:cNvSpPr>
            <a:spLocks noGrp="1"/>
          </p:cNvSpPr>
          <p:nvPr>
            <p:ph type="sldNum" sz="quarter" idx="10"/>
          </p:nvPr>
        </p:nvSpPr>
        <p:spPr/>
        <p:txBody>
          <a:bodyPr/>
          <a:lstStyle/>
          <a:p>
            <a:fld id="{A0BA1E3E-5B66-496C-8EBC-2C5E641A3FAE}" type="slidenum">
              <a:rPr lang="en-US" smtClean="0"/>
              <a:t>13</a:t>
            </a:fld>
            <a:endParaRPr lang="en-US"/>
          </a:p>
        </p:txBody>
      </p:sp>
    </p:spTree>
    <p:extLst>
      <p:ext uri="{BB962C8B-B14F-4D97-AF65-F5344CB8AC3E}">
        <p14:creationId xmlns:p14="http://schemas.microsoft.com/office/powerpoint/2010/main" val="518792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mn-lt"/>
                <a:ea typeface="+mn-ea"/>
                <a:cs typeface="+mn-cs"/>
              </a:rPr>
              <a:t>Since</a:t>
            </a:r>
            <a:r>
              <a:rPr lang="en-US" sz="1200" kern="1200" baseline="0" dirty="0" smtClean="0">
                <a:solidFill>
                  <a:schemeClr val="tx1"/>
                </a:solidFill>
                <a:effectLst/>
                <a:latin typeface="+mn-lt"/>
                <a:ea typeface="+mn-ea"/>
                <a:cs typeface="+mn-cs"/>
              </a:rPr>
              <a:t> this conference is focusing on arctic communities, I want to talk a little bit about some of the defining characteristics of the communities that we work with in terms of energy projects</a:t>
            </a:r>
            <a:endParaRPr lang="en-US" sz="1200" kern="1200" dirty="0" smtClean="0">
              <a:solidFill>
                <a:schemeClr val="tx1"/>
              </a:solidFill>
              <a:effectLst/>
              <a:latin typeface="+mn-lt"/>
              <a:ea typeface="+mn-ea"/>
              <a:cs typeface="+mn-cs"/>
            </a:endParaRPr>
          </a:p>
          <a:p>
            <a:pPr rtl="0" fontAlgn="ctr"/>
            <a:endParaRPr lang="en-US" sz="1200" kern="1200" dirty="0" smtClean="0">
              <a:solidFill>
                <a:schemeClr val="tx1"/>
              </a:solidFill>
              <a:effectLst/>
              <a:latin typeface="+mn-lt"/>
              <a:ea typeface="+mn-ea"/>
              <a:cs typeface="+mn-cs"/>
            </a:endParaRPr>
          </a:p>
          <a:p>
            <a:pPr rtl="0" fontAlgn="ctr"/>
            <a:r>
              <a:rPr lang="en-US" sz="1200" b="1" kern="120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REMOTE</a:t>
            </a:r>
            <a:r>
              <a:rPr lang="en-US" sz="1200" kern="1200" dirty="0" smtClean="0">
                <a:solidFill>
                  <a:schemeClr val="tx1"/>
                </a:solidFill>
                <a:effectLst/>
                <a:latin typeface="+mn-lt"/>
                <a:ea typeface="+mn-ea"/>
                <a:cs typeface="+mn-cs"/>
              </a:rPr>
              <a:t>… nearly 200 communities without road or rail access, you boat in or fly in,</a:t>
            </a:r>
            <a:r>
              <a:rPr lang="en-US" sz="1200" kern="1200" baseline="0" dirty="0" smtClean="0">
                <a:solidFill>
                  <a:schemeClr val="tx1"/>
                </a:solidFill>
                <a:effectLst/>
                <a:latin typeface="+mn-lt"/>
                <a:ea typeface="+mn-ea"/>
                <a:cs typeface="+mn-cs"/>
              </a:rPr>
              <a:t> communities range in size from less than 20 people to more than 3000 in the hubs like </a:t>
            </a:r>
            <a:r>
              <a:rPr lang="en-US" sz="1200" kern="1200" baseline="0" dirty="0" err="1" smtClean="0">
                <a:solidFill>
                  <a:schemeClr val="tx1"/>
                </a:solidFill>
                <a:effectLst/>
                <a:latin typeface="+mn-lt"/>
                <a:ea typeface="+mn-ea"/>
                <a:cs typeface="+mn-cs"/>
              </a:rPr>
              <a:t>Utgiagvik</a:t>
            </a:r>
            <a:r>
              <a:rPr lang="en-US" sz="1200" kern="1200" baseline="0" dirty="0" smtClean="0">
                <a:solidFill>
                  <a:schemeClr val="tx1"/>
                </a:solidFill>
                <a:effectLst/>
                <a:latin typeface="+mn-lt"/>
                <a:ea typeface="+mn-ea"/>
                <a:cs typeface="+mn-cs"/>
              </a:rPr>
              <a:t>, Nome and Dillingham </a:t>
            </a:r>
            <a:r>
              <a:rPr lang="en-US" sz="1200" kern="1200" dirty="0" smtClean="0">
                <a:solidFill>
                  <a:schemeClr val="tx1"/>
                </a:solidFill>
                <a:effectLst/>
                <a:latin typeface="+mn-lt"/>
                <a:ea typeface="+mn-ea"/>
                <a:cs typeface="+mn-cs"/>
              </a:rPr>
              <a:t>--&gt; </a:t>
            </a:r>
            <a:r>
              <a:rPr lang="en-US" sz="1200" kern="1200" dirty="0" smtClean="0">
                <a:solidFill>
                  <a:schemeClr val="tx1"/>
                </a:solidFill>
                <a:effectLst/>
                <a:latin typeface="+mn-lt"/>
                <a:ea typeface="+mn-ea"/>
                <a:cs typeface="+mn-cs"/>
              </a:rPr>
              <a:t>High cost of fuel, high cost of construction </a:t>
            </a:r>
            <a:r>
              <a:rPr lang="en-US" sz="1200" kern="1200" dirty="0" smtClean="0">
                <a:solidFill>
                  <a:schemeClr val="tx1"/>
                </a:solidFill>
                <a:effectLst/>
                <a:latin typeface="+mn-lt"/>
                <a:ea typeface="+mn-ea"/>
                <a:cs typeface="+mn-cs"/>
              </a:rPr>
              <a:t>materials due</a:t>
            </a:r>
            <a:r>
              <a:rPr lang="en-US" sz="1200" kern="1200" baseline="0" dirty="0" smtClean="0">
                <a:solidFill>
                  <a:schemeClr val="tx1"/>
                </a:solidFill>
                <a:effectLst/>
                <a:latin typeface="+mn-lt"/>
                <a:ea typeface="+mn-ea"/>
                <a:cs typeface="+mn-cs"/>
              </a:rPr>
              <a:t> to lack of availability and high cost of transport</a:t>
            </a:r>
            <a:endParaRPr lang="en-US" sz="1200" kern="1200" dirty="0" smtClean="0">
              <a:solidFill>
                <a:schemeClr val="tx1"/>
              </a:solidFill>
              <a:effectLst/>
              <a:latin typeface="+mn-lt"/>
              <a:ea typeface="+mn-ea"/>
              <a:cs typeface="+mn-cs"/>
            </a:endParaRPr>
          </a:p>
          <a:p>
            <a:pPr rtl="0" fontAlgn="ctr"/>
            <a:r>
              <a:rPr lang="en-US" sz="1200" kern="1200" dirty="0" smtClean="0">
                <a:solidFill>
                  <a:schemeClr val="tx1"/>
                </a:solidFill>
                <a:effectLst/>
                <a:latin typeface="+mn-lt"/>
                <a:ea typeface="+mn-ea"/>
                <a:cs typeface="+mn-cs"/>
              </a:rPr>
              <a:t>- The next characteristic would be </a:t>
            </a:r>
            <a:r>
              <a:rPr lang="en-US" sz="1200" b="1" kern="1200" dirty="0" smtClean="0">
                <a:solidFill>
                  <a:schemeClr val="tx1"/>
                </a:solidFill>
                <a:effectLst/>
                <a:latin typeface="+mn-lt"/>
                <a:ea typeface="+mn-ea"/>
                <a:cs typeface="+mn-cs"/>
              </a:rPr>
              <a:t>COLD</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--&gt; </a:t>
            </a:r>
            <a:r>
              <a:rPr lang="en-US" sz="1200" kern="1200" dirty="0" smtClean="0">
                <a:solidFill>
                  <a:schemeClr val="tx1"/>
                </a:solidFill>
                <a:effectLst/>
                <a:latin typeface="+mn-lt"/>
                <a:ea typeface="+mn-ea"/>
                <a:cs typeface="+mn-cs"/>
              </a:rPr>
              <a:t>the severity of cold weather is measured in heating degree days, </a:t>
            </a:r>
            <a:r>
              <a:rPr lang="en-US" sz="1200" kern="1200" dirty="0" err="1" smtClean="0">
                <a:solidFill>
                  <a:schemeClr val="tx1"/>
                </a:solidFill>
                <a:effectLst/>
                <a:latin typeface="+mn-lt"/>
                <a:ea typeface="+mn-ea"/>
                <a:cs typeface="+mn-cs"/>
              </a:rPr>
              <a:t>Utgiagvik</a:t>
            </a:r>
            <a:r>
              <a:rPr lang="en-US" sz="1200" kern="1200" baseline="0" dirty="0" smtClean="0">
                <a:solidFill>
                  <a:schemeClr val="tx1"/>
                </a:solidFill>
                <a:effectLst/>
                <a:latin typeface="+mn-lt"/>
                <a:ea typeface="+mn-ea"/>
                <a:cs typeface="+mn-cs"/>
              </a:rPr>
              <a:t> averages 18,000 – compare this to 5800 in Chicago and 2200 in San Francisco; it is warmer in the Southeast portion of the state, Ketchikan has 7000 HDDs </a:t>
            </a:r>
            <a:endParaRPr lang="en-US" sz="1200" kern="1200" dirty="0" smtClean="0">
              <a:solidFill>
                <a:schemeClr val="tx1"/>
              </a:solidFill>
              <a:effectLst/>
              <a:latin typeface="+mn-lt"/>
              <a:ea typeface="+mn-ea"/>
              <a:cs typeface="+mn-cs"/>
            </a:endParaRPr>
          </a:p>
          <a:p>
            <a:pPr rtl="0" fontAlgn="ctr"/>
            <a:r>
              <a:rPr lang="en-US"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drives energy costs, I’ll get back to this in a minute</a:t>
            </a:r>
          </a:p>
          <a:p>
            <a:pPr rtl="0" fontAlgn="ct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this combination of remoteness and cold is also very Hard</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on </a:t>
            </a:r>
            <a:r>
              <a:rPr lang="en-US" sz="1200" kern="1200" baseline="0" dirty="0" smtClean="0">
                <a:solidFill>
                  <a:schemeClr val="tx1"/>
                </a:solidFill>
                <a:effectLst/>
                <a:latin typeface="+mn-lt"/>
                <a:ea typeface="+mn-ea"/>
                <a:cs typeface="+mn-cs"/>
              </a:rPr>
              <a:t>infrastructure – roads, water systems, buildings – the freeze/thaw cycle requires very specialized and expensive building techniques, as Jack demonstrated in the residential sector.  I was in a village school last year, beautiful school, huge high atrium…had a cracked window up near the peak.  It could not be replaced, it was heavy enough to require a crane, not me mention the shipping cost since it had to come from the lower 48 </a:t>
            </a:r>
          </a:p>
          <a:p>
            <a:pPr rtl="0" fontAlgn="ct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Errors </a:t>
            </a:r>
            <a:r>
              <a:rPr lang="en-US" sz="1200" kern="1200" baseline="0" dirty="0" smtClean="0">
                <a:solidFill>
                  <a:schemeClr val="tx1"/>
                </a:solidFill>
                <a:effectLst/>
                <a:latin typeface="+mn-lt"/>
                <a:ea typeface="+mn-ea"/>
                <a:cs typeface="+mn-cs"/>
              </a:rPr>
              <a:t>like this are </a:t>
            </a:r>
            <a:r>
              <a:rPr lang="en-US" sz="1200" kern="1200" baseline="0" dirty="0" smtClean="0">
                <a:solidFill>
                  <a:schemeClr val="tx1"/>
                </a:solidFill>
                <a:effectLst/>
                <a:latin typeface="+mn-lt"/>
                <a:ea typeface="+mn-ea"/>
                <a:cs typeface="+mn-cs"/>
              </a:rPr>
              <a:t>high </a:t>
            </a:r>
            <a:r>
              <a:rPr lang="en-US" sz="1200" kern="1200" baseline="0" dirty="0" smtClean="0">
                <a:solidFill>
                  <a:schemeClr val="tx1"/>
                </a:solidFill>
                <a:effectLst/>
                <a:latin typeface="+mn-lt"/>
                <a:ea typeface="+mn-ea"/>
                <a:cs typeface="+mn-cs"/>
              </a:rPr>
              <a:t>consequence in remote settings – design errors, maintenance errors…</a:t>
            </a:r>
            <a:endParaRPr lang="en-US" sz="1200" kern="1200" dirty="0" smtClean="0">
              <a:solidFill>
                <a:schemeClr val="tx1"/>
              </a:solidFill>
              <a:effectLst/>
              <a:latin typeface="+mn-lt"/>
              <a:ea typeface="+mn-ea"/>
              <a:cs typeface="+mn-cs"/>
            </a:endParaRPr>
          </a:p>
          <a:p>
            <a:pPr marL="171450" indent="-171450" rtl="0" fontAlgn="ctr">
              <a:buFontTx/>
              <a:buChar char="-"/>
            </a:pPr>
            <a:r>
              <a:rPr lang="en-US" sz="1200" kern="1200" dirty="0" smtClean="0">
                <a:solidFill>
                  <a:schemeClr val="tx1"/>
                </a:solidFill>
                <a:effectLst/>
                <a:latin typeface="+mn-lt"/>
                <a:ea typeface="+mn-ea"/>
                <a:cs typeface="+mn-cs"/>
              </a:rPr>
              <a:t>Then comes </a:t>
            </a:r>
            <a:r>
              <a:rPr lang="en-US" sz="1200" b="1" kern="1200" dirty="0" smtClean="0">
                <a:solidFill>
                  <a:schemeClr val="tx1"/>
                </a:solidFill>
                <a:effectLst/>
                <a:latin typeface="+mn-lt"/>
                <a:ea typeface="+mn-ea"/>
                <a:cs typeface="+mn-cs"/>
              </a:rPr>
              <a:t>SCALE</a:t>
            </a:r>
            <a:r>
              <a:rPr lang="en-US" sz="1200" kern="1200" dirty="0" smtClean="0">
                <a:solidFill>
                  <a:schemeClr val="tx1"/>
                </a:solidFill>
                <a:effectLst/>
                <a:latin typeface="+mn-lt"/>
                <a:ea typeface="+mn-ea"/>
                <a:cs typeface="+mn-cs"/>
              </a:rPr>
              <a:t> - Small communities lack </a:t>
            </a:r>
            <a:r>
              <a:rPr lang="en-US" sz="1200" kern="1200" dirty="0" smtClean="0">
                <a:solidFill>
                  <a:schemeClr val="tx1"/>
                </a:solidFill>
                <a:effectLst/>
                <a:latin typeface="+mn-lt"/>
                <a:ea typeface="+mn-ea"/>
                <a:cs typeface="+mn-cs"/>
              </a:rPr>
              <a:t>economies of scale, </a:t>
            </a:r>
            <a:r>
              <a:rPr lang="en-US" sz="1200" kern="1200" dirty="0" smtClean="0">
                <a:solidFill>
                  <a:schemeClr val="tx1"/>
                </a:solidFill>
                <a:effectLst/>
                <a:latin typeface="+mn-lt"/>
                <a:ea typeface="+mn-ea"/>
                <a:cs typeface="+mn-cs"/>
              </a:rPr>
              <a:t>and they</a:t>
            </a:r>
            <a:r>
              <a:rPr lang="en-US" sz="1200" kern="1200" baseline="0" dirty="0" smtClean="0">
                <a:solidFill>
                  <a:schemeClr val="tx1"/>
                </a:solidFill>
                <a:effectLst/>
                <a:latin typeface="+mn-lt"/>
                <a:ea typeface="+mn-ea"/>
                <a:cs typeface="+mn-cs"/>
              </a:rPr>
              <a:t> typically lack sufficient population to provide the human resources required for </a:t>
            </a:r>
            <a:r>
              <a:rPr lang="en-US" sz="1200" kern="1200" dirty="0" smtClean="0">
                <a:solidFill>
                  <a:schemeClr val="tx1"/>
                </a:solidFill>
                <a:effectLst/>
                <a:latin typeface="+mn-lt"/>
                <a:ea typeface="+mn-ea"/>
                <a:cs typeface="+mn-cs"/>
              </a:rPr>
              <a:t>specialization – </a:t>
            </a:r>
            <a:r>
              <a:rPr lang="en-US" sz="1200" u="sng" kern="1200" dirty="0" smtClean="0">
                <a:solidFill>
                  <a:schemeClr val="tx1"/>
                </a:solidFill>
                <a:effectLst/>
                <a:latin typeface="+mn-lt"/>
                <a:ea typeface="+mn-ea"/>
                <a:cs typeface="+mn-cs"/>
              </a:rPr>
              <a:t>this may be the most challenging of all the characteristics</a:t>
            </a:r>
            <a:r>
              <a:rPr lang="en-US" sz="1200" u="sng" kern="1200" baseline="0" dirty="0" smtClean="0">
                <a:solidFill>
                  <a:schemeClr val="tx1"/>
                </a:solidFill>
                <a:effectLst/>
                <a:latin typeface="+mn-lt"/>
                <a:ea typeface="+mn-ea"/>
                <a:cs typeface="+mn-cs"/>
              </a:rPr>
              <a:t> our communities face (</a:t>
            </a:r>
            <a:r>
              <a:rPr lang="en-US" sz="1200" u="none" kern="1200" baseline="0" dirty="0" smtClean="0">
                <a:solidFill>
                  <a:schemeClr val="tx1"/>
                </a:solidFill>
                <a:effectLst/>
                <a:latin typeface="+mn-lt"/>
                <a:ea typeface="+mn-ea"/>
                <a:cs typeface="+mn-cs"/>
              </a:rPr>
              <a:t>cooperatives like ARUC and ANTHC…)</a:t>
            </a:r>
            <a:endParaRPr lang="en-US" sz="1200" u="none" kern="1200" dirty="0" smtClean="0">
              <a:solidFill>
                <a:schemeClr val="tx1"/>
              </a:solidFill>
              <a:effectLst/>
              <a:latin typeface="+mn-lt"/>
              <a:ea typeface="+mn-ea"/>
              <a:cs typeface="+mn-cs"/>
            </a:endParaRPr>
          </a:p>
          <a:p>
            <a:pPr marL="171450" indent="-171450" rtl="0" fontAlgn="ctr">
              <a:buFontTx/>
              <a:buChar char="-"/>
            </a:pPr>
            <a:r>
              <a:rPr lang="en-US" sz="1200" kern="1200" dirty="0" smtClean="0">
                <a:solidFill>
                  <a:schemeClr val="tx1"/>
                </a:solidFill>
                <a:effectLst/>
                <a:latin typeface="+mn-lt"/>
                <a:ea typeface="+mn-ea"/>
                <a:cs typeface="+mn-cs"/>
              </a:rPr>
              <a:t>You </a:t>
            </a:r>
            <a:r>
              <a:rPr lang="en-US" sz="1200" kern="1200" dirty="0" smtClean="0">
                <a:solidFill>
                  <a:schemeClr val="tx1"/>
                </a:solidFill>
                <a:effectLst/>
                <a:latin typeface="+mn-lt"/>
                <a:ea typeface="+mn-ea"/>
                <a:cs typeface="+mn-cs"/>
              </a:rPr>
              <a:t>have to be a generalist, most of us couldn't do the job of a </a:t>
            </a:r>
            <a:r>
              <a:rPr lang="en-US" sz="1200" kern="1200" dirty="0" smtClean="0">
                <a:solidFill>
                  <a:schemeClr val="tx1"/>
                </a:solidFill>
                <a:effectLst/>
                <a:latin typeface="+mn-lt"/>
                <a:ea typeface="+mn-ea"/>
                <a:cs typeface="+mn-cs"/>
              </a:rPr>
              <a:t>village, </a:t>
            </a:r>
            <a:r>
              <a:rPr lang="en-US" sz="1200" kern="1200" dirty="0" smtClean="0">
                <a:solidFill>
                  <a:schemeClr val="tx1"/>
                </a:solidFill>
                <a:effectLst/>
                <a:latin typeface="+mn-lt"/>
                <a:ea typeface="+mn-ea"/>
                <a:cs typeface="+mn-cs"/>
              </a:rPr>
              <a:t>city or tribal </a:t>
            </a:r>
            <a:r>
              <a:rPr lang="en-US" sz="1200" kern="1200" dirty="0" smtClean="0">
                <a:solidFill>
                  <a:schemeClr val="tx1"/>
                </a:solidFill>
                <a:effectLst/>
                <a:latin typeface="+mn-lt"/>
                <a:ea typeface="+mn-ea"/>
                <a:cs typeface="+mn-cs"/>
              </a:rPr>
              <a:t>administrator – or the</a:t>
            </a:r>
            <a:r>
              <a:rPr lang="en-US" sz="1200" kern="1200" baseline="0" dirty="0" smtClean="0">
                <a:solidFill>
                  <a:schemeClr val="tx1"/>
                </a:solidFill>
                <a:effectLst/>
                <a:latin typeface="+mn-lt"/>
                <a:ea typeface="+mn-ea"/>
                <a:cs typeface="+mn-cs"/>
              </a:rPr>
              <a:t> job of the village maintenance person</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2" rtl="0" fontAlgn="ctr"/>
            <a:r>
              <a:rPr lang="en-US" sz="1200" kern="1200" dirty="0" smtClean="0">
                <a:solidFill>
                  <a:schemeClr val="tx1"/>
                </a:solidFill>
                <a:effectLst/>
                <a:latin typeface="+mn-lt"/>
                <a:ea typeface="+mn-ea"/>
                <a:cs typeface="+mn-cs"/>
              </a:rPr>
              <a:t>Need to manage everything: water/sewer, building maintenance, public safety, power </a:t>
            </a:r>
            <a:r>
              <a:rPr lang="en-US" sz="1200" kern="1200" dirty="0" smtClean="0">
                <a:solidFill>
                  <a:schemeClr val="tx1"/>
                </a:solidFill>
                <a:effectLst/>
                <a:latin typeface="+mn-lt"/>
                <a:ea typeface="+mn-ea"/>
                <a:cs typeface="+mn-cs"/>
              </a:rPr>
              <a:t>utilities</a:t>
            </a:r>
          </a:p>
          <a:p>
            <a:pPr lvl="2" rtl="0" fontAlgn="ctr"/>
            <a:r>
              <a:rPr lang="en-US" sz="1200" kern="1200" dirty="0" smtClean="0">
                <a:solidFill>
                  <a:schemeClr val="tx1"/>
                </a:solidFill>
                <a:effectLst/>
                <a:latin typeface="+mn-lt"/>
                <a:ea typeface="+mn-ea"/>
                <a:cs typeface="+mn-cs"/>
              </a:rPr>
              <a:t>Have to repair boilers, furnaces, snow machines, cars</a:t>
            </a:r>
            <a:r>
              <a:rPr lang="en-US" sz="1200" kern="1200" baseline="0" dirty="0" smtClean="0">
                <a:solidFill>
                  <a:schemeClr val="tx1"/>
                </a:solidFill>
                <a:effectLst/>
                <a:latin typeface="+mn-lt"/>
                <a:ea typeface="+mn-ea"/>
                <a:cs typeface="+mn-cs"/>
              </a:rPr>
              <a:t> trucks and boats</a:t>
            </a:r>
            <a:endParaRPr lang="en-US" sz="1200" kern="1200" dirty="0" smtClean="0">
              <a:solidFill>
                <a:schemeClr val="tx1"/>
              </a:solidFill>
              <a:effectLst/>
              <a:latin typeface="+mn-lt"/>
              <a:ea typeface="+mn-ea"/>
              <a:cs typeface="+mn-cs"/>
            </a:endParaRPr>
          </a:p>
          <a:p>
            <a:pPr lvl="2" rtl="0" fontAlgn="ctr"/>
            <a:r>
              <a:rPr lang="en-US" sz="1200" kern="1200" dirty="0" smtClean="0">
                <a:solidFill>
                  <a:schemeClr val="tx1"/>
                </a:solidFill>
                <a:effectLst/>
                <a:latin typeface="+mn-lt"/>
                <a:ea typeface="+mn-ea"/>
                <a:cs typeface="+mn-cs"/>
              </a:rPr>
              <a:t>Are trying to meet Federal requirements developed for *much* larger communities/businesses/organizations</a:t>
            </a:r>
          </a:p>
          <a:p>
            <a:pPr marL="171450" indent="-171450" rtl="0" fontAlgn="ctr">
              <a:buFontTx/>
              <a:buChar char="-"/>
            </a:pPr>
            <a:r>
              <a:rPr lang="en-US" sz="1200" kern="1200" dirty="0" smtClean="0">
                <a:solidFill>
                  <a:schemeClr val="tx1"/>
                </a:solidFill>
                <a:effectLst/>
                <a:latin typeface="+mn-lt"/>
                <a:ea typeface="+mn-ea"/>
                <a:cs typeface="+mn-cs"/>
              </a:rPr>
              <a:t>And finally, </a:t>
            </a:r>
            <a:r>
              <a:rPr lang="en-US" sz="1200" b="1" kern="1200" dirty="0" smtClean="0">
                <a:solidFill>
                  <a:schemeClr val="tx1"/>
                </a:solidFill>
                <a:effectLst/>
                <a:latin typeface="+mn-lt"/>
                <a:ea typeface="+mn-ea"/>
                <a:cs typeface="+mn-cs"/>
              </a:rPr>
              <a:t>SUBSISTENCE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Subsistence lifestyles are the primary way of life in many communities. </a:t>
            </a:r>
            <a:r>
              <a:rPr lang="en-US" sz="1200" kern="1200" baseline="0" dirty="0" smtClean="0">
                <a:solidFill>
                  <a:schemeClr val="tx1"/>
                </a:solidFill>
                <a:effectLst/>
                <a:latin typeface="+mn-lt"/>
                <a:ea typeface="+mn-ea"/>
                <a:cs typeface="+mn-cs"/>
              </a:rPr>
              <a:t>When the berries are ripe you need to be out there gathering, when the caribou are nearby, you have to be out there hunting.  A fixed schedule doesn’t work in these communities.  </a:t>
            </a:r>
          </a:p>
          <a:p>
            <a:pPr marL="171450" indent="-171450" rtl="0" fontAlgn="ctr">
              <a:buFontTx/>
              <a:buChar char="-"/>
            </a:pPr>
            <a:r>
              <a:rPr lang="en-US" sz="1200" kern="1200" baseline="0" dirty="0" smtClean="0">
                <a:solidFill>
                  <a:schemeClr val="tx1"/>
                </a:solidFill>
                <a:effectLst/>
                <a:latin typeface="+mn-lt"/>
                <a:ea typeface="+mn-ea"/>
                <a:cs typeface="+mn-cs"/>
              </a:rPr>
              <a:t>As a result of these characteristics, many of </a:t>
            </a:r>
            <a:r>
              <a:rPr lang="en-US" sz="1200" kern="1200" baseline="0" dirty="0" smtClean="0">
                <a:solidFill>
                  <a:schemeClr val="tx1"/>
                </a:solidFill>
                <a:effectLst/>
                <a:latin typeface="+mn-lt"/>
                <a:ea typeface="+mn-ea"/>
                <a:cs typeface="+mn-cs"/>
              </a:rPr>
              <a:t>these communities have </a:t>
            </a:r>
            <a:r>
              <a:rPr lang="en-US" sz="1200" kern="1200" baseline="0" dirty="0" smtClean="0">
                <a:solidFill>
                  <a:schemeClr val="tx1"/>
                </a:solidFill>
                <a:effectLst/>
                <a:latin typeface="+mn-lt"/>
                <a:ea typeface="+mn-ea"/>
                <a:cs typeface="+mn-cs"/>
              </a:rPr>
              <a:t>extremely limited </a:t>
            </a:r>
            <a:r>
              <a:rPr lang="en-US" sz="1200" kern="1200" baseline="0" dirty="0" smtClean="0">
                <a:solidFill>
                  <a:schemeClr val="tx1"/>
                </a:solidFill>
                <a:effectLst/>
                <a:latin typeface="+mn-lt"/>
                <a:ea typeface="+mn-ea"/>
                <a:cs typeface="+mn-cs"/>
              </a:rPr>
              <a:t>economies </a:t>
            </a:r>
            <a:r>
              <a:rPr lang="en-US" sz="1200" kern="1200" baseline="0" dirty="0" smtClean="0">
                <a:solidFill>
                  <a:schemeClr val="tx1"/>
                </a:solidFill>
                <a:effectLst/>
                <a:latin typeface="+mn-lt"/>
                <a:ea typeface="+mn-ea"/>
                <a:cs typeface="+mn-cs"/>
              </a:rPr>
              <a:t>and almost no </a:t>
            </a:r>
            <a:r>
              <a:rPr lang="en-US" sz="1200" kern="1200" baseline="0" dirty="0" smtClean="0">
                <a:solidFill>
                  <a:schemeClr val="tx1"/>
                </a:solidFill>
                <a:effectLst/>
                <a:latin typeface="+mn-lt"/>
                <a:ea typeface="+mn-ea"/>
                <a:cs typeface="+mn-cs"/>
              </a:rPr>
              <a:t>tax </a:t>
            </a:r>
            <a:r>
              <a:rPr lang="en-US" sz="1200" kern="1200" baseline="0" dirty="0" smtClean="0">
                <a:solidFill>
                  <a:schemeClr val="tx1"/>
                </a:solidFill>
                <a:effectLst/>
                <a:latin typeface="+mn-lt"/>
                <a:ea typeface="+mn-ea"/>
                <a:cs typeface="+mn-cs"/>
              </a:rPr>
              <a:t>base</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A0BA1E3E-5B66-496C-8EBC-2C5E641A3FAE}" type="slidenum">
              <a:rPr lang="en-US" smtClean="0"/>
              <a:t>2</a:t>
            </a:fld>
            <a:endParaRPr lang="en-US"/>
          </a:p>
        </p:txBody>
      </p:sp>
    </p:spTree>
    <p:extLst>
      <p:ext uri="{BB962C8B-B14F-4D97-AF65-F5344CB8AC3E}">
        <p14:creationId xmlns:p14="http://schemas.microsoft.com/office/powerpoint/2010/main" val="149440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some examples of typical public facilities here.  In the rural communities the largest building will always be the school and the three buildings with the highest energy costs will be the power plant, the school and the water treatment plant – the three most essential services.  </a:t>
            </a:r>
            <a:endParaRPr lang="en-US" baseline="0" dirty="0" smtClean="0"/>
          </a:p>
        </p:txBody>
      </p:sp>
      <p:sp>
        <p:nvSpPr>
          <p:cNvPr id="4" name="Slide Number Placeholder 3"/>
          <p:cNvSpPr>
            <a:spLocks noGrp="1"/>
          </p:cNvSpPr>
          <p:nvPr>
            <p:ph type="sldNum" sz="quarter" idx="10"/>
          </p:nvPr>
        </p:nvSpPr>
        <p:spPr/>
        <p:txBody>
          <a:bodyPr/>
          <a:lstStyle/>
          <a:p>
            <a:fld id="{A0BA1E3E-5B66-496C-8EBC-2C5E641A3FAE}" type="slidenum">
              <a:rPr lang="en-US" smtClean="0"/>
              <a:t>3</a:t>
            </a:fld>
            <a:endParaRPr lang="en-US"/>
          </a:p>
        </p:txBody>
      </p:sp>
    </p:spTree>
    <p:extLst>
      <p:ext uri="{BB962C8B-B14F-4D97-AF65-F5344CB8AC3E}">
        <p14:creationId xmlns:p14="http://schemas.microsoft.com/office/powerpoint/2010/main" val="308034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Alaska is the only state in the US with 4 climate zones.  You’d think that the North Slope would have the highest energy cost per square foot, but this graphic is skewed due to the energy subsidy the North Slope Borough provides for its residents.  The Borough has the financial resources to subsides the cost of oil and electricity – otherwise it would  have the highest energy cost on a per square foot basis.</a:t>
            </a:r>
            <a:endParaRPr lang="en-US" baseline="0" dirty="0" smtClean="0"/>
          </a:p>
        </p:txBody>
      </p:sp>
      <p:sp>
        <p:nvSpPr>
          <p:cNvPr id="4" name="Slide Number Placeholder 3"/>
          <p:cNvSpPr>
            <a:spLocks noGrp="1"/>
          </p:cNvSpPr>
          <p:nvPr>
            <p:ph type="sldNum" sz="quarter" idx="10"/>
          </p:nvPr>
        </p:nvSpPr>
        <p:spPr/>
        <p:txBody>
          <a:bodyPr/>
          <a:lstStyle/>
          <a:p>
            <a:fld id="{A0BA1E3E-5B66-496C-8EBC-2C5E641A3FAE}" type="slidenum">
              <a:rPr lang="en-US" smtClean="0"/>
              <a:t>4</a:t>
            </a:fld>
            <a:endParaRPr lang="en-US"/>
          </a:p>
        </p:txBody>
      </p:sp>
    </p:spTree>
    <p:extLst>
      <p:ext uri="{BB962C8B-B14F-4D97-AF65-F5344CB8AC3E}">
        <p14:creationId xmlns:p14="http://schemas.microsoft.com/office/powerpoint/2010/main" val="103008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2010-2012  348 </a:t>
            </a:r>
            <a:r>
              <a:rPr lang="en-US" baseline="0" dirty="0" smtClean="0"/>
              <a:t>public buildings </a:t>
            </a:r>
            <a:r>
              <a:rPr lang="en-US" baseline="0" dirty="0" smtClean="0"/>
              <a:t>were audited </a:t>
            </a:r>
            <a:r>
              <a:rPr lang="en-US" baseline="0" dirty="0" smtClean="0"/>
              <a:t>throughout </a:t>
            </a:r>
            <a:r>
              <a:rPr lang="en-US" baseline="0" dirty="0" smtClean="0"/>
              <a:t>Alaska – our moderator, Scott Waterman headed that project.  The legend is bit small, the top pie chart shows that space heat is 72% of the energy consumed in these 348 buildings, lighting is next at 9%.  The bottom chart shows that ventilation and air leakage is the largest source of heat loss at 51%, next comes walls and doors at 17% then the floor, ceiling and windows in that order.</a:t>
            </a:r>
            <a:endParaRPr lang="en-US" baseline="0" dirty="0" smtClean="0"/>
          </a:p>
        </p:txBody>
      </p:sp>
      <p:sp>
        <p:nvSpPr>
          <p:cNvPr id="4" name="Slide Number Placeholder 3"/>
          <p:cNvSpPr>
            <a:spLocks noGrp="1"/>
          </p:cNvSpPr>
          <p:nvPr>
            <p:ph type="sldNum" sz="quarter" idx="10"/>
          </p:nvPr>
        </p:nvSpPr>
        <p:spPr/>
        <p:txBody>
          <a:bodyPr/>
          <a:lstStyle/>
          <a:p>
            <a:fld id="{A0BA1E3E-5B66-496C-8EBC-2C5E641A3FAE}" type="slidenum">
              <a:rPr lang="en-US" smtClean="0"/>
              <a:t>5</a:t>
            </a:fld>
            <a:endParaRPr lang="en-US"/>
          </a:p>
        </p:txBody>
      </p:sp>
    </p:spTree>
    <p:extLst>
      <p:ext uri="{BB962C8B-B14F-4D97-AF65-F5344CB8AC3E}">
        <p14:creationId xmlns:p14="http://schemas.microsoft.com/office/powerpoint/2010/main" val="135094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a rural community does not have solar PV or wind or hydro generation, and most of our communities don’t, then all of the energy that comes into a rural community is in the form of diesel fuel.  This shows how the energy in 100 BTUs of diesel fuel is used throughout the village of </a:t>
            </a:r>
            <a:r>
              <a:rPr lang="en-US" baseline="0" dirty="0" err="1" smtClean="0"/>
              <a:t>Atqasuk</a:t>
            </a:r>
            <a:r>
              <a:rPr lang="en-US" baseline="0" dirty="0" smtClean="0"/>
              <a:t> which is in the North Slope Borough.  The grey color is raw diesel, the green represents electric use and the red represents wasted energy.  You can see that after the power plant which consumes 51% of all the energy, non-residential buildings are close second, consuming 44% of all the energy.</a:t>
            </a:r>
            <a:endParaRPr lang="en-US" baseline="0" dirty="0" smtClean="0"/>
          </a:p>
        </p:txBody>
      </p:sp>
      <p:sp>
        <p:nvSpPr>
          <p:cNvPr id="4" name="Slide Number Placeholder 3"/>
          <p:cNvSpPr>
            <a:spLocks noGrp="1"/>
          </p:cNvSpPr>
          <p:nvPr>
            <p:ph type="sldNum" sz="quarter" idx="10"/>
          </p:nvPr>
        </p:nvSpPr>
        <p:spPr/>
        <p:txBody>
          <a:bodyPr/>
          <a:lstStyle/>
          <a:p>
            <a:fld id="{A0BA1E3E-5B66-496C-8EBC-2C5E641A3FAE}" type="slidenum">
              <a:rPr lang="en-US" smtClean="0"/>
              <a:t>6</a:t>
            </a:fld>
            <a:endParaRPr lang="en-US"/>
          </a:p>
        </p:txBody>
      </p:sp>
    </p:spTree>
    <p:extLst>
      <p:ext uri="{BB962C8B-B14F-4D97-AF65-F5344CB8AC3E}">
        <p14:creationId xmlns:p14="http://schemas.microsoft.com/office/powerpoint/2010/main" val="320017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analysis performed by CCHRC, in fact by Dustin whom I’m standing in for, showed a 4 year payback and 22% reduction in energy costs for the measures that were cost effective.</a:t>
            </a:r>
            <a:endParaRPr lang="en-US" baseline="0" dirty="0" smtClean="0"/>
          </a:p>
        </p:txBody>
      </p:sp>
      <p:sp>
        <p:nvSpPr>
          <p:cNvPr id="4" name="Slide Number Placeholder 3"/>
          <p:cNvSpPr>
            <a:spLocks noGrp="1"/>
          </p:cNvSpPr>
          <p:nvPr>
            <p:ph type="sldNum" sz="quarter" idx="10"/>
          </p:nvPr>
        </p:nvSpPr>
        <p:spPr/>
        <p:txBody>
          <a:bodyPr/>
          <a:lstStyle/>
          <a:p>
            <a:fld id="{A0BA1E3E-5B66-496C-8EBC-2C5E641A3FAE}" type="slidenum">
              <a:rPr lang="en-US" smtClean="0"/>
              <a:t>7</a:t>
            </a:fld>
            <a:endParaRPr lang="en-US"/>
          </a:p>
        </p:txBody>
      </p:sp>
    </p:spTree>
    <p:extLst>
      <p:ext uri="{BB962C8B-B14F-4D97-AF65-F5344CB8AC3E}">
        <p14:creationId xmlns:p14="http://schemas.microsoft.com/office/powerpoint/2010/main" val="3061114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category of buildings in ANTHC’s wheelhouse are village clinics.  This analysis looked at energy audits on 31 clinics, found 28% savings and a 4.7 year payback. </a:t>
            </a:r>
          </a:p>
          <a:p>
            <a:r>
              <a:rPr lang="en-US" baseline="0" dirty="0" smtClean="0"/>
              <a:t>The types of heating efficiency measures that are most cost effective are Boiler </a:t>
            </a:r>
            <a:r>
              <a:rPr lang="en-US" baseline="0" dirty="0" smtClean="0"/>
              <a:t>tune-ups </a:t>
            </a:r>
            <a:r>
              <a:rPr lang="en-US" baseline="0" dirty="0" smtClean="0"/>
              <a:t>and retro-commissioning of the distribution systems, like failed zone valves and boiler controllers.</a:t>
            </a:r>
            <a:endParaRPr lang="en-US" baseline="0" dirty="0" smtClean="0"/>
          </a:p>
          <a:p>
            <a:r>
              <a:rPr lang="en-US" baseline="0" dirty="0" smtClean="0"/>
              <a:t>The building envelope efficiency measures that are most cost effective are reducing infiltration by air sealing and adding attic insulation</a:t>
            </a:r>
            <a:endParaRPr lang="en-US" baseline="0" dirty="0" smtClean="0"/>
          </a:p>
        </p:txBody>
      </p:sp>
      <p:sp>
        <p:nvSpPr>
          <p:cNvPr id="4" name="Slide Number Placeholder 3"/>
          <p:cNvSpPr>
            <a:spLocks noGrp="1"/>
          </p:cNvSpPr>
          <p:nvPr>
            <p:ph type="sldNum" sz="quarter" idx="10"/>
          </p:nvPr>
        </p:nvSpPr>
        <p:spPr/>
        <p:txBody>
          <a:bodyPr/>
          <a:lstStyle/>
          <a:p>
            <a:fld id="{A0BA1E3E-5B66-496C-8EBC-2C5E641A3FAE}" type="slidenum">
              <a:rPr lang="en-US" smtClean="0"/>
              <a:t>8</a:t>
            </a:fld>
            <a:endParaRPr lang="en-US"/>
          </a:p>
        </p:txBody>
      </p:sp>
    </p:spTree>
    <p:extLst>
      <p:ext uri="{BB962C8B-B14F-4D97-AF65-F5344CB8AC3E}">
        <p14:creationId xmlns:p14="http://schemas.microsoft.com/office/powerpoint/2010/main" val="34925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what are the barriers getting in the way of non-residential efficiency projects in Alaska?</a:t>
            </a:r>
          </a:p>
          <a:p>
            <a:r>
              <a:rPr lang="en-US" baseline="0" dirty="0" smtClean="0"/>
              <a:t>INCENTIVES, or the lack thereof.  We have no rebates or any incentive programs at the State or utility provider level.  Individual schools gain little benefit from efficiency programs, as the savings do not remain with the school to increase programming funds.  At the community level, the person signing electricity check is not the person operating the building so there’s little feedback.</a:t>
            </a:r>
          </a:p>
          <a:p>
            <a:endParaRPr lang="en-US" baseline="0" dirty="0" smtClean="0"/>
          </a:p>
          <a:p>
            <a:r>
              <a:rPr lang="en-US" baseline="0" dirty="0" smtClean="0"/>
              <a:t>FUNDING: Alaska used to have quite a few grant programs.  Many of them evaporated a few years ago with the drop in oil prices.</a:t>
            </a:r>
          </a:p>
          <a:p>
            <a:endParaRPr lang="en-US" baseline="0" dirty="0" smtClean="0"/>
          </a:p>
          <a:p>
            <a:r>
              <a:rPr lang="en-US" baseline="0" dirty="0" smtClean="0"/>
              <a:t>MONITORING, again, or the lack thereof.  The old adage “if you don’t measure it you can’t manage it” definitely pertains to building energy management.  Studies have shown that monitored buildings consume from 5% to 15% less energy than un-monitored buildings.  Simple tracking systems or more complex building monitoring systems are available at relatively low cost here.  The Alaska Housing Finance Corporation has developed a public domain web-based building monitoring system called BMON and is now creating a training program for building operators, but it is not yet widely used.  </a:t>
            </a:r>
          </a:p>
          <a:p>
            <a:endParaRPr lang="en-US" baseline="0" dirty="0" smtClean="0"/>
          </a:p>
          <a:p>
            <a:r>
              <a:rPr lang="en-US" baseline="0" dirty="0" smtClean="0"/>
              <a:t>SCALE:  Again as I mentioned earlier, the Lack of scale-ability in rural communities, the high expense of mobilization and the small talent pool – these are all barriers to energy efficiency.</a:t>
            </a:r>
          </a:p>
          <a:p>
            <a:endParaRPr lang="en-US" baseline="0" dirty="0" smtClean="0"/>
          </a:p>
        </p:txBody>
      </p:sp>
      <p:sp>
        <p:nvSpPr>
          <p:cNvPr id="4" name="Slide Number Placeholder 3"/>
          <p:cNvSpPr>
            <a:spLocks noGrp="1"/>
          </p:cNvSpPr>
          <p:nvPr>
            <p:ph type="sldNum" sz="quarter" idx="10"/>
          </p:nvPr>
        </p:nvSpPr>
        <p:spPr/>
        <p:txBody>
          <a:bodyPr/>
          <a:lstStyle/>
          <a:p>
            <a:fld id="{A0BA1E3E-5B66-496C-8EBC-2C5E641A3FAE}" type="slidenum">
              <a:rPr lang="en-US" smtClean="0"/>
              <a:t>9</a:t>
            </a:fld>
            <a:endParaRPr lang="en-US"/>
          </a:p>
        </p:txBody>
      </p:sp>
    </p:spTree>
    <p:extLst>
      <p:ext uri="{BB962C8B-B14F-4D97-AF65-F5344CB8AC3E}">
        <p14:creationId xmlns:p14="http://schemas.microsoft.com/office/powerpoint/2010/main" val="1077709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429446-FEEA-4E2E-AD71-6426D5F8D77C}"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7EDCE-348E-4EA4-B2A9-BD7B3E891DD6}" type="slidenum">
              <a:rPr lang="en-US" smtClean="0"/>
              <a:t>‹#›</a:t>
            </a:fld>
            <a:endParaRPr lang="en-US"/>
          </a:p>
        </p:txBody>
      </p:sp>
    </p:spTree>
    <p:extLst>
      <p:ext uri="{BB962C8B-B14F-4D97-AF65-F5344CB8AC3E}">
        <p14:creationId xmlns:p14="http://schemas.microsoft.com/office/powerpoint/2010/main" val="358040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29446-FEEA-4E2E-AD71-6426D5F8D77C}"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7EDCE-348E-4EA4-B2A9-BD7B3E891DD6}" type="slidenum">
              <a:rPr lang="en-US" smtClean="0"/>
              <a:t>‹#›</a:t>
            </a:fld>
            <a:endParaRPr lang="en-US"/>
          </a:p>
        </p:txBody>
      </p:sp>
    </p:spTree>
    <p:extLst>
      <p:ext uri="{BB962C8B-B14F-4D97-AF65-F5344CB8AC3E}">
        <p14:creationId xmlns:p14="http://schemas.microsoft.com/office/powerpoint/2010/main" val="228098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29446-FEEA-4E2E-AD71-6426D5F8D77C}"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7EDCE-348E-4EA4-B2A9-BD7B3E891DD6}" type="slidenum">
              <a:rPr lang="en-US" smtClean="0"/>
              <a:t>‹#›</a:t>
            </a:fld>
            <a:endParaRPr lang="en-US"/>
          </a:p>
        </p:txBody>
      </p:sp>
    </p:spTree>
    <p:extLst>
      <p:ext uri="{BB962C8B-B14F-4D97-AF65-F5344CB8AC3E}">
        <p14:creationId xmlns:p14="http://schemas.microsoft.com/office/powerpoint/2010/main" val="186418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29446-FEEA-4E2E-AD71-6426D5F8D77C}"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E028A-64EB-4DE3-A0E9-C77A76272519}" type="slidenum">
              <a:rPr lang="en-US" smtClean="0"/>
              <a:t>‹#›</a:t>
            </a:fld>
            <a:endParaRPr lang="en-US"/>
          </a:p>
        </p:txBody>
      </p:sp>
    </p:spTree>
    <p:extLst>
      <p:ext uri="{BB962C8B-B14F-4D97-AF65-F5344CB8AC3E}">
        <p14:creationId xmlns:p14="http://schemas.microsoft.com/office/powerpoint/2010/main" val="740299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429446-FEEA-4E2E-AD71-6426D5F8D77C}"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7EDCE-348E-4EA4-B2A9-BD7B3E891DD6}" type="slidenum">
              <a:rPr lang="en-US" smtClean="0"/>
              <a:t>‹#›</a:t>
            </a:fld>
            <a:endParaRPr lang="en-US"/>
          </a:p>
        </p:txBody>
      </p:sp>
    </p:spTree>
    <p:extLst>
      <p:ext uri="{BB962C8B-B14F-4D97-AF65-F5344CB8AC3E}">
        <p14:creationId xmlns:p14="http://schemas.microsoft.com/office/powerpoint/2010/main" val="97252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429446-FEEA-4E2E-AD71-6426D5F8D77C}"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7EDCE-348E-4EA4-B2A9-BD7B3E891DD6}" type="slidenum">
              <a:rPr lang="en-US" smtClean="0"/>
              <a:t>‹#›</a:t>
            </a:fld>
            <a:endParaRPr lang="en-US"/>
          </a:p>
        </p:txBody>
      </p:sp>
    </p:spTree>
    <p:extLst>
      <p:ext uri="{BB962C8B-B14F-4D97-AF65-F5344CB8AC3E}">
        <p14:creationId xmlns:p14="http://schemas.microsoft.com/office/powerpoint/2010/main" val="2207062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429446-FEEA-4E2E-AD71-6426D5F8D77C}"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D7EDCE-348E-4EA4-B2A9-BD7B3E891DD6}" type="slidenum">
              <a:rPr lang="en-US" smtClean="0"/>
              <a:t>‹#›</a:t>
            </a:fld>
            <a:endParaRPr lang="en-US"/>
          </a:p>
        </p:txBody>
      </p:sp>
    </p:spTree>
    <p:extLst>
      <p:ext uri="{BB962C8B-B14F-4D97-AF65-F5344CB8AC3E}">
        <p14:creationId xmlns:p14="http://schemas.microsoft.com/office/powerpoint/2010/main" val="11270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429446-FEEA-4E2E-AD71-6426D5F8D77C}"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D7EDCE-348E-4EA4-B2A9-BD7B3E891DD6}" type="slidenum">
              <a:rPr lang="en-US" smtClean="0"/>
              <a:t>‹#›</a:t>
            </a:fld>
            <a:endParaRPr lang="en-US"/>
          </a:p>
        </p:txBody>
      </p:sp>
    </p:spTree>
    <p:extLst>
      <p:ext uri="{BB962C8B-B14F-4D97-AF65-F5344CB8AC3E}">
        <p14:creationId xmlns:p14="http://schemas.microsoft.com/office/powerpoint/2010/main" val="140270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29446-FEEA-4E2E-AD71-6426D5F8D77C}"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D7EDCE-348E-4EA4-B2A9-BD7B3E891DD6}" type="slidenum">
              <a:rPr lang="en-US" smtClean="0"/>
              <a:t>‹#›</a:t>
            </a:fld>
            <a:endParaRPr lang="en-US"/>
          </a:p>
        </p:txBody>
      </p:sp>
    </p:spTree>
    <p:extLst>
      <p:ext uri="{BB962C8B-B14F-4D97-AF65-F5344CB8AC3E}">
        <p14:creationId xmlns:p14="http://schemas.microsoft.com/office/powerpoint/2010/main" val="131995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429446-FEEA-4E2E-AD71-6426D5F8D77C}"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7EDCE-348E-4EA4-B2A9-BD7B3E891DD6}" type="slidenum">
              <a:rPr lang="en-US" smtClean="0"/>
              <a:t>‹#›</a:t>
            </a:fld>
            <a:endParaRPr lang="en-US"/>
          </a:p>
        </p:txBody>
      </p:sp>
    </p:spTree>
    <p:extLst>
      <p:ext uri="{BB962C8B-B14F-4D97-AF65-F5344CB8AC3E}">
        <p14:creationId xmlns:p14="http://schemas.microsoft.com/office/powerpoint/2010/main" val="276029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429446-FEEA-4E2E-AD71-6426D5F8D77C}"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7EDCE-348E-4EA4-B2A9-BD7B3E891DD6}" type="slidenum">
              <a:rPr lang="en-US" smtClean="0"/>
              <a:t>‹#›</a:t>
            </a:fld>
            <a:endParaRPr lang="en-US"/>
          </a:p>
        </p:txBody>
      </p:sp>
    </p:spTree>
    <p:extLst>
      <p:ext uri="{BB962C8B-B14F-4D97-AF65-F5344CB8AC3E}">
        <p14:creationId xmlns:p14="http://schemas.microsoft.com/office/powerpoint/2010/main" val="24990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29446-FEEA-4E2E-AD71-6426D5F8D77C}" type="datetimeFigureOut">
              <a:rPr lang="en-US" smtClean="0"/>
              <a:t>4/20/2021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7EDCE-348E-4EA4-B2A9-BD7B3E891DD6}" type="slidenum">
              <a:rPr lang="en-US" smtClean="0"/>
              <a:t>‹#›</a:t>
            </a:fld>
            <a:endParaRPr lang="en-US"/>
          </a:p>
        </p:txBody>
      </p:sp>
    </p:spTree>
    <p:extLst>
      <p:ext uri="{BB962C8B-B14F-4D97-AF65-F5344CB8AC3E}">
        <p14:creationId xmlns:p14="http://schemas.microsoft.com/office/powerpoint/2010/main" val="22605367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nthc.org/what-we-do/rural-energy/"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1373" y="1114898"/>
            <a:ext cx="9144000" cy="2387600"/>
          </a:xfrm>
        </p:spPr>
        <p:txBody>
          <a:bodyPr/>
          <a:lstStyle/>
          <a:p>
            <a:endParaRPr lang="en-US">
              <a:latin typeface="+mn-lt"/>
            </a:endParaRPr>
          </a:p>
        </p:txBody>
      </p:sp>
      <p:sp>
        <p:nvSpPr>
          <p:cNvPr id="3" name="Subtitle 2"/>
          <p:cNvSpPr>
            <a:spLocks noGrp="1"/>
          </p:cNvSpPr>
          <p:nvPr>
            <p:ph type="subTitle" idx="1"/>
          </p:nvPr>
        </p:nvSpPr>
        <p:spPr>
          <a:xfrm>
            <a:off x="1541373" y="3594573"/>
            <a:ext cx="9144000" cy="1655762"/>
          </a:xfrm>
        </p:spPr>
        <p:txBody>
          <a:bodyPr/>
          <a:lstStyle/>
          <a:p>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518" b="22618"/>
          <a:stretch/>
        </p:blipFill>
        <p:spPr>
          <a:xfrm>
            <a:off x="-14943" y="4119"/>
            <a:ext cx="12206943" cy="6853881"/>
          </a:xfrm>
          <a:prstGeom prst="rect">
            <a:avLst/>
          </a:prstGeom>
        </p:spPr>
      </p:pic>
      <p:pic>
        <p:nvPicPr>
          <p:cNvPr id="7" name="Picture 5" descr="C:\Users\sdvale\Pictures\ANTHC%20Logo%20[PNG].png"/>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8636252" y="338548"/>
            <a:ext cx="3228756" cy="92313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568427" y="1269067"/>
            <a:ext cx="7246840" cy="9963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mn-lt"/>
              </a:rPr>
              <a:t>Energy Efficiency of Public Facilities in Rural Alaska</a:t>
            </a:r>
          </a:p>
        </p:txBody>
      </p:sp>
      <p:sp>
        <p:nvSpPr>
          <p:cNvPr id="9" name="Subtitle 2"/>
          <p:cNvSpPr txBox="1">
            <a:spLocks/>
          </p:cNvSpPr>
          <p:nvPr/>
        </p:nvSpPr>
        <p:spPr>
          <a:xfrm>
            <a:off x="695411" y="3594573"/>
            <a:ext cx="6710719" cy="208027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smtClean="0">
                <a:solidFill>
                  <a:schemeClr val="bg1"/>
                </a:solidFill>
              </a:rPr>
              <a:t>Jim Fowler, PE, CEM</a:t>
            </a:r>
          </a:p>
          <a:p>
            <a:pPr marL="0" indent="0">
              <a:buNone/>
            </a:pPr>
            <a:r>
              <a:rPr lang="en-US" sz="2600" dirty="0" smtClean="0">
                <a:solidFill>
                  <a:schemeClr val="bg1"/>
                </a:solidFill>
              </a:rPr>
              <a:t>Rural </a:t>
            </a:r>
            <a:r>
              <a:rPr lang="en-US" sz="2600" dirty="0" smtClean="0">
                <a:solidFill>
                  <a:schemeClr val="bg1"/>
                </a:solidFill>
              </a:rPr>
              <a:t>Energy </a:t>
            </a:r>
            <a:r>
              <a:rPr lang="en-US" sz="2600" dirty="0" smtClean="0">
                <a:solidFill>
                  <a:schemeClr val="bg1"/>
                </a:solidFill>
              </a:rPr>
              <a:t>Senior Project </a:t>
            </a:r>
            <a:r>
              <a:rPr lang="en-US" sz="2600" dirty="0" smtClean="0">
                <a:solidFill>
                  <a:schemeClr val="bg1"/>
                </a:solidFill>
              </a:rPr>
              <a:t>Manager</a:t>
            </a:r>
          </a:p>
          <a:p>
            <a:pPr marL="0" indent="0">
              <a:buNone/>
            </a:pPr>
            <a:r>
              <a:rPr lang="en-US" sz="2600" dirty="0" smtClean="0">
                <a:solidFill>
                  <a:schemeClr val="bg1"/>
                </a:solidFill>
              </a:rPr>
              <a:t>jffowler</a:t>
            </a:r>
            <a:r>
              <a:rPr lang="en-US" sz="2600" dirty="0" smtClean="0">
                <a:solidFill>
                  <a:schemeClr val="bg1"/>
                </a:solidFill>
              </a:rPr>
              <a:t>@anthc.org</a:t>
            </a:r>
            <a:endParaRPr lang="en-US" sz="2600" dirty="0" smtClean="0">
              <a:solidFill>
                <a:schemeClr val="bg1"/>
              </a:solidFill>
            </a:endParaRPr>
          </a:p>
          <a:p>
            <a:pPr marL="0" indent="0">
              <a:buNone/>
            </a:pPr>
            <a:r>
              <a:rPr lang="en-US" sz="2400" i="1" dirty="0">
                <a:solidFill>
                  <a:schemeClr val="bg1"/>
                </a:solidFill>
              </a:rPr>
              <a:t>“Partnering with rural communities to make public health services more affordable by reducing energy costs”</a:t>
            </a:r>
          </a:p>
          <a:p>
            <a:pPr marL="0" indent="0">
              <a:buNone/>
            </a:pPr>
            <a:endParaRPr lang="en-US" sz="2100" dirty="0" smtClean="0">
              <a:solidFill>
                <a:schemeClr val="bg1"/>
              </a:solidFill>
            </a:endParaRPr>
          </a:p>
          <a:p>
            <a:pPr marL="0" indent="0">
              <a:buNone/>
            </a:pPr>
            <a:endParaRPr lang="en-US" sz="2000" dirty="0" smtClean="0">
              <a:solidFill>
                <a:schemeClr val="bg1"/>
              </a:solidFill>
            </a:endParaRPr>
          </a:p>
          <a:p>
            <a:endParaRPr lang="en-US" dirty="0"/>
          </a:p>
        </p:txBody>
      </p:sp>
      <p:sp>
        <p:nvSpPr>
          <p:cNvPr id="13" name="Subtitle 2"/>
          <p:cNvSpPr txBox="1">
            <a:spLocks/>
          </p:cNvSpPr>
          <p:nvPr/>
        </p:nvSpPr>
        <p:spPr>
          <a:xfrm>
            <a:off x="621813" y="3374928"/>
            <a:ext cx="6857914" cy="1238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smtClean="0">
              <a:solidFill>
                <a:schemeClr val="bg1"/>
              </a:solidFill>
            </a:endParaRPr>
          </a:p>
        </p:txBody>
      </p:sp>
    </p:spTree>
    <p:extLst>
      <p:ext uri="{BB962C8B-B14F-4D97-AF65-F5344CB8AC3E}">
        <p14:creationId xmlns:p14="http://schemas.microsoft.com/office/powerpoint/2010/main" val="4270985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6644"/>
            <a:ext cx="12203528" cy="975725"/>
          </a:xfrm>
          <a:prstGeom prst="rect">
            <a:avLst/>
          </a:prstGeom>
          <a:solidFill>
            <a:schemeClr val="bg1">
              <a:lumMod val="75000"/>
              <a:alpha val="8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3238" y="184720"/>
            <a:ext cx="11378153" cy="830997"/>
          </a:xfrm>
          <a:prstGeom prst="rect">
            <a:avLst/>
          </a:prstGeom>
          <a:noFill/>
        </p:spPr>
        <p:txBody>
          <a:bodyPr wrap="square" rtlCol="0">
            <a:spAutoFit/>
          </a:bodyPr>
          <a:lstStyle/>
          <a:p>
            <a:r>
              <a:rPr lang="en-US" sz="4800" b="1" dirty="0" smtClean="0">
                <a:solidFill>
                  <a:schemeClr val="bg1"/>
                </a:solidFill>
              </a:rPr>
              <a:t>Maintaining savings</a:t>
            </a:r>
            <a:endParaRPr lang="en-US" sz="4800" b="1" dirty="0" smtClean="0">
              <a:solidFill>
                <a:schemeClr val="bg1"/>
              </a:solidFill>
              <a:latin typeface="Rockwell" panose="02060603020205020403" pitchFamily="18" charset="0"/>
            </a:endParaRPr>
          </a:p>
        </p:txBody>
      </p:sp>
      <p:pic>
        <p:nvPicPr>
          <p:cNvPr id="9" name="Picture 8" descr="C:\Users\sdvale\Pictures\ANTHC%20Logo%20[PNG].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9396998" y="298549"/>
            <a:ext cx="2332037" cy="666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0050" y="1381125"/>
            <a:ext cx="689610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Design: simplify controls, include directions</a:t>
            </a:r>
          </a:p>
          <a:p>
            <a:pPr marL="285750" indent="-285750">
              <a:buFont typeface="Arial" panose="020B0604020202020204" pitchFamily="34" charset="0"/>
              <a:buChar char="•"/>
            </a:pPr>
            <a:r>
              <a:rPr lang="en-US" sz="2800" dirty="0" smtClean="0"/>
              <a:t>Provide on-going training</a:t>
            </a:r>
          </a:p>
          <a:p>
            <a:pPr marL="285750" indent="-285750">
              <a:buFont typeface="Arial" panose="020B0604020202020204" pitchFamily="34" charset="0"/>
              <a:buChar char="•"/>
            </a:pPr>
            <a:r>
              <a:rPr lang="en-US" sz="2800" dirty="0" smtClean="0"/>
              <a:t>Regional cooperatives / support systems:</a:t>
            </a:r>
          </a:p>
          <a:p>
            <a:pPr marL="742950" lvl="1" indent="-285750">
              <a:buFont typeface="Arial" panose="020B0604020202020204" pitchFamily="34" charset="0"/>
              <a:buChar char="•"/>
            </a:pPr>
            <a:r>
              <a:rPr lang="en-US" sz="2800" dirty="0" smtClean="0"/>
              <a:t>Successful examples:</a:t>
            </a:r>
          </a:p>
          <a:p>
            <a:pPr marL="1200150" lvl="2" indent="-285750">
              <a:buFont typeface="Arial" panose="020B0604020202020204" pitchFamily="34" charset="0"/>
              <a:buChar char="•"/>
            </a:pPr>
            <a:r>
              <a:rPr lang="en-US" sz="2800" dirty="0"/>
              <a:t>Remote maintenance workers</a:t>
            </a:r>
          </a:p>
          <a:p>
            <a:pPr marL="1200150" lvl="2" indent="-285750">
              <a:buFont typeface="Arial" panose="020B0604020202020204" pitchFamily="34" charset="0"/>
              <a:buChar char="•"/>
            </a:pPr>
            <a:r>
              <a:rPr lang="en-US" sz="2800" dirty="0" smtClean="0"/>
              <a:t>AVEC</a:t>
            </a:r>
          </a:p>
          <a:p>
            <a:pPr marL="1200150" lvl="2" indent="-285750">
              <a:buFont typeface="Arial" panose="020B0604020202020204" pitchFamily="34" charset="0"/>
              <a:buChar char="•"/>
            </a:pPr>
            <a:r>
              <a:rPr lang="en-US" sz="2800" dirty="0" smtClean="0"/>
              <a:t>ARUC</a:t>
            </a:r>
            <a:endParaRPr lang="en-US" dirty="0"/>
          </a:p>
          <a:p>
            <a:pPr marL="742950" lvl="1" indent="-285750">
              <a:buFont typeface="Arial" panose="020B0604020202020204" pitchFamily="34" charset="0"/>
              <a:buChar char="•"/>
            </a:pPr>
            <a:r>
              <a:rPr lang="en-US" sz="2800" dirty="0" smtClean="0"/>
              <a:t>Empowering communities</a:t>
            </a:r>
          </a:p>
        </p:txBody>
      </p:sp>
      <p:pic>
        <p:nvPicPr>
          <p:cNvPr id="6" name="Picture 2" descr="1fa83d2e-1c74-4b8e-b3e0-ca30b595411d@anthc"/>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185"/>
          <a:stretch/>
        </p:blipFill>
        <p:spPr bwMode="auto">
          <a:xfrm>
            <a:off x="7296150" y="4061865"/>
            <a:ext cx="4242624" cy="285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G_6166"/>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b="8674"/>
          <a:stretch/>
        </p:blipFill>
        <p:spPr bwMode="auto">
          <a:xfrm>
            <a:off x="7296150" y="1112369"/>
            <a:ext cx="4242624" cy="294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46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6644"/>
            <a:ext cx="12203528" cy="975725"/>
          </a:xfrm>
          <a:prstGeom prst="rect">
            <a:avLst/>
          </a:prstGeom>
          <a:solidFill>
            <a:schemeClr val="bg1">
              <a:lumMod val="75000"/>
              <a:alpha val="8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3238" y="184720"/>
            <a:ext cx="11378153" cy="830997"/>
          </a:xfrm>
          <a:prstGeom prst="rect">
            <a:avLst/>
          </a:prstGeom>
          <a:noFill/>
        </p:spPr>
        <p:txBody>
          <a:bodyPr wrap="square" rtlCol="0">
            <a:spAutoFit/>
          </a:bodyPr>
          <a:lstStyle/>
          <a:p>
            <a:r>
              <a:rPr lang="en-US" sz="4800" b="1" dirty="0" smtClean="0">
                <a:solidFill>
                  <a:schemeClr val="bg1"/>
                </a:solidFill>
              </a:rPr>
              <a:t>Research gaps</a:t>
            </a:r>
            <a:endParaRPr lang="en-US" sz="4800" b="1" dirty="0" smtClean="0">
              <a:solidFill>
                <a:schemeClr val="bg1"/>
              </a:solidFill>
              <a:latin typeface="Rockwell" panose="02060603020205020403" pitchFamily="18" charset="0"/>
            </a:endParaRPr>
          </a:p>
        </p:txBody>
      </p:sp>
      <p:pic>
        <p:nvPicPr>
          <p:cNvPr id="9" name="Picture 8" descr="C:\Users\sdvale\Pictures\ANTHC%20Logo%20[PNG].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9396998" y="298549"/>
            <a:ext cx="2332037" cy="666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0049" y="1381125"/>
            <a:ext cx="10448926"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How long do energy efficiency and renewable energy projects last in remote, cold-climate communities? </a:t>
            </a:r>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dirty="0" smtClean="0"/>
              <a:t>What is the dollar value of operations and maintenance training?</a:t>
            </a:r>
          </a:p>
          <a:p>
            <a:pPr marL="742950" lvl="1" indent="-285750">
              <a:buFont typeface="Arial" panose="020B0604020202020204" pitchFamily="34" charset="0"/>
              <a:buChar char="•"/>
            </a:pPr>
            <a:r>
              <a:rPr lang="en-US" sz="3200" dirty="0" smtClean="0"/>
              <a:t>Reduced energy costs</a:t>
            </a:r>
          </a:p>
          <a:p>
            <a:pPr marL="742950" lvl="1" indent="-285750">
              <a:buFont typeface="Arial" panose="020B0604020202020204" pitchFamily="34" charset="0"/>
              <a:buChar char="•"/>
            </a:pPr>
            <a:r>
              <a:rPr lang="en-US" sz="3200" dirty="0" smtClean="0"/>
              <a:t>Longer equipment lives</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What are the costs/benefits of regional support </a:t>
            </a:r>
            <a:r>
              <a:rPr lang="en-US" sz="3200" dirty="0" smtClean="0"/>
              <a:t>systems &amp; cooperatives? </a:t>
            </a:r>
            <a:endParaRPr lang="en-US" sz="3200" dirty="0" smtClean="0"/>
          </a:p>
        </p:txBody>
      </p:sp>
    </p:spTree>
    <p:extLst>
      <p:ext uri="{BB962C8B-B14F-4D97-AF65-F5344CB8AC3E}">
        <p14:creationId xmlns:p14="http://schemas.microsoft.com/office/powerpoint/2010/main" val="4031394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09800" y="77821"/>
            <a:ext cx="7772400" cy="5635088"/>
          </a:xfrm>
        </p:spPr>
        <p:txBody>
          <a:bodyPr>
            <a:noAutofit/>
          </a:bodyPr>
          <a:lstStyle/>
          <a:p>
            <a:r>
              <a:rPr lang="en-US" sz="4000" b="1" dirty="0" smtClean="0">
                <a:solidFill>
                  <a:srgbClr val="0089BB"/>
                </a:solidFill>
                <a:latin typeface="Museo Slab 500"/>
              </a:rPr>
              <a:t>Questions? Comments?</a:t>
            </a:r>
            <a:br>
              <a:rPr lang="en-US" sz="4000" b="1" dirty="0" smtClean="0">
                <a:solidFill>
                  <a:srgbClr val="0089BB"/>
                </a:solidFill>
                <a:latin typeface="Museo Slab 500"/>
              </a:rPr>
            </a:br>
            <a:r>
              <a:rPr lang="en-US" sz="4000" b="1" dirty="0" smtClean="0">
                <a:solidFill>
                  <a:srgbClr val="0089BB"/>
                </a:solidFill>
                <a:latin typeface="Museo Slab 500"/>
              </a:rPr>
              <a:t/>
            </a:r>
            <a:br>
              <a:rPr lang="en-US" sz="4000" b="1" dirty="0" smtClean="0">
                <a:solidFill>
                  <a:srgbClr val="0089BB"/>
                </a:solidFill>
                <a:latin typeface="Museo Slab 500"/>
              </a:rPr>
            </a:br>
            <a:r>
              <a:rPr lang="en-US" sz="4000" b="1" dirty="0" smtClean="0">
                <a:solidFill>
                  <a:srgbClr val="0089BB"/>
                </a:solidFill>
                <a:latin typeface="Museo Slab 500"/>
              </a:rPr>
              <a:t/>
            </a:r>
            <a:br>
              <a:rPr lang="en-US" sz="4000" b="1" dirty="0" smtClean="0">
                <a:solidFill>
                  <a:srgbClr val="0089BB"/>
                </a:solidFill>
                <a:latin typeface="Museo Slab 500"/>
              </a:rPr>
            </a:br>
            <a:r>
              <a:rPr lang="en-US" sz="4000" b="1" dirty="0" smtClean="0">
                <a:solidFill>
                  <a:srgbClr val="0089BB"/>
                </a:solidFill>
                <a:latin typeface="Museo Slab 500"/>
              </a:rPr>
              <a:t>Thank </a:t>
            </a:r>
            <a:r>
              <a:rPr lang="en-US" sz="4000" b="1" dirty="0">
                <a:solidFill>
                  <a:srgbClr val="0089BB"/>
                </a:solidFill>
                <a:latin typeface="Museo Slab 500"/>
              </a:rPr>
              <a:t>You</a:t>
            </a:r>
            <a:r>
              <a:rPr lang="en-US" sz="2600" dirty="0">
                <a:solidFill>
                  <a:srgbClr val="0089BB"/>
                </a:solidFill>
                <a:latin typeface="Museo Slab 500"/>
              </a:rPr>
              <a:t/>
            </a:r>
            <a:br>
              <a:rPr lang="en-US" sz="2600" dirty="0">
                <a:solidFill>
                  <a:srgbClr val="0089BB"/>
                </a:solidFill>
                <a:latin typeface="Museo Slab 500"/>
              </a:rPr>
            </a:br>
            <a:r>
              <a:rPr lang="en-US" sz="2600" dirty="0">
                <a:solidFill>
                  <a:srgbClr val="0089BB"/>
                </a:solidFill>
                <a:latin typeface="Museo Slab 500"/>
              </a:rPr>
              <a:t/>
            </a:r>
            <a:br>
              <a:rPr lang="en-US" sz="2600" dirty="0">
                <a:solidFill>
                  <a:srgbClr val="0089BB"/>
                </a:solidFill>
                <a:latin typeface="Museo Slab 500"/>
              </a:rPr>
            </a:br>
            <a:r>
              <a:rPr lang="en-US" sz="2800" dirty="0" smtClean="0">
                <a:solidFill>
                  <a:srgbClr val="0089BB"/>
                </a:solidFill>
                <a:latin typeface="Museo Slab 500"/>
              </a:rPr>
              <a:t>Jim Fowler</a:t>
            </a:r>
            <a:r>
              <a:rPr lang="en-US" sz="2400" dirty="0">
                <a:solidFill>
                  <a:srgbClr val="0089BB"/>
                </a:solidFill>
                <a:latin typeface="Museo Slab 500"/>
              </a:rPr>
              <a:t/>
            </a:r>
            <a:br>
              <a:rPr lang="en-US" sz="2400" dirty="0">
                <a:solidFill>
                  <a:srgbClr val="0089BB"/>
                </a:solidFill>
                <a:latin typeface="Museo Slab 500"/>
              </a:rPr>
            </a:br>
            <a:r>
              <a:rPr lang="en-US" sz="2400" dirty="0" smtClean="0">
                <a:solidFill>
                  <a:srgbClr val="0089BB"/>
                </a:solidFill>
                <a:latin typeface="Museo Slab 500"/>
              </a:rPr>
              <a:t>Project </a:t>
            </a:r>
            <a:r>
              <a:rPr lang="en-US" sz="2400" dirty="0">
                <a:solidFill>
                  <a:srgbClr val="0089BB"/>
                </a:solidFill>
                <a:latin typeface="Museo Slab 500"/>
              </a:rPr>
              <a:t>Manager</a:t>
            </a:r>
            <a:br>
              <a:rPr lang="en-US" sz="2400" dirty="0">
                <a:solidFill>
                  <a:srgbClr val="0089BB"/>
                </a:solidFill>
                <a:latin typeface="Museo Slab 500"/>
              </a:rPr>
            </a:br>
            <a:r>
              <a:rPr lang="en-US" sz="2400" dirty="0">
                <a:solidFill>
                  <a:srgbClr val="0089BB"/>
                </a:solidFill>
                <a:latin typeface="Museo Slab 500"/>
              </a:rPr>
              <a:t>ANTHC Rural </a:t>
            </a:r>
            <a:r>
              <a:rPr lang="en-US" sz="2400" dirty="0" smtClean="0">
                <a:solidFill>
                  <a:srgbClr val="0089BB"/>
                </a:solidFill>
                <a:latin typeface="Museo Slab 500"/>
              </a:rPr>
              <a:t>Energy Program</a:t>
            </a:r>
            <a:r>
              <a:rPr lang="en-US" sz="2400" dirty="0">
                <a:solidFill>
                  <a:srgbClr val="0089BB"/>
                </a:solidFill>
                <a:latin typeface="Museo Slab 500"/>
              </a:rPr>
              <a:t/>
            </a:r>
            <a:br>
              <a:rPr lang="en-US" sz="2400" dirty="0">
                <a:solidFill>
                  <a:srgbClr val="0089BB"/>
                </a:solidFill>
                <a:latin typeface="Museo Slab 500"/>
              </a:rPr>
            </a:br>
            <a:r>
              <a:rPr lang="en-US" sz="2400" dirty="0" smtClean="0">
                <a:solidFill>
                  <a:srgbClr val="0089BB"/>
                </a:solidFill>
                <a:latin typeface="Museo Slab 500"/>
              </a:rPr>
              <a:t>jffowler</a:t>
            </a:r>
            <a:r>
              <a:rPr lang="en-US" sz="2400" dirty="0" smtClean="0">
                <a:solidFill>
                  <a:srgbClr val="0089BB"/>
                </a:solidFill>
                <a:latin typeface="Museo Slab 500"/>
              </a:rPr>
              <a:t>@anthc.org</a:t>
            </a:r>
            <a:r>
              <a:rPr lang="en-US" sz="2400" dirty="0">
                <a:solidFill>
                  <a:srgbClr val="0089BB"/>
                </a:solidFill>
                <a:latin typeface="Museo Slab 500"/>
              </a:rPr>
              <a:t/>
            </a:r>
            <a:br>
              <a:rPr lang="en-US" sz="2400" dirty="0">
                <a:solidFill>
                  <a:srgbClr val="0089BB"/>
                </a:solidFill>
                <a:latin typeface="Museo Slab 500"/>
              </a:rPr>
            </a:br>
            <a:r>
              <a:rPr lang="en-US" sz="2400" dirty="0">
                <a:solidFill>
                  <a:srgbClr val="0089BB"/>
                </a:solidFill>
                <a:latin typeface="Museo Slab 500"/>
              </a:rPr>
              <a:t/>
            </a:r>
            <a:br>
              <a:rPr lang="en-US" sz="2400" dirty="0">
                <a:solidFill>
                  <a:srgbClr val="0089BB"/>
                </a:solidFill>
                <a:latin typeface="Museo Slab 500"/>
              </a:rPr>
            </a:br>
            <a:r>
              <a:rPr lang="en-US" sz="2000" dirty="0">
                <a:solidFill>
                  <a:srgbClr val="0089BB"/>
                </a:solidFill>
                <a:latin typeface="Museo Slab 500"/>
              </a:rPr>
              <a:t/>
            </a:r>
            <a:br>
              <a:rPr lang="en-US" sz="2000" dirty="0">
                <a:solidFill>
                  <a:srgbClr val="0089BB"/>
                </a:solidFill>
                <a:latin typeface="Museo Slab 500"/>
              </a:rPr>
            </a:br>
            <a:r>
              <a:rPr lang="en-US" sz="2000" dirty="0">
                <a:solidFill>
                  <a:srgbClr val="0089BB"/>
                </a:solidFill>
                <a:latin typeface="Museo Slab 500"/>
                <a:hlinkClick r:id="rId3"/>
              </a:rPr>
              <a:t>http://anthc.org/what-we-do/rural-energy/</a:t>
            </a:r>
            <a:r>
              <a:rPr lang="en-US" sz="2000" dirty="0">
                <a:solidFill>
                  <a:srgbClr val="0089BB"/>
                </a:solidFill>
                <a:latin typeface="Museo Slab 500"/>
              </a:rPr>
              <a:t> </a:t>
            </a:r>
            <a:br>
              <a:rPr lang="en-US" sz="2000" dirty="0">
                <a:solidFill>
                  <a:srgbClr val="0089BB"/>
                </a:solidFill>
                <a:latin typeface="Museo Slab 500"/>
              </a:rPr>
            </a:br>
            <a:endParaRPr lang="en-US" sz="2000" dirty="0">
              <a:solidFill>
                <a:srgbClr val="0089BB"/>
              </a:solidFill>
              <a:latin typeface="Museo Slab 500"/>
            </a:endParaRPr>
          </a:p>
        </p:txBody>
      </p:sp>
      <p:sp>
        <p:nvSpPr>
          <p:cNvPr id="3" name="Rectangle 2"/>
          <p:cNvSpPr/>
          <p:nvPr/>
        </p:nvSpPr>
        <p:spPr>
          <a:xfrm>
            <a:off x="1660332" y="6182068"/>
            <a:ext cx="6654993" cy="323165"/>
          </a:xfrm>
          <a:prstGeom prst="rect">
            <a:avLst/>
          </a:prstGeom>
        </p:spPr>
        <p:txBody>
          <a:bodyPr wrap="square">
            <a:spAutoFit/>
          </a:bodyPr>
          <a:lstStyle/>
          <a:p>
            <a:r>
              <a:rPr lang="en-US" sz="1500" i="1" dirty="0">
                <a:solidFill>
                  <a:schemeClr val="bg1"/>
                </a:solidFill>
                <a:latin typeface="Museo Slab 500"/>
              </a:rPr>
              <a:t>We believe basic sanitation should be efficient, sustainable and affordable</a:t>
            </a:r>
          </a:p>
        </p:txBody>
      </p:sp>
      <p:sp>
        <p:nvSpPr>
          <p:cNvPr id="7" name="Rectangle 6"/>
          <p:cNvSpPr/>
          <p:nvPr/>
        </p:nvSpPr>
        <p:spPr>
          <a:xfrm>
            <a:off x="-11528" y="5882275"/>
            <a:ext cx="12203528" cy="975725"/>
          </a:xfrm>
          <a:prstGeom prst="rect">
            <a:avLst/>
          </a:prstGeom>
          <a:solidFill>
            <a:schemeClr val="bg1">
              <a:lumMod val="75000"/>
              <a:alpha val="8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bg1"/>
                </a:solidFill>
              </a:rPr>
              <a:t>Partnering with rural communities to make public health services more affordable </a:t>
            </a:r>
            <a:endParaRPr lang="en-US" i="1" dirty="0" smtClean="0">
              <a:solidFill>
                <a:schemeClr val="bg1"/>
              </a:solidFill>
            </a:endParaRPr>
          </a:p>
          <a:p>
            <a:r>
              <a:rPr lang="en-US" i="1" dirty="0" smtClean="0">
                <a:solidFill>
                  <a:schemeClr val="bg1"/>
                </a:solidFill>
              </a:rPr>
              <a:t>by </a:t>
            </a:r>
            <a:r>
              <a:rPr lang="en-US" i="1" dirty="0">
                <a:solidFill>
                  <a:schemeClr val="bg1"/>
                </a:solidFill>
              </a:rPr>
              <a:t>reducing energy costs</a:t>
            </a:r>
          </a:p>
        </p:txBody>
      </p:sp>
      <p:pic>
        <p:nvPicPr>
          <p:cNvPr id="8" name="Picture 7" descr="C:\Users\sdvale\Pictures\ANTHC%20Logo%20[PNG].png"/>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9396998" y="6021884"/>
            <a:ext cx="2332037"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604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6644"/>
            <a:ext cx="12203528" cy="975725"/>
          </a:xfrm>
          <a:prstGeom prst="rect">
            <a:avLst/>
          </a:prstGeom>
          <a:solidFill>
            <a:schemeClr val="bg1">
              <a:lumMod val="75000"/>
              <a:alpha val="8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3238" y="184720"/>
            <a:ext cx="11378153" cy="830997"/>
          </a:xfrm>
          <a:prstGeom prst="rect">
            <a:avLst/>
          </a:prstGeom>
          <a:noFill/>
        </p:spPr>
        <p:txBody>
          <a:bodyPr wrap="square" rtlCol="0">
            <a:spAutoFit/>
          </a:bodyPr>
          <a:lstStyle/>
          <a:p>
            <a:r>
              <a:rPr lang="en-US" sz="4800" b="1" dirty="0" smtClean="0">
                <a:solidFill>
                  <a:schemeClr val="bg1"/>
                </a:solidFill>
              </a:rPr>
              <a:t>Why energy efficiency?</a:t>
            </a:r>
            <a:endParaRPr lang="en-US" sz="4800" b="1" dirty="0" smtClean="0">
              <a:solidFill>
                <a:schemeClr val="bg1"/>
              </a:solidFill>
              <a:latin typeface="Rockwell" panose="02060603020205020403" pitchFamily="18" charset="0"/>
            </a:endParaRPr>
          </a:p>
        </p:txBody>
      </p:sp>
      <p:pic>
        <p:nvPicPr>
          <p:cNvPr id="9" name="Picture 8" descr="C:\Users\sdvale\Pictures\ANTHC%20Logo%20[PNG].png"/>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9396998" y="298549"/>
            <a:ext cx="2332037" cy="666750"/>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4"/>
          <p:cNvSpPr>
            <a:spLocks noGrp="1"/>
          </p:cNvSpPr>
          <p:nvPr>
            <p:ph type="title"/>
          </p:nvPr>
        </p:nvSpPr>
        <p:spPr>
          <a:xfrm>
            <a:off x="99669" y="1260530"/>
            <a:ext cx="8229600" cy="1143000"/>
          </a:xfrm>
        </p:spPr>
        <p:txBody>
          <a:bodyPr>
            <a:normAutofit/>
          </a:bodyPr>
          <a:lstStyle/>
          <a:p>
            <a:r>
              <a:rPr lang="en-US" sz="3600" dirty="0"/>
              <a:t>The Big Picture: </a:t>
            </a:r>
            <a:r>
              <a:rPr lang="en-US" sz="3600" dirty="0" smtClean="0"/>
              <a:t>Total Cost of Ownership</a:t>
            </a:r>
            <a:r>
              <a:rPr lang="en-US" sz="3600" dirty="0"/>
              <a:t/>
            </a:r>
            <a:br>
              <a:rPr lang="en-US" sz="3600" dirty="0"/>
            </a:br>
            <a:r>
              <a:rPr lang="en-US" sz="2800" dirty="0"/>
              <a:t>A b</a:t>
            </a:r>
            <a:r>
              <a:rPr lang="en-US" sz="2800" dirty="0">
                <a:latin typeface="Franklin Gothic Medium"/>
                <a:cs typeface="Franklin Gothic Medium"/>
              </a:rPr>
              <a:t>uildings’ costs over 40 years</a:t>
            </a:r>
          </a:p>
        </p:txBody>
      </p:sp>
      <p:grpSp>
        <p:nvGrpSpPr>
          <p:cNvPr id="21" name="Group 9"/>
          <p:cNvGrpSpPr>
            <a:grpSpLocks/>
          </p:cNvGrpSpPr>
          <p:nvPr/>
        </p:nvGrpSpPr>
        <p:grpSpPr bwMode="auto">
          <a:xfrm>
            <a:off x="2398843" y="2551691"/>
            <a:ext cx="6478457" cy="4231026"/>
            <a:chOff x="917" y="1242"/>
            <a:chExt cx="4523" cy="2680"/>
          </a:xfrm>
        </p:grpSpPr>
        <p:graphicFrame>
          <p:nvGraphicFramePr>
            <p:cNvPr id="22" name="Object 2">
              <a:hlinkClick r:id="" action="ppaction://ole?verb=0"/>
            </p:cNvPr>
            <p:cNvGraphicFramePr>
              <a:graphicFrameLocks/>
            </p:cNvGraphicFramePr>
            <p:nvPr>
              <p:extLst>
                <p:ext uri="{D42A27DB-BD31-4B8C-83A1-F6EECF244321}">
                  <p14:modId xmlns:p14="http://schemas.microsoft.com/office/powerpoint/2010/main" val="2031181214"/>
                </p:ext>
              </p:extLst>
            </p:nvPr>
          </p:nvGraphicFramePr>
          <p:xfrm>
            <a:off x="917" y="1297"/>
            <a:ext cx="4208" cy="2625"/>
          </p:xfrm>
          <a:graphic>
            <a:graphicData uri="http://schemas.openxmlformats.org/presentationml/2006/ole">
              <mc:AlternateContent xmlns:mc="http://schemas.openxmlformats.org/markup-compatibility/2006">
                <mc:Choice xmlns:v="urn:schemas-microsoft-com:vml" Requires="v">
                  <p:oleObj spid="_x0000_s2066" name="Worksheet" r:id="rId5" imgW="3695700" imgH="1876425" progId="Excel.Sheet.8">
                    <p:embed followColorScheme="full"/>
                  </p:oleObj>
                </mc:Choice>
                <mc:Fallback>
                  <p:oleObj name="Worksheet" r:id="rId5" imgW="3695700" imgH="1876425" progId="Excel.Sheet.8">
                    <p:embed followColorScheme="full"/>
                    <p:pic>
                      <p:nvPicPr>
                        <p:cNvPr id="7" name="Object 2">
                          <a:hlinkClick r:id="" action="ppaction://ole?verb=0"/>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 y="1297"/>
                          <a:ext cx="4208" cy="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 name="Rectangle 11"/>
            <p:cNvSpPr>
              <a:spLocks noChangeArrowheads="1"/>
            </p:cNvSpPr>
            <p:nvPr/>
          </p:nvSpPr>
          <p:spPr bwMode="auto">
            <a:xfrm>
              <a:off x="1281" y="1454"/>
              <a:ext cx="889" cy="250"/>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110000"/>
                </a:lnSpc>
              </a:pPr>
              <a:r>
                <a:rPr lang="en-US" b="1" dirty="0">
                  <a:solidFill>
                    <a:schemeClr val="tx2"/>
                  </a:solidFill>
                  <a:latin typeface="Swis721 Blk BT" pitchFamily="34" charset="0"/>
                </a:rPr>
                <a:t>Operation</a:t>
              </a:r>
              <a:endParaRPr lang="en-US" sz="1600" b="1" dirty="0">
                <a:solidFill>
                  <a:schemeClr val="tx2"/>
                </a:solidFill>
                <a:latin typeface="Swis721 Blk BT" pitchFamily="34" charset="0"/>
              </a:endParaRPr>
            </a:p>
          </p:txBody>
        </p:sp>
        <p:sp>
          <p:nvSpPr>
            <p:cNvPr id="24" name="Rectangle 12"/>
            <p:cNvSpPr>
              <a:spLocks noChangeArrowheads="1"/>
            </p:cNvSpPr>
            <p:nvPr/>
          </p:nvSpPr>
          <p:spPr bwMode="auto">
            <a:xfrm>
              <a:off x="3944" y="3222"/>
              <a:ext cx="969" cy="232"/>
            </a:xfrm>
            <a:prstGeom prst="rect">
              <a:avLst/>
            </a:prstGeom>
            <a:noFill/>
            <a:ln w="76200">
              <a:noFill/>
              <a:miter lim="800000"/>
              <a:headEnd/>
              <a:tailEnd/>
            </a:ln>
          </p:spPr>
          <p:txBody>
            <a:bodyPr wrap="none" lIns="90488" tIns="44450" rIns="90488" bIns="44450">
              <a:prstTxWarp prst="textNoShape">
                <a:avLst/>
              </a:prstTxWarp>
              <a:spAutoFit/>
            </a:bodyPr>
            <a:lstStyle/>
            <a:p>
              <a:pPr algn="ctr"/>
              <a:r>
                <a:rPr lang="en-US" b="1" dirty="0">
                  <a:solidFill>
                    <a:srgbClr val="1D2361"/>
                  </a:solidFill>
                  <a:latin typeface="Swis721 Blk BT" pitchFamily="34" charset="0"/>
                </a:rPr>
                <a:t>Alterations</a:t>
              </a:r>
            </a:p>
          </p:txBody>
        </p:sp>
        <p:sp>
          <p:nvSpPr>
            <p:cNvPr id="25" name="Rectangle 13"/>
            <p:cNvSpPr>
              <a:spLocks noChangeArrowheads="1"/>
            </p:cNvSpPr>
            <p:nvPr/>
          </p:nvSpPr>
          <p:spPr bwMode="auto">
            <a:xfrm>
              <a:off x="4032" y="2000"/>
              <a:ext cx="1408" cy="236"/>
            </a:xfrm>
            <a:prstGeom prst="rect">
              <a:avLst/>
            </a:prstGeom>
            <a:noFill/>
            <a:ln w="12700">
              <a:noFill/>
              <a:miter lim="800000"/>
              <a:headEnd/>
              <a:tailEnd/>
            </a:ln>
          </p:spPr>
          <p:txBody>
            <a:bodyPr lIns="90488" tIns="44450" rIns="90488" bIns="44450">
              <a:prstTxWarp prst="textNoShape">
                <a:avLst/>
              </a:prstTxWarp>
              <a:spAutoFit/>
            </a:bodyPr>
            <a:lstStyle/>
            <a:p>
              <a:pPr algn="ctr"/>
              <a:r>
                <a:rPr lang="en-US" b="1">
                  <a:solidFill>
                    <a:srgbClr val="005A00"/>
                  </a:solidFill>
                  <a:latin typeface="Swis721 Blk BT" pitchFamily="34" charset="0"/>
                </a:rPr>
                <a:t>Financing</a:t>
              </a:r>
            </a:p>
          </p:txBody>
        </p:sp>
        <p:sp>
          <p:nvSpPr>
            <p:cNvPr id="26" name="Rectangle 14"/>
            <p:cNvSpPr>
              <a:spLocks noChangeArrowheads="1"/>
            </p:cNvSpPr>
            <p:nvPr/>
          </p:nvSpPr>
          <p:spPr bwMode="auto">
            <a:xfrm>
              <a:off x="3498" y="1242"/>
              <a:ext cx="1130" cy="232"/>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dirty="0">
                  <a:solidFill>
                    <a:srgbClr val="CC0000"/>
                  </a:solidFill>
                  <a:latin typeface="Swis721 Blk BT" pitchFamily="34" charset="0"/>
                </a:rPr>
                <a:t>Construction</a:t>
              </a:r>
            </a:p>
          </p:txBody>
        </p:sp>
        <p:sp>
          <p:nvSpPr>
            <p:cNvPr id="27" name="Rectangle 15"/>
            <p:cNvSpPr>
              <a:spLocks noChangeArrowheads="1"/>
            </p:cNvSpPr>
            <p:nvPr/>
          </p:nvSpPr>
          <p:spPr bwMode="auto">
            <a:xfrm>
              <a:off x="1534" y="1641"/>
              <a:ext cx="450" cy="232"/>
            </a:xfrm>
            <a:prstGeom prst="rect">
              <a:avLst/>
            </a:prstGeom>
            <a:noFill/>
            <a:ln w="25400">
              <a:noFill/>
              <a:miter lim="800000"/>
              <a:headEnd/>
              <a:tailEnd/>
            </a:ln>
          </p:spPr>
          <p:txBody>
            <a:bodyPr wrap="none" lIns="90488" tIns="44450" rIns="90488" bIns="44450">
              <a:prstTxWarp prst="textNoShape">
                <a:avLst/>
              </a:prstTxWarp>
              <a:spAutoFit/>
            </a:bodyPr>
            <a:lstStyle/>
            <a:p>
              <a:r>
                <a:rPr lang="en-US" b="1" dirty="0">
                  <a:solidFill>
                    <a:schemeClr val="tx2"/>
                  </a:solidFill>
                  <a:latin typeface="Swis721 Blk BT" pitchFamily="34" charset="0"/>
                </a:rPr>
                <a:t>50%</a:t>
              </a:r>
            </a:p>
          </p:txBody>
        </p:sp>
        <p:sp>
          <p:nvSpPr>
            <p:cNvPr id="28" name="Rectangle 16"/>
            <p:cNvSpPr>
              <a:spLocks noChangeArrowheads="1"/>
            </p:cNvSpPr>
            <p:nvPr/>
          </p:nvSpPr>
          <p:spPr bwMode="auto">
            <a:xfrm>
              <a:off x="3859" y="1448"/>
              <a:ext cx="441" cy="232"/>
            </a:xfrm>
            <a:prstGeom prst="rect">
              <a:avLst/>
            </a:prstGeom>
            <a:noFill/>
            <a:ln w="25400">
              <a:noFill/>
              <a:miter lim="800000"/>
              <a:headEnd/>
              <a:tailEnd/>
            </a:ln>
          </p:spPr>
          <p:txBody>
            <a:bodyPr wrap="none" lIns="90488" tIns="44450" rIns="90488" bIns="44450">
              <a:prstTxWarp prst="textNoShape">
                <a:avLst/>
              </a:prstTxWarp>
              <a:spAutoFit/>
            </a:bodyPr>
            <a:lstStyle/>
            <a:p>
              <a:r>
                <a:rPr lang="en-US" b="1">
                  <a:solidFill>
                    <a:srgbClr val="CC0000"/>
                  </a:solidFill>
                  <a:latin typeface="Swis721 Blk BT" pitchFamily="34" charset="0"/>
                </a:rPr>
                <a:t>11%</a:t>
              </a:r>
              <a:endParaRPr lang="en-US" sz="1600" b="1">
                <a:solidFill>
                  <a:srgbClr val="CC0000"/>
                </a:solidFill>
                <a:latin typeface="Swis721 Blk BT" pitchFamily="34" charset="0"/>
              </a:endParaRPr>
            </a:p>
          </p:txBody>
        </p:sp>
        <p:sp>
          <p:nvSpPr>
            <p:cNvPr id="29" name="Rectangle 17"/>
            <p:cNvSpPr>
              <a:spLocks noChangeArrowheads="1"/>
            </p:cNvSpPr>
            <p:nvPr/>
          </p:nvSpPr>
          <p:spPr bwMode="auto">
            <a:xfrm>
              <a:off x="4536" y="2239"/>
              <a:ext cx="450" cy="232"/>
            </a:xfrm>
            <a:prstGeom prst="rect">
              <a:avLst/>
            </a:prstGeom>
            <a:noFill/>
            <a:ln w="25400">
              <a:noFill/>
              <a:miter lim="800000"/>
              <a:headEnd/>
              <a:tailEnd/>
            </a:ln>
          </p:spPr>
          <p:txBody>
            <a:bodyPr wrap="none" lIns="90488" tIns="44450" rIns="90488" bIns="44450">
              <a:prstTxWarp prst="textNoShape">
                <a:avLst/>
              </a:prstTxWarp>
              <a:spAutoFit/>
            </a:bodyPr>
            <a:lstStyle/>
            <a:p>
              <a:r>
                <a:rPr lang="en-US" b="1">
                  <a:solidFill>
                    <a:srgbClr val="004C00"/>
                  </a:solidFill>
                  <a:latin typeface="Swis721 Blk BT" pitchFamily="34" charset="0"/>
                </a:rPr>
                <a:t>14%</a:t>
              </a:r>
            </a:p>
          </p:txBody>
        </p:sp>
        <p:sp>
          <p:nvSpPr>
            <p:cNvPr id="30" name="Rectangle 18"/>
            <p:cNvSpPr>
              <a:spLocks noChangeArrowheads="1"/>
            </p:cNvSpPr>
            <p:nvPr/>
          </p:nvSpPr>
          <p:spPr bwMode="auto">
            <a:xfrm>
              <a:off x="4213" y="3438"/>
              <a:ext cx="529" cy="216"/>
            </a:xfrm>
            <a:prstGeom prst="rect">
              <a:avLst/>
            </a:prstGeom>
            <a:noFill/>
            <a:ln w="25400">
              <a:noFill/>
              <a:miter lim="800000"/>
              <a:headEnd/>
              <a:tailEnd/>
            </a:ln>
          </p:spPr>
          <p:txBody>
            <a:bodyPr wrap="square" lIns="90488" tIns="44450" rIns="90488" bIns="44450">
              <a:prstTxWarp prst="textNoShape">
                <a:avLst/>
              </a:prstTxWarp>
              <a:spAutoFit/>
            </a:bodyPr>
            <a:lstStyle/>
            <a:p>
              <a:r>
                <a:rPr lang="en-US" sz="1600" b="1" dirty="0">
                  <a:solidFill>
                    <a:srgbClr val="1D2361"/>
                  </a:solidFill>
                  <a:latin typeface="Swis721 Blk BT" pitchFamily="34" charset="0"/>
                </a:rPr>
                <a:t>25%</a:t>
              </a:r>
              <a:endParaRPr lang="en-US" sz="1600" dirty="0">
                <a:solidFill>
                  <a:srgbClr val="1D2361"/>
                </a:solidFill>
                <a:latin typeface="Swis721 Blk BT" pitchFamily="34" charset="0"/>
              </a:endParaRPr>
            </a:p>
          </p:txBody>
        </p:sp>
      </p:grpSp>
    </p:spTree>
    <p:extLst>
      <p:ext uri="{BB962C8B-B14F-4D97-AF65-F5344CB8AC3E}">
        <p14:creationId xmlns:p14="http://schemas.microsoft.com/office/powerpoint/2010/main" val="1494293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6644"/>
            <a:ext cx="12203528" cy="975725"/>
          </a:xfrm>
          <a:prstGeom prst="rect">
            <a:avLst/>
          </a:prstGeom>
          <a:solidFill>
            <a:schemeClr val="bg1">
              <a:lumMod val="75000"/>
              <a:alpha val="8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3846" y="164810"/>
            <a:ext cx="11428961" cy="830997"/>
          </a:xfrm>
          <a:prstGeom prst="rect">
            <a:avLst/>
          </a:prstGeom>
          <a:noFill/>
        </p:spPr>
        <p:txBody>
          <a:bodyPr wrap="square" rtlCol="0">
            <a:spAutoFit/>
          </a:bodyPr>
          <a:lstStyle/>
          <a:p>
            <a:r>
              <a:rPr lang="en-US" sz="4800" b="1" dirty="0" smtClean="0">
                <a:solidFill>
                  <a:schemeClr val="bg1"/>
                </a:solidFill>
              </a:rPr>
              <a:t>Arctic Communities</a:t>
            </a:r>
            <a:endParaRPr lang="en-US" sz="4800" b="1" dirty="0" smtClean="0">
              <a:solidFill>
                <a:schemeClr val="bg1"/>
              </a:solidFill>
              <a:latin typeface="Rockwell" panose="02060603020205020403" pitchFamily="18" charset="0"/>
            </a:endParaRPr>
          </a:p>
        </p:txBody>
      </p:sp>
      <p:pic>
        <p:nvPicPr>
          <p:cNvPr id="9" name="Picture 8" descr="C:\Users\sdvale\Pictures\ANTHC%20Logo%20[PNG].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9396998" y="298549"/>
            <a:ext cx="2332037" cy="666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02285" y="4165394"/>
            <a:ext cx="2390775" cy="646331"/>
          </a:xfrm>
          <a:prstGeom prst="rect">
            <a:avLst/>
          </a:prstGeom>
          <a:noFill/>
        </p:spPr>
        <p:txBody>
          <a:bodyPr wrap="square" rtlCol="0">
            <a:spAutoFit/>
          </a:bodyPr>
          <a:lstStyle/>
          <a:p>
            <a:r>
              <a:rPr lang="en-US" sz="3600" dirty="0" smtClean="0">
                <a:solidFill>
                  <a:srgbClr val="0070C0"/>
                </a:solidFill>
              </a:rPr>
              <a:t>Remote</a:t>
            </a:r>
            <a:endParaRPr lang="en-US" sz="3600" dirty="0">
              <a:solidFill>
                <a:srgbClr val="0070C0"/>
              </a:solidFill>
            </a:endParaRPr>
          </a:p>
        </p:txBody>
      </p:sp>
      <p:sp>
        <p:nvSpPr>
          <p:cNvPr id="8" name="TextBox 7"/>
          <p:cNvSpPr txBox="1"/>
          <p:nvPr/>
        </p:nvSpPr>
        <p:spPr>
          <a:xfrm>
            <a:off x="5193128" y="4036612"/>
            <a:ext cx="7010400" cy="646331"/>
          </a:xfrm>
          <a:prstGeom prst="rect">
            <a:avLst/>
          </a:prstGeom>
          <a:noFill/>
        </p:spPr>
        <p:txBody>
          <a:bodyPr wrap="square" rtlCol="0">
            <a:spAutoFit/>
          </a:bodyPr>
          <a:lstStyle/>
          <a:p>
            <a:r>
              <a:rPr lang="en-US" sz="3600" dirty="0" smtClean="0">
                <a:solidFill>
                  <a:srgbClr val="0070C0"/>
                </a:solidFill>
              </a:rPr>
              <a:t>Cold Climates</a:t>
            </a:r>
            <a:endParaRPr lang="en-US" sz="3600" dirty="0">
              <a:solidFill>
                <a:srgbClr val="0070C0"/>
              </a:solidFill>
            </a:endParaRPr>
          </a:p>
        </p:txBody>
      </p:sp>
      <p:sp>
        <p:nvSpPr>
          <p:cNvPr id="10" name="TextBox 9"/>
          <p:cNvSpPr txBox="1"/>
          <p:nvPr/>
        </p:nvSpPr>
        <p:spPr>
          <a:xfrm>
            <a:off x="4486275" y="6123204"/>
            <a:ext cx="2390775" cy="646331"/>
          </a:xfrm>
          <a:prstGeom prst="rect">
            <a:avLst/>
          </a:prstGeom>
          <a:noFill/>
        </p:spPr>
        <p:txBody>
          <a:bodyPr wrap="square" rtlCol="0">
            <a:spAutoFit/>
          </a:bodyPr>
          <a:lstStyle/>
          <a:p>
            <a:r>
              <a:rPr lang="en-US" sz="3600" dirty="0" smtClean="0">
                <a:solidFill>
                  <a:srgbClr val="0070C0"/>
                </a:solidFill>
              </a:rPr>
              <a:t>Economies</a:t>
            </a:r>
            <a:endParaRPr lang="en-US" sz="3600" dirty="0">
              <a:solidFill>
                <a:srgbClr val="0070C0"/>
              </a:solidFill>
            </a:endParaRPr>
          </a:p>
        </p:txBody>
      </p:sp>
      <p:sp>
        <p:nvSpPr>
          <p:cNvPr id="11" name="TextBox 10"/>
          <p:cNvSpPr txBox="1"/>
          <p:nvPr/>
        </p:nvSpPr>
        <p:spPr>
          <a:xfrm>
            <a:off x="997473" y="6123205"/>
            <a:ext cx="3790950" cy="646331"/>
          </a:xfrm>
          <a:prstGeom prst="rect">
            <a:avLst/>
          </a:prstGeom>
          <a:noFill/>
        </p:spPr>
        <p:txBody>
          <a:bodyPr wrap="square" rtlCol="0">
            <a:spAutoFit/>
          </a:bodyPr>
          <a:lstStyle/>
          <a:p>
            <a:r>
              <a:rPr lang="en-US" sz="3600" dirty="0" smtClean="0">
                <a:solidFill>
                  <a:srgbClr val="0070C0"/>
                </a:solidFill>
              </a:rPr>
              <a:t>Small</a:t>
            </a:r>
            <a:endParaRPr lang="en-US" sz="3600" dirty="0">
              <a:solidFill>
                <a:srgbClr val="0070C0"/>
              </a:solidFill>
            </a:endParaRPr>
          </a:p>
        </p:txBody>
      </p:sp>
      <p:sp>
        <p:nvSpPr>
          <p:cNvPr id="12" name="TextBox 11"/>
          <p:cNvSpPr txBox="1"/>
          <p:nvPr/>
        </p:nvSpPr>
        <p:spPr>
          <a:xfrm>
            <a:off x="8277225" y="6123204"/>
            <a:ext cx="3371849" cy="646331"/>
          </a:xfrm>
          <a:prstGeom prst="rect">
            <a:avLst/>
          </a:prstGeom>
          <a:noFill/>
        </p:spPr>
        <p:txBody>
          <a:bodyPr wrap="square" rtlCol="0">
            <a:spAutoFit/>
          </a:bodyPr>
          <a:lstStyle/>
          <a:p>
            <a:r>
              <a:rPr lang="en-US" sz="3600" dirty="0" smtClean="0">
                <a:solidFill>
                  <a:srgbClr val="0070C0"/>
                </a:solidFill>
              </a:rPr>
              <a:t>Inter-connected</a:t>
            </a:r>
            <a:endParaRPr lang="en-US" sz="3600" dirty="0">
              <a:solidFill>
                <a:srgbClr val="0070C0"/>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2670" b="23739"/>
          <a:stretch/>
        </p:blipFill>
        <p:spPr>
          <a:xfrm>
            <a:off x="-39599" y="1112369"/>
            <a:ext cx="6825834" cy="4340701"/>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19685" b="8645"/>
          <a:stretch/>
        </p:blipFill>
        <p:spPr>
          <a:xfrm>
            <a:off x="-5910" y="3524388"/>
            <a:ext cx="9269936" cy="3333612"/>
          </a:xfrm>
          <a:prstGeom prst="rect">
            <a:avLst/>
          </a:prstGeom>
        </p:spPr>
      </p:pic>
      <p:pic>
        <p:nvPicPr>
          <p:cNvPr id="15" name="Picture 3" descr="\\deh02\Users\kwilson\Photos\Professional_Photos\Mishler_Clark\Western Alaska\IMG_624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5801" y="1079280"/>
            <a:ext cx="5406199" cy="552605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t="6939" r="4236" b="5124"/>
          <a:stretch/>
        </p:blipFill>
        <p:spPr>
          <a:xfrm>
            <a:off x="6786235" y="3524389"/>
            <a:ext cx="5425818" cy="3321579"/>
          </a:xfrm>
          <a:prstGeom prst="rect">
            <a:avLst/>
          </a:prstGeom>
        </p:spPr>
      </p:pic>
      <p:sp>
        <p:nvSpPr>
          <p:cNvPr id="4" name="Rectangle 3"/>
          <p:cNvSpPr/>
          <p:nvPr/>
        </p:nvSpPr>
        <p:spPr>
          <a:xfrm>
            <a:off x="76024" y="1079280"/>
            <a:ext cx="2652522"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REMOTE</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7" name="Rectangle 16"/>
          <p:cNvSpPr/>
          <p:nvPr/>
        </p:nvSpPr>
        <p:spPr>
          <a:xfrm>
            <a:off x="270921" y="5984704"/>
            <a:ext cx="4399089"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COLD CLIMATE</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8" name="Rectangle 17"/>
          <p:cNvSpPr/>
          <p:nvPr/>
        </p:nvSpPr>
        <p:spPr>
          <a:xfrm>
            <a:off x="8523731" y="1948828"/>
            <a:ext cx="1930337"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SCALE</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9" name="Rectangle 18"/>
          <p:cNvSpPr/>
          <p:nvPr/>
        </p:nvSpPr>
        <p:spPr>
          <a:xfrm>
            <a:off x="7307523" y="4596969"/>
            <a:ext cx="4364308" cy="923330"/>
          </a:xfrm>
          <a:prstGeom prst="rect">
            <a:avLst/>
          </a:prstGeom>
          <a:noFill/>
        </p:spPr>
        <p:txBody>
          <a:bodyPr wrap="squar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SUBSISTENCE</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744671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6644"/>
            <a:ext cx="12203528" cy="975725"/>
          </a:xfrm>
          <a:prstGeom prst="rect">
            <a:avLst/>
          </a:prstGeom>
          <a:solidFill>
            <a:schemeClr val="bg1">
              <a:lumMod val="75000"/>
              <a:alpha val="8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882" y="102250"/>
            <a:ext cx="11378153" cy="830997"/>
          </a:xfrm>
          <a:prstGeom prst="rect">
            <a:avLst/>
          </a:prstGeom>
          <a:noFill/>
        </p:spPr>
        <p:txBody>
          <a:bodyPr wrap="square" rtlCol="0">
            <a:spAutoFit/>
          </a:bodyPr>
          <a:lstStyle/>
          <a:p>
            <a:r>
              <a:rPr lang="en-US" sz="4800" b="1" dirty="0" smtClean="0">
                <a:solidFill>
                  <a:schemeClr val="bg1"/>
                </a:solidFill>
              </a:rPr>
              <a:t>Public Facilities</a:t>
            </a:r>
            <a:endParaRPr lang="en-US" sz="4800" b="1" dirty="0" smtClean="0">
              <a:solidFill>
                <a:schemeClr val="bg1"/>
              </a:solidFill>
              <a:latin typeface="Rockwell" panose="02060603020205020403" pitchFamily="18" charset="0"/>
            </a:endParaRPr>
          </a:p>
        </p:txBody>
      </p:sp>
      <p:pic>
        <p:nvPicPr>
          <p:cNvPr id="9" name="Picture 8" descr="C:\Users\sdvale\Pictures\ANTHC%20Logo%20[PNG].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9396998" y="298549"/>
            <a:ext cx="2332037" cy="666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26348" y="4201488"/>
            <a:ext cx="2390775" cy="646331"/>
          </a:xfrm>
          <a:prstGeom prst="rect">
            <a:avLst/>
          </a:prstGeom>
          <a:noFill/>
        </p:spPr>
        <p:txBody>
          <a:bodyPr wrap="square" rtlCol="0">
            <a:spAutoFit/>
          </a:bodyPr>
          <a:lstStyle/>
          <a:p>
            <a:r>
              <a:rPr lang="en-US" sz="3600" dirty="0" smtClean="0">
                <a:solidFill>
                  <a:srgbClr val="0070C0"/>
                </a:solidFill>
              </a:rPr>
              <a:t>School</a:t>
            </a:r>
            <a:endParaRPr lang="en-US" sz="3600" dirty="0">
              <a:solidFill>
                <a:srgbClr val="0070C0"/>
              </a:solidFill>
            </a:endParaRPr>
          </a:p>
        </p:txBody>
      </p:sp>
      <p:sp>
        <p:nvSpPr>
          <p:cNvPr id="8" name="TextBox 7"/>
          <p:cNvSpPr txBox="1"/>
          <p:nvPr/>
        </p:nvSpPr>
        <p:spPr>
          <a:xfrm>
            <a:off x="5193128" y="4036612"/>
            <a:ext cx="7010400" cy="646331"/>
          </a:xfrm>
          <a:prstGeom prst="rect">
            <a:avLst/>
          </a:prstGeom>
          <a:noFill/>
        </p:spPr>
        <p:txBody>
          <a:bodyPr wrap="square" rtlCol="0">
            <a:spAutoFit/>
          </a:bodyPr>
          <a:lstStyle/>
          <a:p>
            <a:r>
              <a:rPr lang="en-US" sz="3600" dirty="0" err="1" smtClean="0">
                <a:solidFill>
                  <a:srgbClr val="0070C0"/>
                </a:solidFill>
              </a:rPr>
              <a:t>Washateria</a:t>
            </a:r>
            <a:r>
              <a:rPr lang="en-US" sz="3600" dirty="0" smtClean="0">
                <a:solidFill>
                  <a:srgbClr val="0070C0"/>
                </a:solidFill>
              </a:rPr>
              <a:t> / Water Treatment Plant</a:t>
            </a:r>
            <a:endParaRPr lang="en-US" sz="3600" dirty="0">
              <a:solidFill>
                <a:srgbClr val="0070C0"/>
              </a:solidFill>
            </a:endParaRPr>
          </a:p>
        </p:txBody>
      </p:sp>
      <p:sp>
        <p:nvSpPr>
          <p:cNvPr id="10" name="TextBox 9"/>
          <p:cNvSpPr txBox="1"/>
          <p:nvPr/>
        </p:nvSpPr>
        <p:spPr>
          <a:xfrm>
            <a:off x="7715250" y="6123204"/>
            <a:ext cx="2390775" cy="646331"/>
          </a:xfrm>
          <a:prstGeom prst="rect">
            <a:avLst/>
          </a:prstGeom>
          <a:noFill/>
        </p:spPr>
        <p:txBody>
          <a:bodyPr wrap="square" rtlCol="0">
            <a:spAutoFit/>
          </a:bodyPr>
          <a:lstStyle/>
          <a:p>
            <a:r>
              <a:rPr lang="en-US" sz="3600" dirty="0" smtClean="0">
                <a:solidFill>
                  <a:srgbClr val="0070C0"/>
                </a:solidFill>
              </a:rPr>
              <a:t>Clinic</a:t>
            </a:r>
            <a:endParaRPr lang="en-US" sz="3600" dirty="0">
              <a:solidFill>
                <a:srgbClr val="0070C0"/>
              </a:solidFill>
            </a:endParaRPr>
          </a:p>
        </p:txBody>
      </p:sp>
      <p:sp>
        <p:nvSpPr>
          <p:cNvPr id="11" name="TextBox 10"/>
          <p:cNvSpPr txBox="1"/>
          <p:nvPr/>
        </p:nvSpPr>
        <p:spPr>
          <a:xfrm>
            <a:off x="997473" y="6123205"/>
            <a:ext cx="3790950" cy="646331"/>
          </a:xfrm>
          <a:prstGeom prst="rect">
            <a:avLst/>
          </a:prstGeom>
          <a:noFill/>
        </p:spPr>
        <p:txBody>
          <a:bodyPr wrap="square" rtlCol="0">
            <a:spAutoFit/>
          </a:bodyPr>
          <a:lstStyle/>
          <a:p>
            <a:r>
              <a:rPr lang="en-US" sz="3600" dirty="0" smtClean="0">
                <a:solidFill>
                  <a:srgbClr val="0070C0"/>
                </a:solidFill>
              </a:rPr>
              <a:t>City / Tribal Offices </a:t>
            </a:r>
            <a:endParaRPr lang="en-US" sz="3600" dirty="0">
              <a:solidFill>
                <a:srgbClr val="0070C0"/>
              </a:solidFill>
            </a:endParaRPr>
          </a:p>
        </p:txBody>
      </p:sp>
      <p:pic>
        <p:nvPicPr>
          <p:cNvPr id="12" name="Picture 1"/>
          <p:cNvPicPr>
            <a:picLocks noChangeAspect="1" noChangeArrowheads="1"/>
          </p:cNvPicPr>
          <p:nvPr/>
        </p:nvPicPr>
        <p:blipFill>
          <a:blip r:embed="rId4" cstate="print"/>
          <a:srcRect/>
          <a:stretch>
            <a:fillRect/>
          </a:stretch>
        </p:blipFill>
        <p:spPr bwMode="auto">
          <a:xfrm>
            <a:off x="0" y="1096691"/>
            <a:ext cx="6616260" cy="3539648"/>
          </a:xfrm>
          <a:prstGeom prst="rect">
            <a:avLst/>
          </a:prstGeom>
          <a:noFill/>
          <a:ln w="9525">
            <a:noFill/>
            <a:miter lim="800000"/>
            <a:headEnd/>
            <a:tailEnd/>
          </a:ln>
        </p:spPr>
      </p:pic>
      <p:pic>
        <p:nvPicPr>
          <p:cNvPr id="15" name="Picture 14" descr="IMG_2318"/>
          <p:cNvPicPr/>
          <p:nvPr/>
        </p:nvPicPr>
        <p:blipFill rotWithShape="1">
          <a:blip r:embed="rId5" cstate="print">
            <a:extLst>
              <a:ext uri="{28A0092B-C50C-407E-A947-70E740481C1C}">
                <a14:useLocalDpi xmlns:a14="http://schemas.microsoft.com/office/drawing/2010/main" val="0"/>
              </a:ext>
            </a:extLst>
          </a:blip>
          <a:srcRect t="30166" b="25114"/>
          <a:stretch/>
        </p:blipFill>
        <p:spPr bwMode="auto">
          <a:xfrm>
            <a:off x="-69990" y="4636339"/>
            <a:ext cx="6405020" cy="3033128"/>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1696069" y="1046669"/>
            <a:ext cx="2872902"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SCHOOLS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3" name="Picture 12"/>
          <p:cNvPicPr/>
          <p:nvPr/>
        </p:nvPicPr>
        <p:blipFill rotWithShape="1">
          <a:blip r:embed="rId6" cstate="print">
            <a:extLst>
              <a:ext uri="{28A0092B-C50C-407E-A947-70E740481C1C}">
                <a14:useLocalDpi xmlns:a14="http://schemas.microsoft.com/office/drawing/2010/main" val="0"/>
              </a:ext>
            </a:extLst>
          </a:blip>
          <a:srcRect t="12040" b="6367"/>
          <a:stretch/>
        </p:blipFill>
        <p:spPr bwMode="auto">
          <a:xfrm>
            <a:off x="6265039" y="1073764"/>
            <a:ext cx="5949315" cy="3633537"/>
          </a:xfrm>
          <a:prstGeom prst="rect">
            <a:avLst/>
          </a:prstGeom>
          <a:noFill/>
          <a:ln>
            <a:noFill/>
          </a:ln>
        </p:spPr>
      </p:pic>
      <p:sp>
        <p:nvSpPr>
          <p:cNvPr id="17" name="Rectangle 16"/>
          <p:cNvSpPr/>
          <p:nvPr/>
        </p:nvSpPr>
        <p:spPr>
          <a:xfrm>
            <a:off x="212075" y="4562182"/>
            <a:ext cx="5889689"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WATER TREATMENT</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4" name="Picture 13" descr="\\deh02\Energy Program\By Village\Chevak\Tribal Office Building\Pictures\Tribal Office Bldg 002.jpg"/>
          <p:cNvPicPr/>
          <p:nvPr/>
        </p:nvPicPr>
        <p:blipFill rotWithShape="1">
          <a:blip r:embed="rId7" cstate="print"/>
          <a:srcRect t="30114" b="19943"/>
          <a:stretch/>
        </p:blipFill>
        <p:spPr bwMode="auto">
          <a:xfrm>
            <a:off x="6265039" y="4636339"/>
            <a:ext cx="5943902" cy="2768080"/>
          </a:xfrm>
          <a:prstGeom prst="rect">
            <a:avLst/>
          </a:prstGeom>
          <a:noFill/>
          <a:ln w="9525">
            <a:noFill/>
            <a:miter lim="800000"/>
            <a:headEnd/>
            <a:tailEnd/>
          </a:ln>
        </p:spPr>
      </p:pic>
      <p:sp>
        <p:nvSpPr>
          <p:cNvPr id="18" name="Rectangle 17"/>
          <p:cNvSpPr/>
          <p:nvPr/>
        </p:nvSpPr>
        <p:spPr>
          <a:xfrm>
            <a:off x="8297069" y="1041712"/>
            <a:ext cx="2364750"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CLINICS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9" name="Rectangle 18"/>
          <p:cNvSpPr/>
          <p:nvPr/>
        </p:nvSpPr>
        <p:spPr>
          <a:xfrm>
            <a:off x="6146644" y="4575959"/>
            <a:ext cx="6172074"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CITY/TRIBAL OFFICES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379343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6644"/>
            <a:ext cx="12203528" cy="975725"/>
          </a:xfrm>
          <a:prstGeom prst="rect">
            <a:avLst/>
          </a:prstGeom>
          <a:solidFill>
            <a:schemeClr val="bg1">
              <a:lumMod val="75000"/>
              <a:alpha val="8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3238" y="184720"/>
            <a:ext cx="11378153" cy="830997"/>
          </a:xfrm>
          <a:prstGeom prst="rect">
            <a:avLst/>
          </a:prstGeom>
          <a:noFill/>
        </p:spPr>
        <p:txBody>
          <a:bodyPr wrap="square" rtlCol="0">
            <a:spAutoFit/>
          </a:bodyPr>
          <a:lstStyle/>
          <a:p>
            <a:r>
              <a:rPr lang="en-US" sz="4800" b="1" dirty="0" smtClean="0">
                <a:solidFill>
                  <a:schemeClr val="bg1"/>
                </a:solidFill>
              </a:rPr>
              <a:t>Public facility energy costs</a:t>
            </a:r>
            <a:endParaRPr lang="en-US" sz="4800" b="1" dirty="0" smtClean="0">
              <a:solidFill>
                <a:schemeClr val="bg1"/>
              </a:solidFill>
              <a:latin typeface="Rockwell" panose="02060603020205020403" pitchFamily="18" charset="0"/>
            </a:endParaRPr>
          </a:p>
        </p:txBody>
      </p:sp>
      <p:pic>
        <p:nvPicPr>
          <p:cNvPr id="9" name="Picture 8" descr="C:\Users\sdvale\Pictures\ANTHC%20Logo%20[PNG].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9396998" y="298549"/>
            <a:ext cx="2332037" cy="6667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BEESMapRevised.jpg"/>
          <p:cNvPicPr/>
          <p:nvPr/>
        </p:nvPicPr>
        <p:blipFill>
          <a:blip r:embed="rId4" cstate="print"/>
          <a:stretch>
            <a:fillRect/>
          </a:stretch>
        </p:blipFill>
        <p:spPr>
          <a:xfrm>
            <a:off x="2971801" y="2362200"/>
            <a:ext cx="5457825" cy="3238500"/>
          </a:xfrm>
          <a:prstGeom prst="rect">
            <a:avLst/>
          </a:prstGeom>
        </p:spPr>
      </p:pic>
      <p:sp>
        <p:nvSpPr>
          <p:cNvPr id="18" name="TextBox 17"/>
          <p:cNvSpPr txBox="1"/>
          <p:nvPr/>
        </p:nvSpPr>
        <p:spPr>
          <a:xfrm>
            <a:off x="8305800" y="3505200"/>
            <a:ext cx="2362200" cy="369332"/>
          </a:xfrm>
          <a:prstGeom prst="rect">
            <a:avLst/>
          </a:prstGeom>
          <a:noFill/>
        </p:spPr>
        <p:txBody>
          <a:bodyPr wrap="square" rtlCol="0">
            <a:spAutoFit/>
          </a:bodyPr>
          <a:lstStyle/>
          <a:p>
            <a:r>
              <a:rPr lang="en-US" b="1" dirty="0"/>
              <a:t>$4.44 per square foot</a:t>
            </a:r>
          </a:p>
        </p:txBody>
      </p:sp>
      <p:sp>
        <p:nvSpPr>
          <p:cNvPr id="19" name="TextBox 18"/>
          <p:cNvSpPr txBox="1"/>
          <p:nvPr/>
        </p:nvSpPr>
        <p:spPr>
          <a:xfrm>
            <a:off x="6324600" y="1905000"/>
            <a:ext cx="2362200" cy="369332"/>
          </a:xfrm>
          <a:prstGeom prst="rect">
            <a:avLst/>
          </a:prstGeom>
          <a:noFill/>
        </p:spPr>
        <p:txBody>
          <a:bodyPr wrap="square" rtlCol="0">
            <a:spAutoFit/>
          </a:bodyPr>
          <a:lstStyle/>
          <a:p>
            <a:r>
              <a:rPr lang="en-US" b="1" dirty="0"/>
              <a:t>$5.86 per square foot</a:t>
            </a:r>
          </a:p>
        </p:txBody>
      </p:sp>
      <p:sp>
        <p:nvSpPr>
          <p:cNvPr id="31" name="TextBox 30"/>
          <p:cNvSpPr txBox="1"/>
          <p:nvPr/>
        </p:nvSpPr>
        <p:spPr>
          <a:xfrm>
            <a:off x="2362200" y="2362200"/>
            <a:ext cx="2362200" cy="369332"/>
          </a:xfrm>
          <a:prstGeom prst="rect">
            <a:avLst/>
          </a:prstGeom>
          <a:noFill/>
        </p:spPr>
        <p:txBody>
          <a:bodyPr wrap="square" rtlCol="0">
            <a:spAutoFit/>
          </a:bodyPr>
          <a:lstStyle/>
          <a:p>
            <a:r>
              <a:rPr lang="en-US" b="1" dirty="0"/>
              <a:t>$7.37 per square foot</a:t>
            </a:r>
          </a:p>
        </p:txBody>
      </p:sp>
      <p:sp>
        <p:nvSpPr>
          <p:cNvPr id="32" name="TextBox 31"/>
          <p:cNvSpPr txBox="1"/>
          <p:nvPr/>
        </p:nvSpPr>
        <p:spPr>
          <a:xfrm>
            <a:off x="6248400" y="5410200"/>
            <a:ext cx="2362200" cy="369332"/>
          </a:xfrm>
          <a:prstGeom prst="rect">
            <a:avLst/>
          </a:prstGeom>
          <a:noFill/>
        </p:spPr>
        <p:txBody>
          <a:bodyPr wrap="square" rtlCol="0">
            <a:spAutoFit/>
          </a:bodyPr>
          <a:lstStyle/>
          <a:p>
            <a:r>
              <a:rPr lang="en-US" b="1" dirty="0"/>
              <a:t>$3.54 per square foot</a:t>
            </a:r>
          </a:p>
        </p:txBody>
      </p:sp>
      <p:cxnSp>
        <p:nvCxnSpPr>
          <p:cNvPr id="33" name="Straight Arrow Connector 32"/>
          <p:cNvCxnSpPr/>
          <p:nvPr/>
        </p:nvCxnSpPr>
        <p:spPr>
          <a:xfrm>
            <a:off x="4191000" y="2743200"/>
            <a:ext cx="990600" cy="457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553200" y="4648200"/>
            <a:ext cx="381000" cy="762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7848600" y="3810000"/>
            <a:ext cx="685800" cy="685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477000" y="2209800"/>
            <a:ext cx="990600" cy="304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419225" y="6200685"/>
            <a:ext cx="8943975" cy="400110"/>
          </a:xfrm>
          <a:prstGeom prst="rect">
            <a:avLst/>
          </a:prstGeom>
          <a:noFill/>
        </p:spPr>
        <p:txBody>
          <a:bodyPr wrap="square" rtlCol="0">
            <a:spAutoFit/>
          </a:bodyPr>
          <a:lstStyle/>
          <a:p>
            <a:r>
              <a:rPr lang="en-US" sz="2000" dirty="0"/>
              <a:t>Average energy cost per square foot based on energy audits of 348 public buildings</a:t>
            </a:r>
          </a:p>
        </p:txBody>
      </p:sp>
    </p:spTree>
    <p:extLst>
      <p:ext uri="{BB962C8B-B14F-4D97-AF65-F5344CB8AC3E}">
        <p14:creationId xmlns:p14="http://schemas.microsoft.com/office/powerpoint/2010/main" val="584887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6644"/>
            <a:ext cx="12203528" cy="975725"/>
          </a:xfrm>
          <a:prstGeom prst="rect">
            <a:avLst/>
          </a:prstGeom>
          <a:solidFill>
            <a:schemeClr val="bg1">
              <a:lumMod val="75000"/>
              <a:alpha val="8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9624" y="209007"/>
            <a:ext cx="11378153" cy="830997"/>
          </a:xfrm>
          <a:prstGeom prst="rect">
            <a:avLst/>
          </a:prstGeom>
          <a:noFill/>
        </p:spPr>
        <p:txBody>
          <a:bodyPr wrap="square" rtlCol="0">
            <a:spAutoFit/>
          </a:bodyPr>
          <a:lstStyle/>
          <a:p>
            <a:r>
              <a:rPr lang="en-US" sz="4800" b="1" dirty="0" smtClean="0">
                <a:solidFill>
                  <a:schemeClr val="bg1"/>
                </a:solidFill>
              </a:rPr>
              <a:t>Public facility energy consumption</a:t>
            </a:r>
            <a:endParaRPr lang="en-US" sz="4800" b="1" dirty="0" smtClean="0">
              <a:solidFill>
                <a:schemeClr val="bg1"/>
              </a:solidFill>
              <a:latin typeface="Rockwell" panose="02060603020205020403" pitchFamily="18" charset="0"/>
            </a:endParaRPr>
          </a:p>
        </p:txBody>
      </p:sp>
      <p:pic>
        <p:nvPicPr>
          <p:cNvPr id="9" name="Picture 8" descr="C:\Users\sdvale\Pictures\ANTHC%20Logo%20[PNG].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9396998" y="298549"/>
            <a:ext cx="2332037" cy="6667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4" cstate="print"/>
          <a:srcRect/>
          <a:stretch>
            <a:fillRect/>
          </a:stretch>
        </p:blipFill>
        <p:spPr bwMode="auto">
          <a:xfrm>
            <a:off x="7226219" y="1146763"/>
            <a:ext cx="4341558" cy="5494786"/>
          </a:xfrm>
          <a:prstGeom prst="rect">
            <a:avLst/>
          </a:prstGeom>
          <a:noFill/>
          <a:ln w="9525">
            <a:noFill/>
            <a:miter lim="800000"/>
            <a:headEnd/>
            <a:tailEnd/>
          </a:ln>
        </p:spPr>
      </p:pic>
      <p:graphicFrame>
        <p:nvGraphicFramePr>
          <p:cNvPr id="21" name="Chart 20"/>
          <p:cNvGraphicFramePr/>
          <p:nvPr>
            <p:extLst>
              <p:ext uri="{D42A27DB-BD31-4B8C-83A1-F6EECF244321}">
                <p14:modId xmlns:p14="http://schemas.microsoft.com/office/powerpoint/2010/main" val="1034467116"/>
              </p:ext>
            </p:extLst>
          </p:nvPr>
        </p:nvGraphicFramePr>
        <p:xfrm>
          <a:off x="1203158" y="1066801"/>
          <a:ext cx="5907508" cy="29156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p:cNvGraphicFramePr/>
          <p:nvPr>
            <p:extLst>
              <p:ext uri="{D42A27DB-BD31-4B8C-83A1-F6EECF244321}">
                <p14:modId xmlns:p14="http://schemas.microsoft.com/office/powerpoint/2010/main" val="993983414"/>
              </p:ext>
            </p:extLst>
          </p:nvPr>
        </p:nvGraphicFramePr>
        <p:xfrm>
          <a:off x="1203158" y="3886200"/>
          <a:ext cx="5670884" cy="2971800"/>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p:cNvSpPr txBox="1"/>
          <p:nvPr/>
        </p:nvSpPr>
        <p:spPr>
          <a:xfrm>
            <a:off x="1676400" y="3886200"/>
            <a:ext cx="4114800" cy="369332"/>
          </a:xfrm>
          <a:prstGeom prst="rect">
            <a:avLst/>
          </a:prstGeom>
          <a:noFill/>
        </p:spPr>
        <p:txBody>
          <a:bodyPr wrap="square" rtlCol="0">
            <a:spAutoFit/>
          </a:bodyPr>
          <a:lstStyle/>
          <a:p>
            <a:r>
              <a:rPr lang="en-US" b="1" dirty="0"/>
              <a:t>Space Heat Loss by Building Component</a:t>
            </a:r>
          </a:p>
        </p:txBody>
      </p:sp>
    </p:spTree>
    <p:extLst>
      <p:ext uri="{BB962C8B-B14F-4D97-AF65-F5344CB8AC3E}">
        <p14:creationId xmlns:p14="http://schemas.microsoft.com/office/powerpoint/2010/main" val="834833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6644"/>
            <a:ext cx="12203528" cy="975725"/>
          </a:xfrm>
          <a:prstGeom prst="rect">
            <a:avLst/>
          </a:prstGeom>
          <a:solidFill>
            <a:schemeClr val="bg1">
              <a:lumMod val="75000"/>
              <a:alpha val="8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9624" y="209007"/>
            <a:ext cx="11378153" cy="830997"/>
          </a:xfrm>
          <a:prstGeom prst="rect">
            <a:avLst/>
          </a:prstGeom>
          <a:noFill/>
        </p:spPr>
        <p:txBody>
          <a:bodyPr wrap="square" rtlCol="0">
            <a:spAutoFit/>
          </a:bodyPr>
          <a:lstStyle/>
          <a:p>
            <a:r>
              <a:rPr lang="en-US" sz="4800" b="1" dirty="0" smtClean="0">
                <a:solidFill>
                  <a:schemeClr val="bg1"/>
                </a:solidFill>
              </a:rPr>
              <a:t>Public facility energy consumption</a:t>
            </a:r>
            <a:endParaRPr lang="en-US" sz="4800" b="1" dirty="0" smtClean="0">
              <a:solidFill>
                <a:schemeClr val="bg1"/>
              </a:solidFill>
              <a:latin typeface="Rockwell" panose="02060603020205020403" pitchFamily="18" charset="0"/>
            </a:endParaRPr>
          </a:p>
        </p:txBody>
      </p:sp>
      <p:pic>
        <p:nvPicPr>
          <p:cNvPr id="9" name="Picture 8" descr="C:\Users\sdvale\Pictures\ANTHC%20Logo%20[PNG].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9396998" y="298549"/>
            <a:ext cx="2332037" cy="66675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292009" y="6353713"/>
            <a:ext cx="4114800" cy="369332"/>
          </a:xfrm>
          <a:prstGeom prst="rect">
            <a:avLst/>
          </a:prstGeom>
          <a:noFill/>
        </p:spPr>
        <p:txBody>
          <a:bodyPr wrap="square" rtlCol="0">
            <a:spAutoFit/>
          </a:bodyPr>
          <a:lstStyle/>
          <a:p>
            <a:r>
              <a:rPr lang="en-US" b="1" dirty="0" smtClean="0"/>
              <a:t>Distribution of Energy Use</a:t>
            </a:r>
            <a:endParaRPr lang="en-US" b="1" dirty="0"/>
          </a:p>
        </p:txBody>
      </p:sp>
      <p:pic>
        <p:nvPicPr>
          <p:cNvPr id="1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45495" y="1184732"/>
            <a:ext cx="7927884" cy="5197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rot="19400055">
            <a:off x="385014" y="2003393"/>
            <a:ext cx="1987944" cy="830997"/>
          </a:xfrm>
          <a:prstGeom prst="rect">
            <a:avLst/>
          </a:prstGeom>
          <a:noFill/>
        </p:spPr>
        <p:txBody>
          <a:bodyPr wrap="square" lIns="91440" tIns="45720" rIns="91440" bIns="45720">
            <a:spAutoFit/>
          </a:bodyPr>
          <a:lstStyle/>
          <a:p>
            <a:pPr algn="ctr"/>
            <a:r>
              <a:rPr lang="en-US" sz="2400" b="1" dirty="0">
                <a:ln w="10541" cmpd="sng">
                  <a:solidFill>
                    <a:schemeClr val="accent1">
                      <a:shade val="88000"/>
                      <a:satMod val="110000"/>
                    </a:schemeClr>
                  </a:solidFill>
                  <a:prstDash val="solid"/>
                </a:ln>
                <a:solidFill>
                  <a:schemeClr val="accent6">
                    <a:lumMod val="75000"/>
                  </a:schemeClr>
                </a:solidFill>
              </a:rPr>
              <a:t>Follow the BTU</a:t>
            </a:r>
          </a:p>
        </p:txBody>
      </p:sp>
    </p:spTree>
    <p:extLst>
      <p:ext uri="{BB962C8B-B14F-4D97-AF65-F5344CB8AC3E}">
        <p14:creationId xmlns:p14="http://schemas.microsoft.com/office/powerpoint/2010/main" val="3534278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6644"/>
            <a:ext cx="12203528" cy="975725"/>
          </a:xfrm>
          <a:prstGeom prst="rect">
            <a:avLst/>
          </a:prstGeom>
          <a:solidFill>
            <a:schemeClr val="bg1">
              <a:lumMod val="75000"/>
              <a:alpha val="8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3238" y="184720"/>
            <a:ext cx="11378153" cy="830997"/>
          </a:xfrm>
          <a:prstGeom prst="rect">
            <a:avLst/>
          </a:prstGeom>
          <a:noFill/>
        </p:spPr>
        <p:txBody>
          <a:bodyPr wrap="square" rtlCol="0">
            <a:spAutoFit/>
          </a:bodyPr>
          <a:lstStyle/>
          <a:p>
            <a:r>
              <a:rPr lang="en-US" sz="4800" b="1" dirty="0" smtClean="0">
                <a:solidFill>
                  <a:schemeClr val="bg1"/>
                </a:solidFill>
              </a:rPr>
              <a:t>Efficiency is cost-effective</a:t>
            </a:r>
            <a:endParaRPr lang="en-US" sz="4800" b="1" dirty="0" smtClean="0">
              <a:solidFill>
                <a:schemeClr val="bg1"/>
              </a:solidFill>
              <a:latin typeface="Rockwell" panose="02060603020205020403" pitchFamily="18" charset="0"/>
            </a:endParaRPr>
          </a:p>
        </p:txBody>
      </p:sp>
      <p:pic>
        <p:nvPicPr>
          <p:cNvPr id="9" name="Picture 8" descr="C:\Users\sdvale\Pictures\ANTHC%20Logo%20[PNG].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9396998" y="298549"/>
            <a:ext cx="2332037" cy="6667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p:cNvPicPr>
            <a:picLocks noChangeAspect="1" noChangeArrowheads="1"/>
          </p:cNvPicPr>
          <p:nvPr/>
        </p:nvPicPr>
        <p:blipFill>
          <a:blip r:embed="rId4" cstate="print"/>
          <a:srcRect/>
          <a:stretch>
            <a:fillRect/>
          </a:stretch>
        </p:blipFill>
        <p:spPr bwMode="auto">
          <a:xfrm>
            <a:off x="1857375" y="3816997"/>
            <a:ext cx="2489200" cy="1866900"/>
          </a:xfrm>
          <a:prstGeom prst="rect">
            <a:avLst/>
          </a:prstGeom>
          <a:noFill/>
          <a:ln w="9525">
            <a:noFill/>
            <a:miter lim="800000"/>
            <a:headEnd/>
            <a:tailEnd/>
          </a:ln>
        </p:spPr>
      </p:pic>
      <p:pic>
        <p:nvPicPr>
          <p:cNvPr id="16" name="Picture 3"/>
          <p:cNvPicPr>
            <a:picLocks noChangeAspect="1" noChangeArrowheads="1"/>
          </p:cNvPicPr>
          <p:nvPr/>
        </p:nvPicPr>
        <p:blipFill>
          <a:blip r:embed="rId5" cstate="print"/>
          <a:srcRect/>
          <a:stretch>
            <a:fillRect/>
          </a:stretch>
        </p:blipFill>
        <p:spPr bwMode="auto">
          <a:xfrm>
            <a:off x="6962776" y="3816997"/>
            <a:ext cx="1628775" cy="2170788"/>
          </a:xfrm>
          <a:prstGeom prst="rect">
            <a:avLst/>
          </a:prstGeom>
          <a:noFill/>
          <a:ln w="9525">
            <a:noFill/>
            <a:miter lim="800000"/>
            <a:headEnd/>
            <a:tailEnd/>
          </a:ln>
        </p:spPr>
      </p:pic>
      <p:pic>
        <p:nvPicPr>
          <p:cNvPr id="20" name="Picture 4"/>
          <p:cNvPicPr>
            <a:picLocks noChangeAspect="1" noChangeArrowheads="1"/>
          </p:cNvPicPr>
          <p:nvPr/>
        </p:nvPicPr>
        <p:blipFill>
          <a:blip r:embed="rId6" cstate="print"/>
          <a:srcRect/>
          <a:stretch>
            <a:fillRect/>
          </a:stretch>
        </p:blipFill>
        <p:spPr bwMode="auto">
          <a:xfrm>
            <a:off x="4448176" y="3816997"/>
            <a:ext cx="2405063" cy="2147888"/>
          </a:xfrm>
          <a:prstGeom prst="rect">
            <a:avLst/>
          </a:prstGeom>
          <a:noFill/>
          <a:ln w="9525">
            <a:noFill/>
            <a:miter lim="800000"/>
            <a:headEnd/>
            <a:tailEnd/>
          </a:ln>
        </p:spPr>
      </p:pic>
      <p:pic>
        <p:nvPicPr>
          <p:cNvPr id="21" name="Picture 5"/>
          <p:cNvPicPr>
            <a:picLocks noChangeAspect="1" noChangeArrowheads="1"/>
          </p:cNvPicPr>
          <p:nvPr/>
        </p:nvPicPr>
        <p:blipFill>
          <a:blip r:embed="rId7" cstate="print"/>
          <a:srcRect/>
          <a:stretch>
            <a:fillRect/>
          </a:stretch>
        </p:blipFill>
        <p:spPr bwMode="auto">
          <a:xfrm>
            <a:off x="8867776" y="3816997"/>
            <a:ext cx="1427067" cy="2057400"/>
          </a:xfrm>
          <a:prstGeom prst="rect">
            <a:avLst/>
          </a:prstGeom>
          <a:noFill/>
          <a:ln w="9525">
            <a:noFill/>
            <a:miter lim="800000"/>
            <a:headEnd/>
            <a:tailEnd/>
          </a:ln>
        </p:spPr>
      </p:pic>
      <p:graphicFrame>
        <p:nvGraphicFramePr>
          <p:cNvPr id="22" name="Table 21"/>
          <p:cNvGraphicFramePr>
            <a:graphicFrameLocks noGrp="1"/>
          </p:cNvGraphicFramePr>
          <p:nvPr>
            <p:extLst>
              <p:ext uri="{D42A27DB-BD31-4B8C-83A1-F6EECF244321}">
                <p14:modId xmlns:p14="http://schemas.microsoft.com/office/powerpoint/2010/main" val="2370274496"/>
              </p:ext>
            </p:extLst>
          </p:nvPr>
        </p:nvGraphicFramePr>
        <p:xfrm>
          <a:off x="2143125" y="1226198"/>
          <a:ext cx="7496175" cy="2307576"/>
        </p:xfrm>
        <a:graphic>
          <a:graphicData uri="http://schemas.openxmlformats.org/drawingml/2006/table">
            <a:tbl>
              <a:tblPr/>
              <a:tblGrid>
                <a:gridCol w="6118201">
                  <a:extLst>
                    <a:ext uri="{9D8B030D-6E8A-4147-A177-3AD203B41FA5}">
                      <a16:colId xmlns:a16="http://schemas.microsoft.com/office/drawing/2014/main" val="20000"/>
                    </a:ext>
                  </a:extLst>
                </a:gridCol>
                <a:gridCol w="1377974">
                  <a:extLst>
                    <a:ext uri="{9D8B030D-6E8A-4147-A177-3AD203B41FA5}">
                      <a16:colId xmlns:a16="http://schemas.microsoft.com/office/drawing/2014/main" val="20001"/>
                    </a:ext>
                  </a:extLst>
                </a:gridCol>
              </a:tblGrid>
              <a:tr h="469338">
                <a:tc>
                  <a:txBody>
                    <a:bodyPr/>
                    <a:lstStyle/>
                    <a:p>
                      <a:pPr algn="ctr" fontAlgn="ctr"/>
                      <a:r>
                        <a:rPr lang="en-US" sz="2400" b="1" i="0" u="none" strike="noStrike" dirty="0" smtClean="0">
                          <a:solidFill>
                            <a:srgbClr val="000000"/>
                          </a:solidFill>
                          <a:latin typeface="Calibri"/>
                        </a:rPr>
                        <a:t>Estimated </a:t>
                      </a:r>
                      <a:r>
                        <a:rPr lang="en-US" sz="2400" b="1" i="0" u="none" strike="noStrike" dirty="0">
                          <a:solidFill>
                            <a:srgbClr val="000000"/>
                          </a:solidFill>
                          <a:latin typeface="Calibri"/>
                        </a:rPr>
                        <a:t>savings for </a:t>
                      </a:r>
                      <a:r>
                        <a:rPr lang="en-US" sz="2400" b="1" i="0" u="none" strike="noStrike" dirty="0" smtClean="0">
                          <a:solidFill>
                            <a:srgbClr val="000000"/>
                          </a:solidFill>
                          <a:latin typeface="Calibri"/>
                        </a:rPr>
                        <a:t>348 AK public buildings</a:t>
                      </a:r>
                      <a:endParaRPr lang="en-US" sz="24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2400" b="1" i="0" u="none" strike="noStrike" dirty="0" smtClean="0">
                          <a:solidFill>
                            <a:srgbClr val="000000"/>
                          </a:solidFill>
                          <a:latin typeface="Calibri"/>
                        </a:rPr>
                        <a:t>Average</a:t>
                      </a:r>
                      <a:endParaRPr lang="en-US" sz="2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extLst>
                  <a:ext uri="{0D108BD9-81ED-4DB2-BD59-A6C34878D82A}">
                    <a16:rowId xmlns:a16="http://schemas.microsoft.com/office/drawing/2014/main" val="10000"/>
                  </a:ext>
                </a:extLst>
              </a:tr>
              <a:tr h="456300">
                <a:tc>
                  <a:txBody>
                    <a:bodyPr/>
                    <a:lstStyle/>
                    <a:p>
                      <a:pPr algn="l" fontAlgn="ctr"/>
                      <a:r>
                        <a:rPr lang="en-US" sz="2400" b="1" i="0" u="none" strike="noStrike" dirty="0">
                          <a:solidFill>
                            <a:srgbClr val="000000"/>
                          </a:solidFill>
                          <a:latin typeface="Calibri"/>
                        </a:rPr>
                        <a:t>Cost </a:t>
                      </a:r>
                      <a:r>
                        <a:rPr lang="en-US" sz="2400" b="1" i="0" u="none" strike="noStrike" dirty="0" smtClean="0">
                          <a:solidFill>
                            <a:srgbClr val="000000"/>
                          </a:solidFill>
                          <a:latin typeface="Calibri"/>
                        </a:rPr>
                        <a:t>effective annual </a:t>
                      </a:r>
                      <a:r>
                        <a:rPr lang="en-US" sz="2400" b="1" i="0" u="none" strike="noStrike" dirty="0">
                          <a:solidFill>
                            <a:srgbClr val="000000"/>
                          </a:solidFill>
                          <a:latin typeface="Calibri"/>
                        </a:rPr>
                        <a:t>e</a:t>
                      </a:r>
                      <a:r>
                        <a:rPr lang="en-US" sz="2400" b="1" i="0" u="none" strike="noStrike" dirty="0" smtClean="0">
                          <a:solidFill>
                            <a:srgbClr val="000000"/>
                          </a:solidFill>
                          <a:latin typeface="Calibri"/>
                        </a:rPr>
                        <a:t>nergy </a:t>
                      </a:r>
                      <a:r>
                        <a:rPr lang="en-US" sz="2400" b="1" i="0" u="none" strike="noStrike" dirty="0">
                          <a:solidFill>
                            <a:srgbClr val="000000"/>
                          </a:solidFill>
                          <a:latin typeface="Calibri"/>
                        </a:rPr>
                        <a:t>s</a:t>
                      </a:r>
                      <a:r>
                        <a:rPr lang="en-US" sz="2400" b="1" i="0" u="none" strike="noStrike" dirty="0" smtClean="0">
                          <a:solidFill>
                            <a:srgbClr val="000000"/>
                          </a:solidFill>
                          <a:latin typeface="Calibri"/>
                        </a:rPr>
                        <a:t>avings </a:t>
                      </a:r>
                      <a:r>
                        <a:rPr lang="en-US" sz="2400" b="1" i="0" u="none" strike="noStrike" dirty="0">
                          <a:solidFill>
                            <a:srgbClr val="000000"/>
                          </a:solidFill>
                          <a:latin typeface="Calibri"/>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solidFill>
                            <a:srgbClr val="000000"/>
                          </a:solidFill>
                          <a:latin typeface="Calibri"/>
                        </a:rPr>
                        <a:t>$21,844</a:t>
                      </a:r>
                      <a:endParaRPr lang="en-US" sz="2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6300">
                <a:tc>
                  <a:txBody>
                    <a:bodyPr/>
                    <a:lstStyle/>
                    <a:p>
                      <a:pPr algn="l" fontAlgn="ctr"/>
                      <a:r>
                        <a:rPr lang="en-US" sz="2400" b="1" i="0" u="none" strike="noStrike" dirty="0">
                          <a:solidFill>
                            <a:srgbClr val="000000"/>
                          </a:solidFill>
                          <a:latin typeface="Calibri"/>
                        </a:rPr>
                        <a:t>Installed </a:t>
                      </a:r>
                      <a:r>
                        <a:rPr lang="en-US" sz="2400" b="1" i="0" u="none" strike="noStrike" dirty="0" smtClean="0">
                          <a:solidFill>
                            <a:srgbClr val="000000"/>
                          </a:solidFill>
                          <a:latin typeface="Calibri"/>
                        </a:rPr>
                        <a:t>cost </a:t>
                      </a:r>
                      <a:r>
                        <a:rPr lang="en-US" sz="2400" b="1" i="0" u="none" strike="noStrike" dirty="0">
                          <a:solidFill>
                            <a:srgbClr val="000000"/>
                          </a:solidFill>
                          <a:latin typeface="Calibri"/>
                        </a:rPr>
                        <a:t>of </a:t>
                      </a:r>
                      <a:r>
                        <a:rPr lang="en-US" sz="2400" b="1" i="0" u="none" strike="noStrike" dirty="0" smtClean="0">
                          <a:solidFill>
                            <a:srgbClr val="000000"/>
                          </a:solidFill>
                          <a:latin typeface="Calibri"/>
                        </a:rPr>
                        <a:t>energy</a:t>
                      </a:r>
                      <a:r>
                        <a:rPr lang="en-US" sz="2400" b="1" i="0" u="none" strike="noStrike" baseline="0" dirty="0" smtClean="0">
                          <a:solidFill>
                            <a:srgbClr val="000000"/>
                          </a:solidFill>
                          <a:latin typeface="Calibri"/>
                        </a:rPr>
                        <a:t> efficiency </a:t>
                      </a:r>
                      <a:r>
                        <a:rPr lang="en-US" sz="2400" b="1" i="0" u="none" strike="noStrike" dirty="0" smtClean="0">
                          <a:solidFill>
                            <a:srgbClr val="000000"/>
                          </a:solidFill>
                          <a:latin typeface="Calibri"/>
                        </a:rPr>
                        <a:t>measures </a:t>
                      </a:r>
                      <a:endParaRPr lang="en-US" sz="24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400" b="0" i="0" u="none" strike="noStrike" dirty="0" smtClean="0">
                          <a:solidFill>
                            <a:srgbClr val="000000"/>
                          </a:solidFill>
                          <a:latin typeface="Calibri"/>
                        </a:rPr>
                        <a:t>$82,210</a:t>
                      </a:r>
                      <a:endParaRPr lang="en-US" sz="2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456300">
                <a:tc>
                  <a:txBody>
                    <a:bodyPr/>
                    <a:lstStyle/>
                    <a:p>
                      <a:pPr algn="l" fontAlgn="ctr"/>
                      <a:r>
                        <a:rPr lang="en-US" sz="2400" b="1" i="0" u="none" strike="noStrike" dirty="0">
                          <a:solidFill>
                            <a:srgbClr val="000000"/>
                          </a:solidFill>
                          <a:latin typeface="Calibri"/>
                        </a:rPr>
                        <a:t>Simple </a:t>
                      </a:r>
                      <a:r>
                        <a:rPr lang="en-US" sz="2400" b="1" i="0" u="none" strike="noStrike" dirty="0" smtClean="0">
                          <a:solidFill>
                            <a:srgbClr val="000000"/>
                          </a:solidFill>
                          <a:latin typeface="Calibri"/>
                        </a:rPr>
                        <a:t>payback </a:t>
                      </a:r>
                      <a:r>
                        <a:rPr lang="en-US" sz="2400" b="1" i="0" u="none" strike="noStrike" dirty="0">
                          <a:solidFill>
                            <a:srgbClr val="000000"/>
                          </a:solidFill>
                          <a:latin typeface="Calibri"/>
                        </a:rPr>
                        <a:t>(years)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400" b="0" i="0" u="none" strike="noStrike" baseline="0" dirty="0" smtClean="0">
                          <a:solidFill>
                            <a:srgbClr val="000000"/>
                          </a:solidFill>
                          <a:latin typeface="Calibri"/>
                        </a:rPr>
                        <a:t>~4 years</a:t>
                      </a:r>
                      <a:endParaRPr lang="en-US" sz="2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3"/>
                  </a:ext>
                </a:extLst>
              </a:tr>
              <a:tr h="469338">
                <a:tc>
                  <a:txBody>
                    <a:bodyPr/>
                    <a:lstStyle/>
                    <a:p>
                      <a:pPr algn="l" fontAlgn="ctr"/>
                      <a:r>
                        <a:rPr lang="en-US" sz="2400" b="1" i="0" u="none" strike="noStrike" dirty="0">
                          <a:solidFill>
                            <a:srgbClr val="000000"/>
                          </a:solidFill>
                          <a:latin typeface="Calibri"/>
                        </a:rPr>
                        <a:t>% Energy </a:t>
                      </a:r>
                      <a:r>
                        <a:rPr lang="en-US" sz="2400" b="1" i="0" u="none" strike="noStrike" dirty="0" smtClean="0">
                          <a:solidFill>
                            <a:srgbClr val="000000"/>
                          </a:solidFill>
                          <a:latin typeface="Calibri"/>
                        </a:rPr>
                        <a:t>savings</a:t>
                      </a:r>
                      <a:endParaRPr lang="en-US" sz="24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solidFill>
                            <a:srgbClr val="000000"/>
                          </a:solidFill>
                          <a:latin typeface="Calibri"/>
                        </a:rPr>
                        <a:t>22%</a:t>
                      </a:r>
                      <a:endParaRPr lang="en-US" sz="2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64572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6644"/>
            <a:ext cx="12203528" cy="975725"/>
          </a:xfrm>
          <a:prstGeom prst="rect">
            <a:avLst/>
          </a:prstGeom>
          <a:solidFill>
            <a:schemeClr val="bg1">
              <a:lumMod val="75000"/>
              <a:alpha val="8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3238" y="184720"/>
            <a:ext cx="11378153" cy="830997"/>
          </a:xfrm>
          <a:prstGeom prst="rect">
            <a:avLst/>
          </a:prstGeom>
          <a:noFill/>
        </p:spPr>
        <p:txBody>
          <a:bodyPr wrap="square" rtlCol="0">
            <a:spAutoFit/>
          </a:bodyPr>
          <a:lstStyle/>
          <a:p>
            <a:r>
              <a:rPr lang="en-US" sz="4800" b="1" dirty="0" smtClean="0">
                <a:solidFill>
                  <a:schemeClr val="bg1"/>
                </a:solidFill>
              </a:rPr>
              <a:t>Efficiency is cost-effective: clinics</a:t>
            </a:r>
            <a:endParaRPr lang="en-US" sz="4800" b="1" dirty="0" smtClean="0">
              <a:solidFill>
                <a:schemeClr val="bg1"/>
              </a:solidFill>
              <a:latin typeface="Rockwell" panose="02060603020205020403" pitchFamily="18" charset="0"/>
            </a:endParaRPr>
          </a:p>
        </p:txBody>
      </p:sp>
      <p:pic>
        <p:nvPicPr>
          <p:cNvPr id="9" name="Picture 8" descr="C:\Users\sdvale\Pictures\ANTHC%20Logo%20[PNG].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9396998" y="298549"/>
            <a:ext cx="2332037" cy="666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e 21"/>
          <p:cNvGraphicFramePr>
            <a:graphicFrameLocks noGrp="1"/>
          </p:cNvGraphicFramePr>
          <p:nvPr>
            <p:extLst>
              <p:ext uri="{D42A27DB-BD31-4B8C-83A1-F6EECF244321}">
                <p14:modId xmlns:p14="http://schemas.microsoft.com/office/powerpoint/2010/main" val="1240080152"/>
              </p:ext>
            </p:extLst>
          </p:nvPr>
        </p:nvGraphicFramePr>
        <p:xfrm>
          <a:off x="2143125" y="1226198"/>
          <a:ext cx="7496175" cy="2307576"/>
        </p:xfrm>
        <a:graphic>
          <a:graphicData uri="http://schemas.openxmlformats.org/drawingml/2006/table">
            <a:tbl>
              <a:tblPr/>
              <a:tblGrid>
                <a:gridCol w="6118201">
                  <a:extLst>
                    <a:ext uri="{9D8B030D-6E8A-4147-A177-3AD203B41FA5}">
                      <a16:colId xmlns:a16="http://schemas.microsoft.com/office/drawing/2014/main" val="20000"/>
                    </a:ext>
                  </a:extLst>
                </a:gridCol>
                <a:gridCol w="1377974">
                  <a:extLst>
                    <a:ext uri="{9D8B030D-6E8A-4147-A177-3AD203B41FA5}">
                      <a16:colId xmlns:a16="http://schemas.microsoft.com/office/drawing/2014/main" val="20001"/>
                    </a:ext>
                  </a:extLst>
                </a:gridCol>
              </a:tblGrid>
              <a:tr h="469338">
                <a:tc>
                  <a:txBody>
                    <a:bodyPr/>
                    <a:lstStyle/>
                    <a:p>
                      <a:pPr algn="ctr" fontAlgn="ctr"/>
                      <a:r>
                        <a:rPr lang="en-US" sz="2400" b="1" i="0" u="none" strike="noStrike" dirty="0" smtClean="0">
                          <a:solidFill>
                            <a:srgbClr val="000000"/>
                          </a:solidFill>
                          <a:latin typeface="Calibri"/>
                        </a:rPr>
                        <a:t>Estimated savings</a:t>
                      </a:r>
                      <a:r>
                        <a:rPr lang="en-US" sz="2400" b="1" i="0" u="none" strike="noStrike" baseline="0" dirty="0" smtClean="0">
                          <a:solidFill>
                            <a:srgbClr val="000000"/>
                          </a:solidFill>
                          <a:latin typeface="Calibri"/>
                        </a:rPr>
                        <a:t> for 31 village clinics</a:t>
                      </a:r>
                      <a:endParaRPr lang="en-US" sz="24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2400" b="1" i="0" u="none" strike="noStrike" dirty="0" smtClean="0">
                          <a:solidFill>
                            <a:srgbClr val="000000"/>
                          </a:solidFill>
                          <a:latin typeface="Calibri"/>
                        </a:rPr>
                        <a:t>Average</a:t>
                      </a:r>
                      <a:endParaRPr lang="en-US" sz="2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extLst>
                  <a:ext uri="{0D108BD9-81ED-4DB2-BD59-A6C34878D82A}">
                    <a16:rowId xmlns:a16="http://schemas.microsoft.com/office/drawing/2014/main" val="10000"/>
                  </a:ext>
                </a:extLst>
              </a:tr>
              <a:tr h="456300">
                <a:tc>
                  <a:txBody>
                    <a:bodyPr/>
                    <a:lstStyle/>
                    <a:p>
                      <a:pPr algn="l" fontAlgn="ctr"/>
                      <a:r>
                        <a:rPr lang="en-US" sz="2400" b="1" i="0" u="none" strike="noStrike" dirty="0">
                          <a:solidFill>
                            <a:srgbClr val="000000"/>
                          </a:solidFill>
                          <a:latin typeface="Calibri"/>
                        </a:rPr>
                        <a:t>Cost </a:t>
                      </a:r>
                      <a:r>
                        <a:rPr lang="en-US" sz="2400" b="1" i="0" u="none" strike="noStrike" dirty="0" smtClean="0">
                          <a:solidFill>
                            <a:srgbClr val="000000"/>
                          </a:solidFill>
                          <a:latin typeface="Calibri"/>
                        </a:rPr>
                        <a:t>effective annual </a:t>
                      </a:r>
                      <a:r>
                        <a:rPr lang="en-US" sz="2400" b="1" i="0" u="none" strike="noStrike" dirty="0">
                          <a:solidFill>
                            <a:srgbClr val="000000"/>
                          </a:solidFill>
                          <a:latin typeface="Calibri"/>
                        </a:rPr>
                        <a:t>e</a:t>
                      </a:r>
                      <a:r>
                        <a:rPr lang="en-US" sz="2400" b="1" i="0" u="none" strike="noStrike" dirty="0" smtClean="0">
                          <a:solidFill>
                            <a:srgbClr val="000000"/>
                          </a:solidFill>
                          <a:latin typeface="Calibri"/>
                        </a:rPr>
                        <a:t>nergy </a:t>
                      </a:r>
                      <a:r>
                        <a:rPr lang="en-US" sz="2400" b="1" i="0" u="none" strike="noStrike" dirty="0">
                          <a:solidFill>
                            <a:srgbClr val="000000"/>
                          </a:solidFill>
                          <a:latin typeface="Calibri"/>
                        </a:rPr>
                        <a:t>s</a:t>
                      </a:r>
                      <a:r>
                        <a:rPr lang="en-US" sz="2400" b="1" i="0" u="none" strike="noStrike" dirty="0" smtClean="0">
                          <a:solidFill>
                            <a:srgbClr val="000000"/>
                          </a:solidFill>
                          <a:latin typeface="Calibri"/>
                        </a:rPr>
                        <a:t>avings </a:t>
                      </a:r>
                      <a:r>
                        <a:rPr lang="en-US" sz="2400" b="1" i="0" u="none" strike="noStrike" dirty="0">
                          <a:solidFill>
                            <a:srgbClr val="000000"/>
                          </a:solidFill>
                          <a:latin typeface="Calibri"/>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solidFill>
                            <a:srgbClr val="000000"/>
                          </a:solidFill>
                          <a:latin typeface="Calibri"/>
                        </a:rPr>
                        <a:t>$6,000</a:t>
                      </a:r>
                      <a:endParaRPr lang="en-US" sz="2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6300">
                <a:tc>
                  <a:txBody>
                    <a:bodyPr/>
                    <a:lstStyle/>
                    <a:p>
                      <a:pPr algn="l" fontAlgn="ctr"/>
                      <a:r>
                        <a:rPr lang="en-US" sz="2400" b="1" i="0" u="none" strike="noStrike" dirty="0">
                          <a:solidFill>
                            <a:srgbClr val="000000"/>
                          </a:solidFill>
                          <a:latin typeface="Calibri"/>
                        </a:rPr>
                        <a:t>Installed </a:t>
                      </a:r>
                      <a:r>
                        <a:rPr lang="en-US" sz="2400" b="1" i="0" u="none" strike="noStrike" dirty="0" smtClean="0">
                          <a:solidFill>
                            <a:srgbClr val="000000"/>
                          </a:solidFill>
                          <a:latin typeface="Calibri"/>
                        </a:rPr>
                        <a:t>cost </a:t>
                      </a:r>
                      <a:r>
                        <a:rPr lang="en-US" sz="2400" b="1" i="0" u="none" strike="noStrike" dirty="0">
                          <a:solidFill>
                            <a:srgbClr val="000000"/>
                          </a:solidFill>
                          <a:latin typeface="Calibri"/>
                        </a:rPr>
                        <a:t>of </a:t>
                      </a:r>
                      <a:r>
                        <a:rPr lang="en-US" sz="2400" b="1" i="0" u="none" strike="noStrike" dirty="0" smtClean="0">
                          <a:solidFill>
                            <a:srgbClr val="000000"/>
                          </a:solidFill>
                          <a:latin typeface="Calibri"/>
                        </a:rPr>
                        <a:t>energy</a:t>
                      </a:r>
                      <a:r>
                        <a:rPr lang="en-US" sz="2400" b="1" i="0" u="none" strike="noStrike" baseline="0" dirty="0" smtClean="0">
                          <a:solidFill>
                            <a:srgbClr val="000000"/>
                          </a:solidFill>
                          <a:latin typeface="Calibri"/>
                        </a:rPr>
                        <a:t> efficiency </a:t>
                      </a:r>
                      <a:r>
                        <a:rPr lang="en-US" sz="2400" b="1" i="0" u="none" strike="noStrike" dirty="0" smtClean="0">
                          <a:solidFill>
                            <a:srgbClr val="000000"/>
                          </a:solidFill>
                          <a:latin typeface="Calibri"/>
                        </a:rPr>
                        <a:t>measures </a:t>
                      </a:r>
                      <a:endParaRPr lang="en-US" sz="24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400" b="0" i="0" u="none" strike="noStrike" dirty="0" smtClean="0">
                          <a:solidFill>
                            <a:srgbClr val="000000"/>
                          </a:solidFill>
                          <a:latin typeface="Calibri"/>
                        </a:rPr>
                        <a:t>$28,000</a:t>
                      </a:r>
                      <a:endParaRPr lang="en-US" sz="2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456300">
                <a:tc>
                  <a:txBody>
                    <a:bodyPr/>
                    <a:lstStyle/>
                    <a:p>
                      <a:pPr algn="l" fontAlgn="ctr"/>
                      <a:r>
                        <a:rPr lang="en-US" sz="2400" b="1" i="0" u="none" strike="noStrike" dirty="0">
                          <a:solidFill>
                            <a:srgbClr val="000000"/>
                          </a:solidFill>
                          <a:latin typeface="Calibri"/>
                        </a:rPr>
                        <a:t>Simple </a:t>
                      </a:r>
                      <a:r>
                        <a:rPr lang="en-US" sz="2400" b="1" i="0" u="none" strike="noStrike" dirty="0" smtClean="0">
                          <a:solidFill>
                            <a:srgbClr val="000000"/>
                          </a:solidFill>
                          <a:latin typeface="Calibri"/>
                        </a:rPr>
                        <a:t>payback </a:t>
                      </a:r>
                      <a:r>
                        <a:rPr lang="en-US" sz="2400" b="1" i="0" u="none" strike="noStrike" dirty="0">
                          <a:solidFill>
                            <a:srgbClr val="000000"/>
                          </a:solidFill>
                          <a:latin typeface="Calibri"/>
                        </a:rPr>
                        <a:t>(years)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400" b="0" i="0" u="none" strike="noStrike" dirty="0" smtClean="0">
                          <a:solidFill>
                            <a:srgbClr val="000000"/>
                          </a:solidFill>
                          <a:latin typeface="Calibri"/>
                        </a:rPr>
                        <a:t>4.7</a:t>
                      </a:r>
                      <a:r>
                        <a:rPr lang="en-US" sz="2400" b="0" i="0" u="none" strike="noStrike" baseline="0" dirty="0" smtClean="0">
                          <a:solidFill>
                            <a:srgbClr val="000000"/>
                          </a:solidFill>
                          <a:latin typeface="Calibri"/>
                        </a:rPr>
                        <a:t> years</a:t>
                      </a:r>
                      <a:endParaRPr lang="en-US" sz="2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3"/>
                  </a:ext>
                </a:extLst>
              </a:tr>
              <a:tr h="469338">
                <a:tc>
                  <a:txBody>
                    <a:bodyPr/>
                    <a:lstStyle/>
                    <a:p>
                      <a:pPr algn="l" fontAlgn="ctr"/>
                      <a:r>
                        <a:rPr lang="en-US" sz="2400" b="1" i="0" u="none" strike="noStrike" dirty="0">
                          <a:solidFill>
                            <a:srgbClr val="000000"/>
                          </a:solidFill>
                          <a:latin typeface="Calibri"/>
                        </a:rPr>
                        <a:t>% Energy </a:t>
                      </a:r>
                      <a:r>
                        <a:rPr lang="en-US" sz="2400" b="1" i="0" u="none" strike="noStrike" dirty="0" smtClean="0">
                          <a:solidFill>
                            <a:srgbClr val="000000"/>
                          </a:solidFill>
                          <a:latin typeface="Calibri"/>
                        </a:rPr>
                        <a:t>savings</a:t>
                      </a:r>
                      <a:endParaRPr lang="en-US" sz="24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solidFill>
                            <a:srgbClr val="000000"/>
                          </a:solidFill>
                          <a:latin typeface="Calibri"/>
                        </a:rPr>
                        <a:t>28%</a:t>
                      </a:r>
                      <a:endParaRPr lang="en-US" sz="2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0" name="Picture 9" descr="C:\Users\Jim\Desktop\Projects backed up 09-16-18\CCHRC - 4 villages_07-23-18\Akiachak\Photos\Clinic\Exterior\P114021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6" y="3647603"/>
            <a:ext cx="4578350" cy="2813686"/>
          </a:xfrm>
          <a:prstGeom prst="rect">
            <a:avLst/>
          </a:prstGeom>
          <a:noFill/>
          <a:ln>
            <a:noFill/>
          </a:ln>
        </p:spPr>
      </p:pic>
      <p:pic>
        <p:nvPicPr>
          <p:cNvPr id="11" name="Picture 10" descr="C:\Users\Jim\Desktop\Projects backed up 09-16-18\CCHRC - 4 villages_07-23-18\Akiachak\IR images thru 10-4\Clinic\FLIR454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4497546" y="3979234"/>
            <a:ext cx="3083245" cy="2419984"/>
          </a:xfrm>
          <a:prstGeom prst="rect">
            <a:avLst/>
          </a:prstGeom>
          <a:noFill/>
          <a:ln>
            <a:noFill/>
          </a:ln>
        </p:spPr>
      </p:pic>
      <p:pic>
        <p:nvPicPr>
          <p:cNvPr id="12" name="Picture 11" descr="C:\Users\Jim\Desktop\Projects backed up 09-16-18\CCHRC - 4 villages_07-23-18\Akiachak\Photos\Clinic\Boiler Room\P114028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9161" y="3987644"/>
            <a:ext cx="3775246" cy="2403164"/>
          </a:xfrm>
          <a:prstGeom prst="rect">
            <a:avLst/>
          </a:prstGeom>
          <a:noFill/>
          <a:ln>
            <a:noFill/>
          </a:ln>
        </p:spPr>
      </p:pic>
    </p:spTree>
    <p:extLst>
      <p:ext uri="{BB962C8B-B14F-4D97-AF65-F5344CB8AC3E}">
        <p14:creationId xmlns:p14="http://schemas.microsoft.com/office/powerpoint/2010/main" val="3911843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6644"/>
            <a:ext cx="12203528" cy="975725"/>
          </a:xfrm>
          <a:prstGeom prst="rect">
            <a:avLst/>
          </a:prstGeom>
          <a:solidFill>
            <a:schemeClr val="bg1">
              <a:lumMod val="75000"/>
              <a:alpha val="8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3238" y="184720"/>
            <a:ext cx="11378153" cy="830997"/>
          </a:xfrm>
          <a:prstGeom prst="rect">
            <a:avLst/>
          </a:prstGeom>
          <a:noFill/>
        </p:spPr>
        <p:txBody>
          <a:bodyPr wrap="square" rtlCol="0">
            <a:spAutoFit/>
          </a:bodyPr>
          <a:lstStyle/>
          <a:p>
            <a:r>
              <a:rPr lang="en-US" sz="4800" b="1" dirty="0" smtClean="0">
                <a:solidFill>
                  <a:schemeClr val="bg1"/>
                </a:solidFill>
              </a:rPr>
              <a:t>Barriers to efficiency projects</a:t>
            </a:r>
            <a:endParaRPr lang="en-US" sz="4800" b="1" dirty="0" smtClean="0">
              <a:solidFill>
                <a:schemeClr val="bg1"/>
              </a:solidFill>
              <a:latin typeface="Rockwell" panose="02060603020205020403" pitchFamily="18" charset="0"/>
            </a:endParaRPr>
          </a:p>
        </p:txBody>
      </p:sp>
      <p:pic>
        <p:nvPicPr>
          <p:cNvPr id="9" name="Picture 8" descr="C:\Users\sdvale\Pictures\ANTHC%20Logo%20[PNG].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9396998" y="298549"/>
            <a:ext cx="2332037" cy="666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3238" y="1160445"/>
            <a:ext cx="6896100" cy="6586418"/>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Incentives not aligned</a:t>
            </a:r>
          </a:p>
          <a:p>
            <a:pPr marL="742950" lvl="1" indent="-285750">
              <a:buFont typeface="Arial" panose="020B0604020202020204" pitchFamily="34" charset="0"/>
              <a:buChar char="•"/>
            </a:pPr>
            <a:r>
              <a:rPr lang="en-US" sz="2800" dirty="0" smtClean="0"/>
              <a:t>Schools</a:t>
            </a:r>
          </a:p>
          <a:p>
            <a:pPr marL="742950" lvl="1" indent="-285750">
              <a:buFont typeface="Arial" panose="020B0604020202020204" pitchFamily="34" charset="0"/>
              <a:buChar char="•"/>
            </a:pPr>
            <a:r>
              <a:rPr lang="en-US" sz="2800" dirty="0" smtClean="0"/>
              <a:t>Utility budgets vs. Facility budgets</a:t>
            </a:r>
          </a:p>
          <a:p>
            <a:pPr lvl="1"/>
            <a:endParaRPr lang="en-US" sz="3600" dirty="0" smtClean="0"/>
          </a:p>
          <a:p>
            <a:pPr marL="285750" indent="-285750">
              <a:buFont typeface="Arial" panose="020B0604020202020204" pitchFamily="34" charset="0"/>
              <a:buChar char="•"/>
            </a:pPr>
            <a:r>
              <a:rPr lang="en-US" sz="3600" dirty="0" smtClean="0"/>
              <a:t>Energy cost tracking</a:t>
            </a:r>
          </a:p>
          <a:p>
            <a:pPr marL="742950" lvl="1" indent="-285750">
              <a:buFont typeface="Arial" panose="020B0604020202020204" pitchFamily="34" charset="0"/>
              <a:buChar char="•"/>
            </a:pPr>
            <a:r>
              <a:rPr lang="en-US" sz="2800" dirty="0" smtClean="0"/>
              <a:t>Remote monitoring</a:t>
            </a:r>
          </a:p>
          <a:p>
            <a:pPr lvl="1"/>
            <a:endParaRPr lang="en-US" sz="2800" dirty="0" smtClean="0"/>
          </a:p>
          <a:p>
            <a:pPr marL="285750" indent="-285750">
              <a:buFont typeface="Arial" panose="020B0604020202020204" pitchFamily="34" charset="0"/>
              <a:buChar char="•"/>
            </a:pPr>
            <a:r>
              <a:rPr lang="en-US" sz="3600" dirty="0" smtClean="0"/>
              <a:t>Scale</a:t>
            </a:r>
          </a:p>
          <a:p>
            <a:pPr marL="742950" lvl="1" indent="-285750">
              <a:buFont typeface="Arial" panose="020B0604020202020204" pitchFamily="34" charset="0"/>
              <a:buChar char="•"/>
            </a:pPr>
            <a:r>
              <a:rPr lang="en-US" sz="2800" dirty="0" smtClean="0"/>
              <a:t>Bundling projects:</a:t>
            </a:r>
          </a:p>
          <a:p>
            <a:pPr marL="1200150" lvl="2" indent="-285750">
              <a:buFont typeface="Arial" panose="020B0604020202020204" pitchFamily="34" charset="0"/>
              <a:buChar char="•"/>
            </a:pPr>
            <a:r>
              <a:rPr lang="en-US" sz="2800" dirty="0" smtClean="0"/>
              <a:t>AEA’s Village Energy Efficiency Program</a:t>
            </a:r>
          </a:p>
          <a:p>
            <a:pPr marL="1200150" lvl="2" indent="-285750">
              <a:buFont typeface="Arial" panose="020B0604020202020204" pitchFamily="34" charset="0"/>
              <a:buChar char="•"/>
            </a:pPr>
            <a:r>
              <a:rPr lang="en-US" sz="2800" dirty="0" smtClean="0"/>
              <a:t>AK Public Facilities - ESCOs</a:t>
            </a:r>
          </a:p>
          <a:p>
            <a:pPr marL="742950" lvl="1" indent="-285750">
              <a:buFont typeface="Arial" panose="020B0604020202020204" pitchFamily="34" charset="0"/>
              <a:buChar char="•"/>
            </a:pPr>
            <a:endParaRPr lang="en-US" sz="3600" dirty="0" smtClean="0"/>
          </a:p>
          <a:p>
            <a:pPr marL="285750" indent="-285750">
              <a:buFont typeface="Arial" panose="020B0604020202020204" pitchFamily="34" charset="0"/>
              <a:buChar char="•"/>
            </a:pPr>
            <a:endParaRPr lang="en-US" dirty="0" smtClean="0"/>
          </a:p>
        </p:txBody>
      </p:sp>
      <p:sp>
        <p:nvSpPr>
          <p:cNvPr id="28" name="Bent Arrow 27"/>
          <p:cNvSpPr/>
          <p:nvPr/>
        </p:nvSpPr>
        <p:spPr>
          <a:xfrm>
            <a:off x="7600950" y="1543050"/>
            <a:ext cx="762000" cy="762000"/>
          </a:xfrm>
          <a:prstGeom prst="bentArrow">
            <a:avLst>
              <a:gd name="adj1" fmla="val 25000"/>
              <a:gd name="adj2" fmla="val 25000"/>
              <a:gd name="adj3" fmla="val 25000"/>
              <a:gd name="adj4" fmla="val 7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rot="7791036">
            <a:off x="9731308" y="2003491"/>
            <a:ext cx="762000" cy="762000"/>
          </a:xfrm>
          <a:prstGeom prst="bentArrow">
            <a:avLst>
              <a:gd name="adj1" fmla="val 25000"/>
              <a:gd name="adj2" fmla="val 25000"/>
              <a:gd name="adj3" fmla="val 25000"/>
              <a:gd name="adj4" fmla="val 7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8667750" y="1466850"/>
            <a:ext cx="1371600" cy="646331"/>
          </a:xfrm>
          <a:prstGeom prst="rect">
            <a:avLst/>
          </a:prstGeom>
          <a:noFill/>
        </p:spPr>
        <p:txBody>
          <a:bodyPr wrap="square" rtlCol="0">
            <a:spAutoFit/>
          </a:bodyPr>
          <a:lstStyle/>
          <a:p>
            <a:r>
              <a:rPr lang="en-US" b="1" dirty="0" smtClean="0"/>
              <a:t>Efficiency upgrades</a:t>
            </a:r>
            <a:endParaRPr lang="en-US" b="1" dirty="0"/>
          </a:p>
        </p:txBody>
      </p:sp>
      <p:sp>
        <p:nvSpPr>
          <p:cNvPr id="31" name="TextBox 30"/>
          <p:cNvSpPr txBox="1"/>
          <p:nvPr/>
        </p:nvSpPr>
        <p:spPr>
          <a:xfrm>
            <a:off x="8972550" y="3067050"/>
            <a:ext cx="1828800" cy="369332"/>
          </a:xfrm>
          <a:prstGeom prst="rect">
            <a:avLst/>
          </a:prstGeom>
          <a:noFill/>
        </p:spPr>
        <p:txBody>
          <a:bodyPr wrap="square" rtlCol="0">
            <a:spAutoFit/>
          </a:bodyPr>
          <a:lstStyle/>
          <a:p>
            <a:r>
              <a:rPr lang="en-US" b="1" dirty="0" smtClean="0"/>
              <a:t>Energy savings</a:t>
            </a:r>
            <a:endParaRPr lang="en-US" b="1" dirty="0"/>
          </a:p>
        </p:txBody>
      </p:sp>
      <p:sp>
        <p:nvSpPr>
          <p:cNvPr id="32" name="TextBox 31"/>
          <p:cNvSpPr txBox="1"/>
          <p:nvPr/>
        </p:nvSpPr>
        <p:spPr>
          <a:xfrm>
            <a:off x="7296150" y="2457450"/>
            <a:ext cx="1828800" cy="646331"/>
          </a:xfrm>
          <a:prstGeom prst="rect">
            <a:avLst/>
          </a:prstGeom>
          <a:noFill/>
        </p:spPr>
        <p:txBody>
          <a:bodyPr wrap="square" rtlCol="0">
            <a:spAutoFit/>
          </a:bodyPr>
          <a:lstStyle/>
          <a:p>
            <a:r>
              <a:rPr lang="en-US" b="1" dirty="0" smtClean="0"/>
              <a:t>Facilities can reinvest</a:t>
            </a:r>
            <a:endParaRPr lang="en-US" b="1" dirty="0"/>
          </a:p>
        </p:txBody>
      </p:sp>
      <p:sp>
        <p:nvSpPr>
          <p:cNvPr id="33" name="Bent Arrow 32"/>
          <p:cNvSpPr/>
          <p:nvPr/>
        </p:nvSpPr>
        <p:spPr>
          <a:xfrm rot="14453810">
            <a:off x="8107707" y="3116605"/>
            <a:ext cx="762000" cy="762000"/>
          </a:xfrm>
          <a:prstGeom prst="bentArrow">
            <a:avLst>
              <a:gd name="adj1" fmla="val 25000"/>
              <a:gd name="adj2" fmla="val 25000"/>
              <a:gd name="adj3" fmla="val 25000"/>
              <a:gd name="adj4" fmla="val 7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4"/>
          <a:srcRect l="49597" t="10012"/>
          <a:stretch/>
        </p:blipFill>
        <p:spPr>
          <a:xfrm>
            <a:off x="7006302" y="3997457"/>
            <a:ext cx="4694496" cy="2621340"/>
          </a:xfrm>
          <a:prstGeom prst="rect">
            <a:avLst/>
          </a:prstGeom>
        </p:spPr>
      </p:pic>
    </p:spTree>
    <p:extLst>
      <p:ext uri="{BB962C8B-B14F-4D97-AF65-F5344CB8AC3E}">
        <p14:creationId xmlns:p14="http://schemas.microsoft.com/office/powerpoint/2010/main" val="2816705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1908</TotalTime>
  <Words>1915</Words>
  <Application>Microsoft Office PowerPoint</Application>
  <PresentationFormat>Widescreen</PresentationFormat>
  <Paragraphs>164</Paragraphs>
  <Slides>13</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Arial</vt:lpstr>
      <vt:lpstr>Calibri</vt:lpstr>
      <vt:lpstr>Calibri Light</vt:lpstr>
      <vt:lpstr>Franklin Gothic Medium</vt:lpstr>
      <vt:lpstr>Museo Slab 500</vt:lpstr>
      <vt:lpstr>Rockwell</vt:lpstr>
      <vt:lpstr>Swis721 Blk BT</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Comments?   Thank You  Jim Fowler Project Manager ANTHC Rural Energy Program jffowler@anthc.org   http://anthc.org/what-we-do/rural-energy/  </vt:lpstr>
      <vt:lpstr>The Big Picture: Total Cost of Ownership A buildings’ costs over 40 years</vt:lpstr>
    </vt:vector>
  </TitlesOfParts>
  <Company>ANTHC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Madden, Dustin M</dc:creator>
  <cp:lastModifiedBy>Jim Fowler</cp:lastModifiedBy>
  <cp:revision>71</cp:revision>
  <dcterms:created xsi:type="dcterms:W3CDTF">2020-05-14T18:08:19Z</dcterms:created>
  <dcterms:modified xsi:type="dcterms:W3CDTF">2021-04-21T01:18:35Z</dcterms:modified>
</cp:coreProperties>
</file>