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133" r:id="rId5"/>
    <p:sldId id="2307" r:id="rId6"/>
    <p:sldId id="3135" r:id="rId7"/>
    <p:sldId id="3137" r:id="rId8"/>
    <p:sldId id="3138" r:id="rId9"/>
    <p:sldId id="3139" r:id="rId10"/>
    <p:sldId id="3140" r:id="rId11"/>
    <p:sldId id="3141" r:id="rId12"/>
    <p:sldId id="3136" r:id="rId13"/>
    <p:sldId id="3142" r:id="rId14"/>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 id="7" name="Day, Megan" initials="DM" lastIdx="7" clrIdx="7">
    <p:extLst>
      <p:ext uri="{19B8F6BF-5375-455C-9EA6-DF929625EA0E}">
        <p15:presenceInfo xmlns:p15="http://schemas.microsoft.com/office/powerpoint/2012/main" userId="S::mday@nrel.gov::b8e203fc-636c-4333-a69b-7475c931f354" providerId="AD"/>
      </p:ext>
    </p:extLst>
  </p:cmAuthor>
  <p:cmAuthor id="1" name="Doris, Elizabeth" initials="DE" lastIdx="101" clrIdx="1">
    <p:extLst>
      <p:ext uri="{19B8F6BF-5375-455C-9EA6-DF929625EA0E}">
        <p15:presenceInfo xmlns:p15="http://schemas.microsoft.com/office/powerpoint/2012/main" userId="S::edoris@nrel.gov::833f499f-a119-4803-8214-4573d8770ac0" providerId="AD"/>
      </p:ext>
    </p:extLst>
  </p:cmAuthor>
  <p:cmAuthor id="8" name="Jackson, Roderick" initials="JR" lastIdx="38" clrIdx="8">
    <p:extLst>
      <p:ext uri="{19B8F6BF-5375-455C-9EA6-DF929625EA0E}">
        <p15:presenceInfo xmlns:p15="http://schemas.microsoft.com/office/powerpoint/2012/main" userId="S::rjackson@nrel.gov::887c6e7c-e25e-4949-8b26-0d09de41bc76" providerId="AD"/>
      </p:ext>
    </p:extLst>
  </p:cmAuthor>
  <p:cmAuthor id="2" name="Clark, Beth" initials="CB" lastIdx="213" clrIdx="2">
    <p:extLst>
      <p:ext uri="{19B8F6BF-5375-455C-9EA6-DF929625EA0E}">
        <p15:presenceInfo xmlns:p15="http://schemas.microsoft.com/office/powerpoint/2012/main" userId="S::bclark@nrel.gov::6f3266a4-158e-40d0-912b-0a94cb5e73d7" providerId="AD"/>
      </p:ext>
    </p:extLst>
  </p:cmAuthor>
  <p:cmAuthor id="9" name="Schwing, Christopher" initials="SC" lastIdx="1" clrIdx="9">
    <p:extLst>
      <p:ext uri="{19B8F6BF-5375-455C-9EA6-DF929625EA0E}">
        <p15:presenceInfo xmlns:p15="http://schemas.microsoft.com/office/powerpoint/2012/main" userId="S::cschwing@nrel.gov::ba0f4e0e-06d3-4e31-87c7-1b9611e45a74" providerId="AD"/>
      </p:ext>
    </p:extLst>
  </p:cmAuthor>
  <p:cmAuthor id="3" name="Craig, Liz" initials="CL" lastIdx="23" clrIdx="3">
    <p:extLst>
      <p:ext uri="{19B8F6BF-5375-455C-9EA6-DF929625EA0E}">
        <p15:presenceInfo xmlns:p15="http://schemas.microsoft.com/office/powerpoint/2012/main" userId="S::lcraig@nrel.gov::8169c308-5acd-45b6-af0d-3e994b65795c" providerId="AD"/>
      </p:ext>
    </p:extLst>
  </p:cmAuthor>
  <p:cmAuthor id="10" name="White, Jonathan" initials="WJ" lastIdx="8" clrIdx="10">
    <p:extLst>
      <p:ext uri="{19B8F6BF-5375-455C-9EA6-DF929625EA0E}">
        <p15:presenceInfo xmlns:p15="http://schemas.microsoft.com/office/powerpoint/2012/main" userId="S::jwhite@nrel.gov::3ab455a5-9cc9-4780-92d3-80c4e7bfd124" providerId="AD"/>
      </p:ext>
    </p:extLst>
  </p:cmAuthor>
  <p:cmAuthor id="4" name="Grunau, Bruno" initials="GB" lastIdx="47" clrIdx="4">
    <p:extLst>
      <p:ext uri="{19B8F6BF-5375-455C-9EA6-DF929625EA0E}">
        <p15:presenceInfo xmlns:p15="http://schemas.microsoft.com/office/powerpoint/2012/main" userId="S::bgrunau@nrel.gov::2b7a27ca-304d-4ce4-a5b5-5cabd27c588a" providerId="AD"/>
      </p:ext>
    </p:extLst>
  </p:cmAuthor>
  <p:cmAuthor id="11" name="Rettig, Molly" initials="RM" lastIdx="8" clrIdx="11">
    <p:extLst>
      <p:ext uri="{19B8F6BF-5375-455C-9EA6-DF929625EA0E}">
        <p15:presenceInfo xmlns:p15="http://schemas.microsoft.com/office/powerpoint/2012/main" userId="S::mrettig@nrel.gov::fed6d770-a7ec-4a61-813a-84777e42381a" providerId="AD"/>
      </p:ext>
    </p:extLst>
  </p:cmAuthor>
  <p:cmAuthor id="5" name="Petersen, Karen" initials="PK" lastIdx="35" clrIdx="5">
    <p:extLst>
      <p:ext uri="{19B8F6BF-5375-455C-9EA6-DF929625EA0E}">
        <p15:presenceInfo xmlns:p15="http://schemas.microsoft.com/office/powerpoint/2012/main" userId="S::kpeterse@nrel.gov::8c864089-6d80-411a-bac1-553682d9852e" providerId="AD"/>
      </p:ext>
    </p:extLst>
  </p:cmAuthor>
  <p:cmAuthor id="6" name="Lockhart, Eric" initials="LE" lastIdx="1" clrIdx="6">
    <p:extLst>
      <p:ext uri="{19B8F6BF-5375-455C-9EA6-DF929625EA0E}">
        <p15:presenceInfo xmlns:p15="http://schemas.microsoft.com/office/powerpoint/2012/main" userId="S::elockhar@nrel.gov::5516fb96-dd0e-4139-8511-57fba324ce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759"/>
    <a:srgbClr val="0079C1"/>
    <a:srgbClr val="1780C1"/>
    <a:srgbClr val="44AB3A"/>
    <a:srgbClr val="0ABBF1"/>
    <a:srgbClr val="595959"/>
    <a:srgbClr val="00002C"/>
    <a:srgbClr val="05017B"/>
    <a:srgbClr val="02012B"/>
    <a:srgbClr val="41414D"/>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606" autoAdjust="0"/>
  </p:normalViewPr>
  <p:slideViewPr>
    <p:cSldViewPr snapToGrid="0">
      <p:cViewPr varScale="1">
        <p:scale>
          <a:sx n="65" d="100"/>
          <a:sy n="65" d="100"/>
        </p:scale>
        <p:origin x="1170" y="5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AEF4A-9FB9-4983-AEC3-6190B731E565}" type="doc">
      <dgm:prSet loTypeId="urn:microsoft.com/office/officeart/2005/8/layout/venn1" loCatId="relationship" qsTypeId="urn:microsoft.com/office/officeart/2005/8/quickstyle/simple1" qsCatId="simple" csTypeId="urn:microsoft.com/office/officeart/2005/8/colors/colorful5" csCatId="colorful" phldr="1"/>
      <dgm:spPr/>
    </dgm:pt>
    <dgm:pt modelId="{F9C4D367-8EF7-409A-8064-72CA5823A733}">
      <dgm:prSet phldrT="[Text]"/>
      <dgm:spPr/>
      <dgm:t>
        <a:bodyPr/>
        <a:lstStyle/>
        <a:p>
          <a:r>
            <a:rPr lang="en-US" b="0" i="0" dirty="0"/>
            <a:t>Safety and Security</a:t>
          </a:r>
          <a:endParaRPr lang="en-US" dirty="0"/>
        </a:p>
      </dgm:t>
    </dgm:pt>
    <dgm:pt modelId="{6FF3CEE4-AFCB-49CD-938B-631FFF40D931}" type="parTrans" cxnId="{35CFDFDD-3397-4381-8A75-C5D3E5720273}">
      <dgm:prSet/>
      <dgm:spPr/>
      <dgm:t>
        <a:bodyPr/>
        <a:lstStyle/>
        <a:p>
          <a:endParaRPr lang="en-US"/>
        </a:p>
      </dgm:t>
    </dgm:pt>
    <dgm:pt modelId="{D2C4398D-B1BE-4EA6-9FB9-7D3DC1F79B20}" type="sibTrans" cxnId="{35CFDFDD-3397-4381-8A75-C5D3E5720273}">
      <dgm:prSet/>
      <dgm:spPr/>
      <dgm:t>
        <a:bodyPr/>
        <a:lstStyle/>
        <a:p>
          <a:endParaRPr lang="en-US"/>
        </a:p>
      </dgm:t>
    </dgm:pt>
    <dgm:pt modelId="{B7DDDE01-D9D3-42F5-9CCA-620AB7AF63EF}">
      <dgm:prSet/>
      <dgm:spPr/>
      <dgm:t>
        <a:bodyPr/>
        <a:lstStyle/>
        <a:p>
          <a:pPr>
            <a:buFont typeface="Arial" panose="020B0604020202020204" pitchFamily="34" charset="0"/>
            <a:buChar char="•"/>
          </a:pPr>
          <a:r>
            <a:rPr lang="en-US" b="0" i="0" dirty="0"/>
            <a:t>Health and Medical</a:t>
          </a:r>
        </a:p>
      </dgm:t>
    </dgm:pt>
    <dgm:pt modelId="{BF66E9F0-4C84-4870-93B0-8C7F224CAF59}" type="parTrans" cxnId="{9D0C3290-3648-4CF7-9294-F96880B93E77}">
      <dgm:prSet/>
      <dgm:spPr/>
      <dgm:t>
        <a:bodyPr/>
        <a:lstStyle/>
        <a:p>
          <a:endParaRPr lang="en-US"/>
        </a:p>
      </dgm:t>
    </dgm:pt>
    <dgm:pt modelId="{7AA5A197-CCC0-4BC0-86F4-E50F1127DC47}" type="sibTrans" cxnId="{9D0C3290-3648-4CF7-9294-F96880B93E77}">
      <dgm:prSet/>
      <dgm:spPr/>
      <dgm:t>
        <a:bodyPr/>
        <a:lstStyle/>
        <a:p>
          <a:endParaRPr lang="en-US"/>
        </a:p>
      </dgm:t>
    </dgm:pt>
    <dgm:pt modelId="{0266924D-5137-41A5-92EB-2EBDB5CF22CB}">
      <dgm:prSet/>
      <dgm:spPr/>
      <dgm:t>
        <a:bodyPr/>
        <a:lstStyle/>
        <a:p>
          <a:pPr>
            <a:buFont typeface="Arial" panose="020B0604020202020204" pitchFamily="34" charset="0"/>
            <a:buChar char="•"/>
          </a:pPr>
          <a:r>
            <a:rPr lang="en-US" b="0" i="0" dirty="0"/>
            <a:t>Communications</a:t>
          </a:r>
        </a:p>
      </dgm:t>
    </dgm:pt>
    <dgm:pt modelId="{FF8CF6E6-69FE-468D-A52B-A666BD08AD0D}" type="parTrans" cxnId="{92644348-FD5A-47C2-8EDF-3F4F368AFBCE}">
      <dgm:prSet/>
      <dgm:spPr/>
      <dgm:t>
        <a:bodyPr/>
        <a:lstStyle/>
        <a:p>
          <a:endParaRPr lang="en-US"/>
        </a:p>
      </dgm:t>
    </dgm:pt>
    <dgm:pt modelId="{AB6E9EFB-6D4B-4BEE-B130-1AA1E9CECE13}" type="sibTrans" cxnId="{92644348-FD5A-47C2-8EDF-3F4F368AFBCE}">
      <dgm:prSet/>
      <dgm:spPr/>
      <dgm:t>
        <a:bodyPr/>
        <a:lstStyle/>
        <a:p>
          <a:endParaRPr lang="en-US"/>
        </a:p>
      </dgm:t>
    </dgm:pt>
    <dgm:pt modelId="{68280418-0D5F-45C9-BA2D-58FDBC4C4017}">
      <dgm:prSet/>
      <dgm:spPr/>
      <dgm:t>
        <a:bodyPr/>
        <a:lstStyle/>
        <a:p>
          <a:pPr>
            <a:buFont typeface="Arial" panose="020B0604020202020204" pitchFamily="34" charset="0"/>
            <a:buChar char="•"/>
          </a:pPr>
          <a:r>
            <a:rPr lang="en-US" b="0" i="0" dirty="0"/>
            <a:t>Hazardous Materials</a:t>
          </a:r>
        </a:p>
      </dgm:t>
    </dgm:pt>
    <dgm:pt modelId="{83940EAD-ADA3-4043-B631-08DEB0F82A0A}" type="parTrans" cxnId="{DCF6155C-5DAD-4DDC-B749-414DBE683003}">
      <dgm:prSet/>
      <dgm:spPr/>
      <dgm:t>
        <a:bodyPr/>
        <a:lstStyle/>
        <a:p>
          <a:endParaRPr lang="en-US"/>
        </a:p>
      </dgm:t>
    </dgm:pt>
    <dgm:pt modelId="{0CE6B21A-E60B-431F-8520-75FCAA9A84C2}" type="sibTrans" cxnId="{DCF6155C-5DAD-4DDC-B749-414DBE683003}">
      <dgm:prSet/>
      <dgm:spPr/>
      <dgm:t>
        <a:bodyPr/>
        <a:lstStyle/>
        <a:p>
          <a:endParaRPr lang="en-US"/>
        </a:p>
      </dgm:t>
    </dgm:pt>
    <dgm:pt modelId="{297BC8E4-4200-4E0F-939C-73C0E49A365B}">
      <dgm:prSet/>
      <dgm:spPr/>
      <dgm:t>
        <a:bodyPr/>
        <a:lstStyle/>
        <a:p>
          <a:pPr>
            <a:buFont typeface="Arial" panose="020B0604020202020204" pitchFamily="34" charset="0"/>
            <a:buChar char="•"/>
          </a:pPr>
          <a:r>
            <a:rPr lang="en-US" b="0" i="0" dirty="0"/>
            <a:t>Food, Water, Sheltering</a:t>
          </a:r>
        </a:p>
      </dgm:t>
    </dgm:pt>
    <dgm:pt modelId="{22AA3A06-D832-4932-8F3F-C4AF94114124}" type="parTrans" cxnId="{AAB2787C-5088-43A2-86AB-2478CA8C3B5D}">
      <dgm:prSet/>
      <dgm:spPr/>
      <dgm:t>
        <a:bodyPr/>
        <a:lstStyle/>
        <a:p>
          <a:endParaRPr lang="en-US"/>
        </a:p>
      </dgm:t>
    </dgm:pt>
    <dgm:pt modelId="{1C626D77-731A-47A4-AD89-A78207A830B3}" type="sibTrans" cxnId="{AAB2787C-5088-43A2-86AB-2478CA8C3B5D}">
      <dgm:prSet/>
      <dgm:spPr/>
      <dgm:t>
        <a:bodyPr/>
        <a:lstStyle/>
        <a:p>
          <a:endParaRPr lang="en-US"/>
        </a:p>
      </dgm:t>
    </dgm:pt>
    <dgm:pt modelId="{CFDED8C0-1A7A-4CC7-90C6-EA9B815AEF04}">
      <dgm:prSet/>
      <dgm:spPr/>
      <dgm:t>
        <a:bodyPr/>
        <a:lstStyle/>
        <a:p>
          <a:pPr>
            <a:buFont typeface="Arial" panose="020B0604020202020204" pitchFamily="34" charset="0"/>
            <a:buChar char="•"/>
          </a:pPr>
          <a:r>
            <a:rPr lang="en-US" b="0" i="0" dirty="0"/>
            <a:t>Energy (Power &amp; Fuel)</a:t>
          </a:r>
        </a:p>
      </dgm:t>
    </dgm:pt>
    <dgm:pt modelId="{B391AA86-AE84-42F4-BFB5-A7FF131AA3E1}" type="parTrans" cxnId="{ED56E682-278B-4845-A574-64AF716C7451}">
      <dgm:prSet/>
      <dgm:spPr/>
      <dgm:t>
        <a:bodyPr/>
        <a:lstStyle/>
        <a:p>
          <a:endParaRPr lang="en-US"/>
        </a:p>
      </dgm:t>
    </dgm:pt>
    <dgm:pt modelId="{0A467882-A041-4400-B5FD-86EF88F5A43F}" type="sibTrans" cxnId="{ED56E682-278B-4845-A574-64AF716C7451}">
      <dgm:prSet/>
      <dgm:spPr/>
      <dgm:t>
        <a:bodyPr/>
        <a:lstStyle/>
        <a:p>
          <a:endParaRPr lang="en-US"/>
        </a:p>
      </dgm:t>
    </dgm:pt>
    <dgm:pt modelId="{9AC35604-7FC9-4B25-B44F-46065EED3B5F}">
      <dgm:prSet/>
      <dgm:spPr/>
      <dgm:t>
        <a:bodyPr/>
        <a:lstStyle/>
        <a:p>
          <a:pPr>
            <a:buFont typeface="Arial" panose="020B0604020202020204" pitchFamily="34" charset="0"/>
            <a:buChar char="•"/>
          </a:pPr>
          <a:r>
            <a:rPr lang="en-US" b="0" i="0" dirty="0"/>
            <a:t>Transportation</a:t>
          </a:r>
        </a:p>
      </dgm:t>
    </dgm:pt>
    <dgm:pt modelId="{E2F499AD-4F96-4347-AAA4-68DD1AC6A066}" type="parTrans" cxnId="{D5F52A78-B1FB-482C-BBDF-51F5051BEBB5}">
      <dgm:prSet/>
      <dgm:spPr/>
      <dgm:t>
        <a:bodyPr/>
        <a:lstStyle/>
        <a:p>
          <a:endParaRPr lang="en-US"/>
        </a:p>
      </dgm:t>
    </dgm:pt>
    <dgm:pt modelId="{DE6E359E-919C-4287-A985-751927FE60F7}" type="sibTrans" cxnId="{D5F52A78-B1FB-482C-BBDF-51F5051BEBB5}">
      <dgm:prSet/>
      <dgm:spPr/>
      <dgm:t>
        <a:bodyPr/>
        <a:lstStyle/>
        <a:p>
          <a:endParaRPr lang="en-US"/>
        </a:p>
      </dgm:t>
    </dgm:pt>
    <dgm:pt modelId="{4F456162-AC2D-472F-8940-50A1E145D5ED}" type="pres">
      <dgm:prSet presAssocID="{0C5AEF4A-9FB9-4983-AEC3-6190B731E565}" presName="compositeShape" presStyleCnt="0">
        <dgm:presLayoutVars>
          <dgm:chMax val="7"/>
          <dgm:dir/>
          <dgm:resizeHandles val="exact"/>
        </dgm:presLayoutVars>
      </dgm:prSet>
      <dgm:spPr/>
    </dgm:pt>
    <dgm:pt modelId="{32FD042B-159F-4584-B963-15590DDFF6A5}" type="pres">
      <dgm:prSet presAssocID="{F9C4D367-8EF7-409A-8064-72CA5823A733}" presName="circ1" presStyleLbl="vennNode1" presStyleIdx="0" presStyleCnt="7"/>
      <dgm:spPr/>
    </dgm:pt>
    <dgm:pt modelId="{86923171-DEEC-42F7-B8C6-DA64062972F9}" type="pres">
      <dgm:prSet presAssocID="{F9C4D367-8EF7-409A-8064-72CA5823A733}" presName="circ1Tx" presStyleLbl="revTx" presStyleIdx="0" presStyleCnt="0">
        <dgm:presLayoutVars>
          <dgm:chMax val="0"/>
          <dgm:chPref val="0"/>
          <dgm:bulletEnabled val="1"/>
        </dgm:presLayoutVars>
      </dgm:prSet>
      <dgm:spPr/>
    </dgm:pt>
    <dgm:pt modelId="{EAD82AB9-EF3D-4045-BA30-038625D2C86F}" type="pres">
      <dgm:prSet presAssocID="{B7DDDE01-D9D3-42F5-9CCA-620AB7AF63EF}" presName="circ2" presStyleLbl="vennNode1" presStyleIdx="1" presStyleCnt="7"/>
      <dgm:spPr/>
    </dgm:pt>
    <dgm:pt modelId="{16BA6D57-76A1-4522-9500-63BA142EAE82}" type="pres">
      <dgm:prSet presAssocID="{B7DDDE01-D9D3-42F5-9CCA-620AB7AF63EF}" presName="circ2Tx" presStyleLbl="revTx" presStyleIdx="0" presStyleCnt="0">
        <dgm:presLayoutVars>
          <dgm:chMax val="0"/>
          <dgm:chPref val="0"/>
          <dgm:bulletEnabled val="1"/>
        </dgm:presLayoutVars>
      </dgm:prSet>
      <dgm:spPr/>
    </dgm:pt>
    <dgm:pt modelId="{4F56C3A2-9DB4-43F6-85D3-0B0B63DC1609}" type="pres">
      <dgm:prSet presAssocID="{0266924D-5137-41A5-92EB-2EBDB5CF22CB}" presName="circ3" presStyleLbl="vennNode1" presStyleIdx="2" presStyleCnt="7"/>
      <dgm:spPr/>
    </dgm:pt>
    <dgm:pt modelId="{132B7D27-6EF9-4BF3-81C3-812232FFD1CB}" type="pres">
      <dgm:prSet presAssocID="{0266924D-5137-41A5-92EB-2EBDB5CF22CB}" presName="circ3Tx" presStyleLbl="revTx" presStyleIdx="0" presStyleCnt="0">
        <dgm:presLayoutVars>
          <dgm:chMax val="0"/>
          <dgm:chPref val="0"/>
          <dgm:bulletEnabled val="1"/>
        </dgm:presLayoutVars>
      </dgm:prSet>
      <dgm:spPr/>
    </dgm:pt>
    <dgm:pt modelId="{E603270A-ED2A-41A3-844E-0FA4ABE14A88}" type="pres">
      <dgm:prSet presAssocID="{68280418-0D5F-45C9-BA2D-58FDBC4C4017}" presName="circ4" presStyleLbl="vennNode1" presStyleIdx="3" presStyleCnt="7"/>
      <dgm:spPr/>
    </dgm:pt>
    <dgm:pt modelId="{42BBB588-D0DA-4CCE-8567-565B5B905CA4}" type="pres">
      <dgm:prSet presAssocID="{68280418-0D5F-45C9-BA2D-58FDBC4C4017}" presName="circ4Tx" presStyleLbl="revTx" presStyleIdx="0" presStyleCnt="0">
        <dgm:presLayoutVars>
          <dgm:chMax val="0"/>
          <dgm:chPref val="0"/>
          <dgm:bulletEnabled val="1"/>
        </dgm:presLayoutVars>
      </dgm:prSet>
      <dgm:spPr/>
    </dgm:pt>
    <dgm:pt modelId="{64769680-36B4-461E-8ACF-C6F5E06176CC}" type="pres">
      <dgm:prSet presAssocID="{297BC8E4-4200-4E0F-939C-73C0E49A365B}" presName="circ5" presStyleLbl="vennNode1" presStyleIdx="4" presStyleCnt="7"/>
      <dgm:spPr/>
    </dgm:pt>
    <dgm:pt modelId="{74FE395B-336F-4AA5-85DB-5653B71ED5BA}" type="pres">
      <dgm:prSet presAssocID="{297BC8E4-4200-4E0F-939C-73C0E49A365B}" presName="circ5Tx" presStyleLbl="revTx" presStyleIdx="0" presStyleCnt="0">
        <dgm:presLayoutVars>
          <dgm:chMax val="0"/>
          <dgm:chPref val="0"/>
          <dgm:bulletEnabled val="1"/>
        </dgm:presLayoutVars>
      </dgm:prSet>
      <dgm:spPr/>
    </dgm:pt>
    <dgm:pt modelId="{0FC676C5-1B9F-4D80-8A44-E68E5508B5B7}" type="pres">
      <dgm:prSet presAssocID="{CFDED8C0-1A7A-4CC7-90C6-EA9B815AEF04}" presName="circ6" presStyleLbl="vennNode1" presStyleIdx="5" presStyleCnt="7"/>
      <dgm:spPr/>
    </dgm:pt>
    <dgm:pt modelId="{0E1D7207-5B59-4B9C-880C-4FDF0D007B9F}" type="pres">
      <dgm:prSet presAssocID="{CFDED8C0-1A7A-4CC7-90C6-EA9B815AEF04}" presName="circ6Tx" presStyleLbl="revTx" presStyleIdx="0" presStyleCnt="0">
        <dgm:presLayoutVars>
          <dgm:chMax val="0"/>
          <dgm:chPref val="0"/>
          <dgm:bulletEnabled val="1"/>
        </dgm:presLayoutVars>
      </dgm:prSet>
      <dgm:spPr/>
    </dgm:pt>
    <dgm:pt modelId="{378A0EB7-05A9-4C12-B18A-614EA6862DEB}" type="pres">
      <dgm:prSet presAssocID="{9AC35604-7FC9-4B25-B44F-46065EED3B5F}" presName="circ7" presStyleLbl="vennNode1" presStyleIdx="6" presStyleCnt="7"/>
      <dgm:spPr/>
    </dgm:pt>
    <dgm:pt modelId="{D2469694-0DEA-4E55-ABF2-8E7B3B5EA01B}" type="pres">
      <dgm:prSet presAssocID="{9AC35604-7FC9-4B25-B44F-46065EED3B5F}" presName="circ7Tx" presStyleLbl="revTx" presStyleIdx="0" presStyleCnt="0">
        <dgm:presLayoutVars>
          <dgm:chMax val="0"/>
          <dgm:chPref val="0"/>
          <dgm:bulletEnabled val="1"/>
        </dgm:presLayoutVars>
      </dgm:prSet>
      <dgm:spPr/>
    </dgm:pt>
  </dgm:ptLst>
  <dgm:cxnLst>
    <dgm:cxn modelId="{2961CA0C-1C51-4394-996F-2A126D2E00E5}" type="presOf" srcId="{9AC35604-7FC9-4B25-B44F-46065EED3B5F}" destId="{D2469694-0DEA-4E55-ABF2-8E7B3B5EA01B}" srcOrd="0" destOrd="0" presId="urn:microsoft.com/office/officeart/2005/8/layout/venn1"/>
    <dgm:cxn modelId="{70B0472B-44AE-4CBF-8221-F6A4B7636F78}" type="presOf" srcId="{0C5AEF4A-9FB9-4983-AEC3-6190B731E565}" destId="{4F456162-AC2D-472F-8940-50A1E145D5ED}" srcOrd="0" destOrd="0" presId="urn:microsoft.com/office/officeart/2005/8/layout/venn1"/>
    <dgm:cxn modelId="{0C81153A-4D14-4904-B130-8AC214B6D267}" type="presOf" srcId="{F9C4D367-8EF7-409A-8064-72CA5823A733}" destId="{86923171-DEEC-42F7-B8C6-DA64062972F9}" srcOrd="0" destOrd="0" presId="urn:microsoft.com/office/officeart/2005/8/layout/venn1"/>
    <dgm:cxn modelId="{DCF6155C-5DAD-4DDC-B749-414DBE683003}" srcId="{0C5AEF4A-9FB9-4983-AEC3-6190B731E565}" destId="{68280418-0D5F-45C9-BA2D-58FDBC4C4017}" srcOrd="3" destOrd="0" parTransId="{83940EAD-ADA3-4043-B631-08DEB0F82A0A}" sibTransId="{0CE6B21A-E60B-431F-8520-75FCAA9A84C2}"/>
    <dgm:cxn modelId="{58C53761-0F31-4D90-8370-E37BA380015D}" type="presOf" srcId="{B7DDDE01-D9D3-42F5-9CCA-620AB7AF63EF}" destId="{16BA6D57-76A1-4522-9500-63BA142EAE82}" srcOrd="0" destOrd="0" presId="urn:microsoft.com/office/officeart/2005/8/layout/venn1"/>
    <dgm:cxn modelId="{92644348-FD5A-47C2-8EDF-3F4F368AFBCE}" srcId="{0C5AEF4A-9FB9-4983-AEC3-6190B731E565}" destId="{0266924D-5137-41A5-92EB-2EBDB5CF22CB}" srcOrd="2" destOrd="0" parTransId="{FF8CF6E6-69FE-468D-A52B-A666BD08AD0D}" sibTransId="{AB6E9EFB-6D4B-4BEE-B130-1AA1E9CECE13}"/>
    <dgm:cxn modelId="{BEF8336A-52C8-421F-9075-15054F00C7B9}" type="presOf" srcId="{0266924D-5137-41A5-92EB-2EBDB5CF22CB}" destId="{132B7D27-6EF9-4BF3-81C3-812232FFD1CB}" srcOrd="0" destOrd="0" presId="urn:microsoft.com/office/officeart/2005/8/layout/venn1"/>
    <dgm:cxn modelId="{D5F52A78-B1FB-482C-BBDF-51F5051BEBB5}" srcId="{0C5AEF4A-9FB9-4983-AEC3-6190B731E565}" destId="{9AC35604-7FC9-4B25-B44F-46065EED3B5F}" srcOrd="6" destOrd="0" parTransId="{E2F499AD-4F96-4347-AAA4-68DD1AC6A066}" sibTransId="{DE6E359E-919C-4287-A985-751927FE60F7}"/>
    <dgm:cxn modelId="{AAB2787C-5088-43A2-86AB-2478CA8C3B5D}" srcId="{0C5AEF4A-9FB9-4983-AEC3-6190B731E565}" destId="{297BC8E4-4200-4E0F-939C-73C0E49A365B}" srcOrd="4" destOrd="0" parTransId="{22AA3A06-D832-4932-8F3F-C4AF94114124}" sibTransId="{1C626D77-731A-47A4-AD89-A78207A830B3}"/>
    <dgm:cxn modelId="{ED56E682-278B-4845-A574-64AF716C7451}" srcId="{0C5AEF4A-9FB9-4983-AEC3-6190B731E565}" destId="{CFDED8C0-1A7A-4CC7-90C6-EA9B815AEF04}" srcOrd="5" destOrd="0" parTransId="{B391AA86-AE84-42F4-BFB5-A7FF131AA3E1}" sibTransId="{0A467882-A041-4400-B5FD-86EF88F5A43F}"/>
    <dgm:cxn modelId="{9D0C3290-3648-4CF7-9294-F96880B93E77}" srcId="{0C5AEF4A-9FB9-4983-AEC3-6190B731E565}" destId="{B7DDDE01-D9D3-42F5-9CCA-620AB7AF63EF}" srcOrd="1" destOrd="0" parTransId="{BF66E9F0-4C84-4870-93B0-8C7F224CAF59}" sibTransId="{7AA5A197-CCC0-4BC0-86F4-E50F1127DC47}"/>
    <dgm:cxn modelId="{E2983E98-A64D-4186-8B46-35FB2859B07A}" type="presOf" srcId="{297BC8E4-4200-4E0F-939C-73C0E49A365B}" destId="{74FE395B-336F-4AA5-85DB-5653B71ED5BA}" srcOrd="0" destOrd="0" presId="urn:microsoft.com/office/officeart/2005/8/layout/venn1"/>
    <dgm:cxn modelId="{8280479B-E941-4F89-8F9D-7C37766D6154}" type="presOf" srcId="{68280418-0D5F-45C9-BA2D-58FDBC4C4017}" destId="{42BBB588-D0DA-4CCE-8567-565B5B905CA4}" srcOrd="0" destOrd="0" presId="urn:microsoft.com/office/officeart/2005/8/layout/venn1"/>
    <dgm:cxn modelId="{11401AD5-DF6B-4741-A64A-1CA4AB08B6A2}" type="presOf" srcId="{CFDED8C0-1A7A-4CC7-90C6-EA9B815AEF04}" destId="{0E1D7207-5B59-4B9C-880C-4FDF0D007B9F}" srcOrd="0" destOrd="0" presId="urn:microsoft.com/office/officeart/2005/8/layout/venn1"/>
    <dgm:cxn modelId="{35CFDFDD-3397-4381-8A75-C5D3E5720273}" srcId="{0C5AEF4A-9FB9-4983-AEC3-6190B731E565}" destId="{F9C4D367-8EF7-409A-8064-72CA5823A733}" srcOrd="0" destOrd="0" parTransId="{6FF3CEE4-AFCB-49CD-938B-631FFF40D931}" sibTransId="{D2C4398D-B1BE-4EA6-9FB9-7D3DC1F79B20}"/>
    <dgm:cxn modelId="{EFD0FE74-2F1F-4E44-BD1F-31696D0E982B}" type="presParOf" srcId="{4F456162-AC2D-472F-8940-50A1E145D5ED}" destId="{32FD042B-159F-4584-B963-15590DDFF6A5}" srcOrd="0" destOrd="0" presId="urn:microsoft.com/office/officeart/2005/8/layout/venn1"/>
    <dgm:cxn modelId="{418AD641-EFB1-4F80-9832-8BEB36BAF31E}" type="presParOf" srcId="{4F456162-AC2D-472F-8940-50A1E145D5ED}" destId="{86923171-DEEC-42F7-B8C6-DA64062972F9}" srcOrd="1" destOrd="0" presId="urn:microsoft.com/office/officeart/2005/8/layout/venn1"/>
    <dgm:cxn modelId="{CD9D3658-9B83-4071-9ECA-A981B4827288}" type="presParOf" srcId="{4F456162-AC2D-472F-8940-50A1E145D5ED}" destId="{EAD82AB9-EF3D-4045-BA30-038625D2C86F}" srcOrd="2" destOrd="0" presId="urn:microsoft.com/office/officeart/2005/8/layout/venn1"/>
    <dgm:cxn modelId="{EA891334-D91F-4167-B9A1-DE90EA91FA7A}" type="presParOf" srcId="{4F456162-AC2D-472F-8940-50A1E145D5ED}" destId="{16BA6D57-76A1-4522-9500-63BA142EAE82}" srcOrd="3" destOrd="0" presId="urn:microsoft.com/office/officeart/2005/8/layout/venn1"/>
    <dgm:cxn modelId="{8408B5A0-A915-4F4F-9666-1F1267E7350B}" type="presParOf" srcId="{4F456162-AC2D-472F-8940-50A1E145D5ED}" destId="{4F56C3A2-9DB4-43F6-85D3-0B0B63DC1609}" srcOrd="4" destOrd="0" presId="urn:microsoft.com/office/officeart/2005/8/layout/venn1"/>
    <dgm:cxn modelId="{6C8FBF0A-725D-4010-A5F5-9CE1D710ACC9}" type="presParOf" srcId="{4F456162-AC2D-472F-8940-50A1E145D5ED}" destId="{132B7D27-6EF9-4BF3-81C3-812232FFD1CB}" srcOrd="5" destOrd="0" presId="urn:microsoft.com/office/officeart/2005/8/layout/venn1"/>
    <dgm:cxn modelId="{B102EBC7-564D-48FE-99E0-7F63A01E141D}" type="presParOf" srcId="{4F456162-AC2D-472F-8940-50A1E145D5ED}" destId="{E603270A-ED2A-41A3-844E-0FA4ABE14A88}" srcOrd="6" destOrd="0" presId="urn:microsoft.com/office/officeart/2005/8/layout/venn1"/>
    <dgm:cxn modelId="{A1360D27-C66A-4C0B-86B3-FFC788C0E583}" type="presParOf" srcId="{4F456162-AC2D-472F-8940-50A1E145D5ED}" destId="{42BBB588-D0DA-4CCE-8567-565B5B905CA4}" srcOrd="7" destOrd="0" presId="urn:microsoft.com/office/officeart/2005/8/layout/venn1"/>
    <dgm:cxn modelId="{91A7EEA9-7AB2-438D-8E4B-D900399C5476}" type="presParOf" srcId="{4F456162-AC2D-472F-8940-50A1E145D5ED}" destId="{64769680-36B4-461E-8ACF-C6F5E06176CC}" srcOrd="8" destOrd="0" presId="urn:microsoft.com/office/officeart/2005/8/layout/venn1"/>
    <dgm:cxn modelId="{8B6ECBA7-7994-407F-BCED-C7272EBB63D5}" type="presParOf" srcId="{4F456162-AC2D-472F-8940-50A1E145D5ED}" destId="{74FE395B-336F-4AA5-85DB-5653B71ED5BA}" srcOrd="9" destOrd="0" presId="urn:microsoft.com/office/officeart/2005/8/layout/venn1"/>
    <dgm:cxn modelId="{4D20BF92-5E70-422D-BC20-5377D0027043}" type="presParOf" srcId="{4F456162-AC2D-472F-8940-50A1E145D5ED}" destId="{0FC676C5-1B9F-4D80-8A44-E68E5508B5B7}" srcOrd="10" destOrd="0" presId="urn:microsoft.com/office/officeart/2005/8/layout/venn1"/>
    <dgm:cxn modelId="{AE0615EE-DF27-4490-A1D6-CF4208C1126F}" type="presParOf" srcId="{4F456162-AC2D-472F-8940-50A1E145D5ED}" destId="{0E1D7207-5B59-4B9C-880C-4FDF0D007B9F}" srcOrd="11" destOrd="0" presId="urn:microsoft.com/office/officeart/2005/8/layout/venn1"/>
    <dgm:cxn modelId="{A062768A-8A08-4193-A816-405C2755780A}" type="presParOf" srcId="{4F456162-AC2D-472F-8940-50A1E145D5ED}" destId="{378A0EB7-05A9-4C12-B18A-614EA6862DEB}" srcOrd="12" destOrd="0" presId="urn:microsoft.com/office/officeart/2005/8/layout/venn1"/>
    <dgm:cxn modelId="{6C994F95-6669-4A46-8A0A-517D006E4946}" type="presParOf" srcId="{4F456162-AC2D-472F-8940-50A1E145D5ED}" destId="{D2469694-0DEA-4E55-ABF2-8E7B3B5EA01B}"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A695A-B699-4682-AEB6-26CD450C223A}"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8DD83FD-9156-42CA-9EFA-5B74EDCD9A9F}">
      <dgm:prSet/>
      <dgm:spPr/>
      <dgm:t>
        <a:bodyPr/>
        <a:lstStyle/>
        <a:p>
          <a:r>
            <a:rPr lang="en-US"/>
            <a:t>Different  higher stakes, benefits of technologies</a:t>
          </a:r>
        </a:p>
      </dgm:t>
    </dgm:pt>
    <dgm:pt modelId="{9D7C025B-4ACD-41BE-817E-2531B0A7BD8C}" type="parTrans" cxnId="{72C8437B-50A3-4EA9-BF76-D8D09B55537D}">
      <dgm:prSet/>
      <dgm:spPr/>
      <dgm:t>
        <a:bodyPr/>
        <a:lstStyle/>
        <a:p>
          <a:endParaRPr lang="en-US"/>
        </a:p>
      </dgm:t>
    </dgm:pt>
    <dgm:pt modelId="{21B16878-DA25-48D0-A087-CF7576E9156E}" type="sibTrans" cxnId="{72C8437B-50A3-4EA9-BF76-D8D09B55537D}">
      <dgm:prSet/>
      <dgm:spPr/>
      <dgm:t>
        <a:bodyPr/>
        <a:lstStyle/>
        <a:p>
          <a:endParaRPr lang="en-US"/>
        </a:p>
      </dgm:t>
    </dgm:pt>
    <dgm:pt modelId="{57823030-0000-42D0-B8C0-7CE5B9FB1F4B}">
      <dgm:prSet/>
      <dgm:spPr/>
      <dgm:t>
        <a:bodyPr/>
        <a:lstStyle/>
        <a:p>
          <a:r>
            <a:rPr lang="en-US"/>
            <a:t>Consideration of local interconnected systems</a:t>
          </a:r>
        </a:p>
      </dgm:t>
    </dgm:pt>
    <dgm:pt modelId="{A98C30B0-E4BD-47AE-BA6A-190A238C0A07}" type="parTrans" cxnId="{69107F87-A0E1-4ACB-AFDF-A585C0AABF26}">
      <dgm:prSet/>
      <dgm:spPr/>
      <dgm:t>
        <a:bodyPr/>
        <a:lstStyle/>
        <a:p>
          <a:endParaRPr lang="en-US"/>
        </a:p>
      </dgm:t>
    </dgm:pt>
    <dgm:pt modelId="{22145C07-DE45-4EFC-A3CB-ED8EEF0E57D5}" type="sibTrans" cxnId="{69107F87-A0E1-4ACB-AFDF-A585C0AABF26}">
      <dgm:prSet/>
      <dgm:spPr/>
      <dgm:t>
        <a:bodyPr/>
        <a:lstStyle/>
        <a:p>
          <a:endParaRPr lang="en-US"/>
        </a:p>
      </dgm:t>
    </dgm:pt>
    <dgm:pt modelId="{7EC3650F-E17C-464D-B3CC-86CE62795502}">
      <dgm:prSet/>
      <dgm:spPr/>
      <dgm:t>
        <a:bodyPr/>
        <a:lstStyle/>
        <a:p>
          <a:r>
            <a:rPr lang="en-US"/>
            <a:t>Expanding stakeholders locally</a:t>
          </a:r>
        </a:p>
      </dgm:t>
    </dgm:pt>
    <dgm:pt modelId="{0090FA86-6BEB-42D6-8603-01A337BD7A3C}" type="parTrans" cxnId="{EEABB85D-C2CE-42B0-89D9-BEE2992F1294}">
      <dgm:prSet/>
      <dgm:spPr/>
      <dgm:t>
        <a:bodyPr/>
        <a:lstStyle/>
        <a:p>
          <a:endParaRPr lang="en-US"/>
        </a:p>
      </dgm:t>
    </dgm:pt>
    <dgm:pt modelId="{CD64B55F-1C8A-4454-9D73-9A47980EBC69}" type="sibTrans" cxnId="{EEABB85D-C2CE-42B0-89D9-BEE2992F1294}">
      <dgm:prSet/>
      <dgm:spPr/>
      <dgm:t>
        <a:bodyPr/>
        <a:lstStyle/>
        <a:p>
          <a:endParaRPr lang="en-US"/>
        </a:p>
      </dgm:t>
    </dgm:pt>
    <dgm:pt modelId="{1CEDF0ED-CDF1-4F7A-ADBB-21A03F39219A}">
      <dgm:prSet/>
      <dgm:spPr/>
      <dgm:t>
        <a:bodyPr/>
        <a:lstStyle/>
        <a:p>
          <a:r>
            <a:rPr lang="en-US"/>
            <a:t>Long game for transition</a:t>
          </a:r>
        </a:p>
      </dgm:t>
    </dgm:pt>
    <dgm:pt modelId="{91289DDA-C259-4D8F-8408-051BFB8A7725}" type="parTrans" cxnId="{B4F3B337-AD95-44FE-BD65-748752787E86}">
      <dgm:prSet/>
      <dgm:spPr/>
      <dgm:t>
        <a:bodyPr/>
        <a:lstStyle/>
        <a:p>
          <a:endParaRPr lang="en-US"/>
        </a:p>
      </dgm:t>
    </dgm:pt>
    <dgm:pt modelId="{4044DD96-DA68-45D9-BEF5-40D6CF05C51D}" type="sibTrans" cxnId="{B4F3B337-AD95-44FE-BD65-748752787E86}">
      <dgm:prSet/>
      <dgm:spPr/>
      <dgm:t>
        <a:bodyPr/>
        <a:lstStyle/>
        <a:p>
          <a:endParaRPr lang="en-US"/>
        </a:p>
      </dgm:t>
    </dgm:pt>
    <dgm:pt modelId="{7A7EAFA9-A907-487A-9623-C94423AF9289}" type="pres">
      <dgm:prSet presAssocID="{2A4A695A-B699-4682-AEB6-26CD450C223A}" presName="root" presStyleCnt="0">
        <dgm:presLayoutVars>
          <dgm:dir/>
          <dgm:resizeHandles val="exact"/>
        </dgm:presLayoutVars>
      </dgm:prSet>
      <dgm:spPr/>
    </dgm:pt>
    <dgm:pt modelId="{6A77E533-7D3E-41D5-8C4A-A927115CDAC8}" type="pres">
      <dgm:prSet presAssocID="{2A4A695A-B699-4682-AEB6-26CD450C223A}" presName="container" presStyleCnt="0">
        <dgm:presLayoutVars>
          <dgm:dir/>
          <dgm:resizeHandles val="exact"/>
        </dgm:presLayoutVars>
      </dgm:prSet>
      <dgm:spPr/>
    </dgm:pt>
    <dgm:pt modelId="{FE894EE3-27DD-4744-9AE6-66DC7CE0EC38}" type="pres">
      <dgm:prSet presAssocID="{28DD83FD-9156-42CA-9EFA-5B74EDCD9A9F}" presName="compNode" presStyleCnt="0"/>
      <dgm:spPr/>
    </dgm:pt>
    <dgm:pt modelId="{947440FE-2A9C-4065-B7A3-DF6C534A11B9}" type="pres">
      <dgm:prSet presAssocID="{28DD83FD-9156-42CA-9EFA-5B74EDCD9A9F}" presName="iconBgRect" presStyleLbl="bgShp" presStyleIdx="0" presStyleCnt="4"/>
      <dgm:spPr/>
    </dgm:pt>
    <dgm:pt modelId="{E596FEEA-7300-4DA2-8B03-4219CA6B25CA}" type="pres">
      <dgm:prSet presAssocID="{28DD83FD-9156-42CA-9EFA-5B74EDCD9A9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EAEE9F79-C813-4346-9B11-81EBB2A89298}" type="pres">
      <dgm:prSet presAssocID="{28DD83FD-9156-42CA-9EFA-5B74EDCD9A9F}" presName="spaceRect" presStyleCnt="0"/>
      <dgm:spPr/>
    </dgm:pt>
    <dgm:pt modelId="{B13F974C-AA18-45DD-A6A0-9D69F5FA224E}" type="pres">
      <dgm:prSet presAssocID="{28DD83FD-9156-42CA-9EFA-5B74EDCD9A9F}" presName="textRect" presStyleLbl="revTx" presStyleIdx="0" presStyleCnt="4">
        <dgm:presLayoutVars>
          <dgm:chMax val="1"/>
          <dgm:chPref val="1"/>
        </dgm:presLayoutVars>
      </dgm:prSet>
      <dgm:spPr/>
    </dgm:pt>
    <dgm:pt modelId="{2E8507ED-0640-4456-ACC3-297AB8060C2E}" type="pres">
      <dgm:prSet presAssocID="{21B16878-DA25-48D0-A087-CF7576E9156E}" presName="sibTrans" presStyleLbl="sibTrans2D1" presStyleIdx="0" presStyleCnt="0"/>
      <dgm:spPr/>
    </dgm:pt>
    <dgm:pt modelId="{35EF5AFE-3806-4B5C-9C30-635BEEBF00F3}" type="pres">
      <dgm:prSet presAssocID="{57823030-0000-42D0-B8C0-7CE5B9FB1F4B}" presName="compNode" presStyleCnt="0"/>
      <dgm:spPr/>
    </dgm:pt>
    <dgm:pt modelId="{161A896E-AE8B-49EF-AECD-69F40BE34FA7}" type="pres">
      <dgm:prSet presAssocID="{57823030-0000-42D0-B8C0-7CE5B9FB1F4B}" presName="iconBgRect" presStyleLbl="bgShp" presStyleIdx="1" presStyleCnt="4"/>
      <dgm:spPr/>
    </dgm:pt>
    <dgm:pt modelId="{78327A18-8ECD-404B-A259-29EF88BE1995}" type="pres">
      <dgm:prSet presAssocID="{57823030-0000-42D0-B8C0-7CE5B9FB1F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2D4450DB-A6E1-4083-8A0D-6DB20959F39A}" type="pres">
      <dgm:prSet presAssocID="{57823030-0000-42D0-B8C0-7CE5B9FB1F4B}" presName="spaceRect" presStyleCnt="0"/>
      <dgm:spPr/>
    </dgm:pt>
    <dgm:pt modelId="{F35C02F8-9392-4B90-B1F7-399AB1ADE2C1}" type="pres">
      <dgm:prSet presAssocID="{57823030-0000-42D0-B8C0-7CE5B9FB1F4B}" presName="textRect" presStyleLbl="revTx" presStyleIdx="1" presStyleCnt="4">
        <dgm:presLayoutVars>
          <dgm:chMax val="1"/>
          <dgm:chPref val="1"/>
        </dgm:presLayoutVars>
      </dgm:prSet>
      <dgm:spPr/>
    </dgm:pt>
    <dgm:pt modelId="{56E27F82-D6B1-4187-99CC-2E6BBFE62487}" type="pres">
      <dgm:prSet presAssocID="{22145C07-DE45-4EFC-A3CB-ED8EEF0E57D5}" presName="sibTrans" presStyleLbl="sibTrans2D1" presStyleIdx="0" presStyleCnt="0"/>
      <dgm:spPr/>
    </dgm:pt>
    <dgm:pt modelId="{0440A6D6-72D0-4789-9091-FCB233B84433}" type="pres">
      <dgm:prSet presAssocID="{7EC3650F-E17C-464D-B3CC-86CE62795502}" presName="compNode" presStyleCnt="0"/>
      <dgm:spPr/>
    </dgm:pt>
    <dgm:pt modelId="{081B8283-B0A5-4989-85B7-884D4292F57E}" type="pres">
      <dgm:prSet presAssocID="{7EC3650F-E17C-464D-B3CC-86CE62795502}" presName="iconBgRect" presStyleLbl="bgShp" presStyleIdx="2" presStyleCnt="4"/>
      <dgm:spPr/>
    </dgm:pt>
    <dgm:pt modelId="{535B1B93-2C17-4948-823E-191C3728CF33}" type="pres">
      <dgm:prSet presAssocID="{7EC3650F-E17C-464D-B3CC-86CE6279550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14306017-70C5-4E5B-9173-B7C95823C370}" type="pres">
      <dgm:prSet presAssocID="{7EC3650F-E17C-464D-B3CC-86CE62795502}" presName="spaceRect" presStyleCnt="0"/>
      <dgm:spPr/>
    </dgm:pt>
    <dgm:pt modelId="{8C7C07EF-D484-4597-A939-1A7F1D1831EC}" type="pres">
      <dgm:prSet presAssocID="{7EC3650F-E17C-464D-B3CC-86CE62795502}" presName="textRect" presStyleLbl="revTx" presStyleIdx="2" presStyleCnt="4">
        <dgm:presLayoutVars>
          <dgm:chMax val="1"/>
          <dgm:chPref val="1"/>
        </dgm:presLayoutVars>
      </dgm:prSet>
      <dgm:spPr/>
    </dgm:pt>
    <dgm:pt modelId="{3C3DC75C-416E-4BD3-BA14-6F77ED7350BE}" type="pres">
      <dgm:prSet presAssocID="{CD64B55F-1C8A-4454-9D73-9A47980EBC69}" presName="sibTrans" presStyleLbl="sibTrans2D1" presStyleIdx="0" presStyleCnt="0"/>
      <dgm:spPr/>
    </dgm:pt>
    <dgm:pt modelId="{D53D4425-878A-4C63-963C-BFBAE4A0E6A5}" type="pres">
      <dgm:prSet presAssocID="{1CEDF0ED-CDF1-4F7A-ADBB-21A03F39219A}" presName="compNode" presStyleCnt="0"/>
      <dgm:spPr/>
    </dgm:pt>
    <dgm:pt modelId="{1200BB10-C1E4-425E-B55D-010AC4189623}" type="pres">
      <dgm:prSet presAssocID="{1CEDF0ED-CDF1-4F7A-ADBB-21A03F39219A}" presName="iconBgRect" presStyleLbl="bgShp" presStyleIdx="3" presStyleCnt="4"/>
      <dgm:spPr/>
    </dgm:pt>
    <dgm:pt modelId="{8C7702B0-78F5-4399-83CF-36B1463F3B95}" type="pres">
      <dgm:prSet presAssocID="{1CEDF0ED-CDF1-4F7A-ADBB-21A03F3921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FA0DCD5A-5191-4E57-A15E-3C345E5653A9}" type="pres">
      <dgm:prSet presAssocID="{1CEDF0ED-CDF1-4F7A-ADBB-21A03F39219A}" presName="spaceRect" presStyleCnt="0"/>
      <dgm:spPr/>
    </dgm:pt>
    <dgm:pt modelId="{C37008C3-A123-4AED-8A99-CFB5E3A729ED}" type="pres">
      <dgm:prSet presAssocID="{1CEDF0ED-CDF1-4F7A-ADBB-21A03F39219A}" presName="textRect" presStyleLbl="revTx" presStyleIdx="3" presStyleCnt="4">
        <dgm:presLayoutVars>
          <dgm:chMax val="1"/>
          <dgm:chPref val="1"/>
        </dgm:presLayoutVars>
      </dgm:prSet>
      <dgm:spPr/>
    </dgm:pt>
  </dgm:ptLst>
  <dgm:cxnLst>
    <dgm:cxn modelId="{B4F3B337-AD95-44FE-BD65-748752787E86}" srcId="{2A4A695A-B699-4682-AEB6-26CD450C223A}" destId="{1CEDF0ED-CDF1-4F7A-ADBB-21A03F39219A}" srcOrd="3" destOrd="0" parTransId="{91289DDA-C259-4D8F-8408-051BFB8A7725}" sibTransId="{4044DD96-DA68-45D9-BEF5-40D6CF05C51D}"/>
    <dgm:cxn modelId="{AEF3CC37-1335-4B0F-8BF8-6521F3019F9D}" type="presOf" srcId="{7EC3650F-E17C-464D-B3CC-86CE62795502}" destId="{8C7C07EF-D484-4597-A939-1A7F1D1831EC}" srcOrd="0" destOrd="0" presId="urn:microsoft.com/office/officeart/2018/2/layout/IconCircleList"/>
    <dgm:cxn modelId="{EEABB85D-C2CE-42B0-89D9-BEE2992F1294}" srcId="{2A4A695A-B699-4682-AEB6-26CD450C223A}" destId="{7EC3650F-E17C-464D-B3CC-86CE62795502}" srcOrd="2" destOrd="0" parTransId="{0090FA86-6BEB-42D6-8603-01A337BD7A3C}" sibTransId="{CD64B55F-1C8A-4454-9D73-9A47980EBC69}"/>
    <dgm:cxn modelId="{12359248-9E14-4757-B293-C2C8E69C3302}" type="presOf" srcId="{22145C07-DE45-4EFC-A3CB-ED8EEF0E57D5}" destId="{56E27F82-D6B1-4187-99CC-2E6BBFE62487}" srcOrd="0" destOrd="0" presId="urn:microsoft.com/office/officeart/2018/2/layout/IconCircleList"/>
    <dgm:cxn modelId="{3B781C6A-E098-468C-9401-D0DC0AB1BD8C}" type="presOf" srcId="{2A4A695A-B699-4682-AEB6-26CD450C223A}" destId="{7A7EAFA9-A907-487A-9623-C94423AF9289}" srcOrd="0" destOrd="0" presId="urn:microsoft.com/office/officeart/2018/2/layout/IconCircleList"/>
    <dgm:cxn modelId="{5CC0CF6D-D625-4BAB-8668-2D031ADEFAC3}" type="presOf" srcId="{28DD83FD-9156-42CA-9EFA-5B74EDCD9A9F}" destId="{B13F974C-AA18-45DD-A6A0-9D69F5FA224E}" srcOrd="0" destOrd="0" presId="urn:microsoft.com/office/officeart/2018/2/layout/IconCircleList"/>
    <dgm:cxn modelId="{5A647C74-3780-4504-A348-18B954B4773C}" type="presOf" srcId="{1CEDF0ED-CDF1-4F7A-ADBB-21A03F39219A}" destId="{C37008C3-A123-4AED-8A99-CFB5E3A729ED}" srcOrd="0" destOrd="0" presId="urn:microsoft.com/office/officeart/2018/2/layout/IconCircleList"/>
    <dgm:cxn modelId="{72C8437B-50A3-4EA9-BF76-D8D09B55537D}" srcId="{2A4A695A-B699-4682-AEB6-26CD450C223A}" destId="{28DD83FD-9156-42CA-9EFA-5B74EDCD9A9F}" srcOrd="0" destOrd="0" parTransId="{9D7C025B-4ACD-41BE-817E-2531B0A7BD8C}" sibTransId="{21B16878-DA25-48D0-A087-CF7576E9156E}"/>
    <dgm:cxn modelId="{175B647B-1323-4909-9DDD-A6569B7AD760}" type="presOf" srcId="{CD64B55F-1C8A-4454-9D73-9A47980EBC69}" destId="{3C3DC75C-416E-4BD3-BA14-6F77ED7350BE}" srcOrd="0" destOrd="0" presId="urn:microsoft.com/office/officeart/2018/2/layout/IconCircleList"/>
    <dgm:cxn modelId="{69107F87-A0E1-4ACB-AFDF-A585C0AABF26}" srcId="{2A4A695A-B699-4682-AEB6-26CD450C223A}" destId="{57823030-0000-42D0-B8C0-7CE5B9FB1F4B}" srcOrd="1" destOrd="0" parTransId="{A98C30B0-E4BD-47AE-BA6A-190A238C0A07}" sibTransId="{22145C07-DE45-4EFC-A3CB-ED8EEF0E57D5}"/>
    <dgm:cxn modelId="{7FFD8D8C-4DF1-4834-B8EF-8AEE5E4560C2}" type="presOf" srcId="{57823030-0000-42D0-B8C0-7CE5B9FB1F4B}" destId="{F35C02F8-9392-4B90-B1F7-399AB1ADE2C1}" srcOrd="0" destOrd="0" presId="urn:microsoft.com/office/officeart/2018/2/layout/IconCircleList"/>
    <dgm:cxn modelId="{109B3EF2-4809-4664-95C5-056EE63E0179}" type="presOf" srcId="{21B16878-DA25-48D0-A087-CF7576E9156E}" destId="{2E8507ED-0640-4456-ACC3-297AB8060C2E}" srcOrd="0" destOrd="0" presId="urn:microsoft.com/office/officeart/2018/2/layout/IconCircleList"/>
    <dgm:cxn modelId="{07FE94CB-D6B8-4FDF-B2A1-52BE0665DF05}" type="presParOf" srcId="{7A7EAFA9-A907-487A-9623-C94423AF9289}" destId="{6A77E533-7D3E-41D5-8C4A-A927115CDAC8}" srcOrd="0" destOrd="0" presId="urn:microsoft.com/office/officeart/2018/2/layout/IconCircleList"/>
    <dgm:cxn modelId="{4BDE5B90-19F4-43EE-825E-FE18543402B7}" type="presParOf" srcId="{6A77E533-7D3E-41D5-8C4A-A927115CDAC8}" destId="{FE894EE3-27DD-4744-9AE6-66DC7CE0EC38}" srcOrd="0" destOrd="0" presId="urn:microsoft.com/office/officeart/2018/2/layout/IconCircleList"/>
    <dgm:cxn modelId="{3C711A80-E8AA-4F1B-9712-5F01C2FDA2DE}" type="presParOf" srcId="{FE894EE3-27DD-4744-9AE6-66DC7CE0EC38}" destId="{947440FE-2A9C-4065-B7A3-DF6C534A11B9}" srcOrd="0" destOrd="0" presId="urn:microsoft.com/office/officeart/2018/2/layout/IconCircleList"/>
    <dgm:cxn modelId="{C65DC511-FBE3-43A1-9FC1-6ABF19D03205}" type="presParOf" srcId="{FE894EE3-27DD-4744-9AE6-66DC7CE0EC38}" destId="{E596FEEA-7300-4DA2-8B03-4219CA6B25CA}" srcOrd="1" destOrd="0" presId="urn:microsoft.com/office/officeart/2018/2/layout/IconCircleList"/>
    <dgm:cxn modelId="{60088A69-1CCF-45E0-A20A-4E00C4DA4760}" type="presParOf" srcId="{FE894EE3-27DD-4744-9AE6-66DC7CE0EC38}" destId="{EAEE9F79-C813-4346-9B11-81EBB2A89298}" srcOrd="2" destOrd="0" presId="urn:microsoft.com/office/officeart/2018/2/layout/IconCircleList"/>
    <dgm:cxn modelId="{03053EA2-E212-4A6A-B3FD-7139426BAD90}" type="presParOf" srcId="{FE894EE3-27DD-4744-9AE6-66DC7CE0EC38}" destId="{B13F974C-AA18-45DD-A6A0-9D69F5FA224E}" srcOrd="3" destOrd="0" presId="urn:microsoft.com/office/officeart/2018/2/layout/IconCircleList"/>
    <dgm:cxn modelId="{EB089C05-615C-443A-84A3-78A206A006AE}" type="presParOf" srcId="{6A77E533-7D3E-41D5-8C4A-A927115CDAC8}" destId="{2E8507ED-0640-4456-ACC3-297AB8060C2E}" srcOrd="1" destOrd="0" presId="urn:microsoft.com/office/officeart/2018/2/layout/IconCircleList"/>
    <dgm:cxn modelId="{1FBCE1A1-AB58-493E-939C-2FC0C72CDC7A}" type="presParOf" srcId="{6A77E533-7D3E-41D5-8C4A-A927115CDAC8}" destId="{35EF5AFE-3806-4B5C-9C30-635BEEBF00F3}" srcOrd="2" destOrd="0" presId="urn:microsoft.com/office/officeart/2018/2/layout/IconCircleList"/>
    <dgm:cxn modelId="{F7C651B4-B0FE-4A9E-98FB-5CE12FD7168E}" type="presParOf" srcId="{35EF5AFE-3806-4B5C-9C30-635BEEBF00F3}" destId="{161A896E-AE8B-49EF-AECD-69F40BE34FA7}" srcOrd="0" destOrd="0" presId="urn:microsoft.com/office/officeart/2018/2/layout/IconCircleList"/>
    <dgm:cxn modelId="{179C7E3C-9A95-43E0-B80D-366F62191C93}" type="presParOf" srcId="{35EF5AFE-3806-4B5C-9C30-635BEEBF00F3}" destId="{78327A18-8ECD-404B-A259-29EF88BE1995}" srcOrd="1" destOrd="0" presId="urn:microsoft.com/office/officeart/2018/2/layout/IconCircleList"/>
    <dgm:cxn modelId="{E540DD3C-18A2-4E2D-A93A-435EE6E304BD}" type="presParOf" srcId="{35EF5AFE-3806-4B5C-9C30-635BEEBF00F3}" destId="{2D4450DB-A6E1-4083-8A0D-6DB20959F39A}" srcOrd="2" destOrd="0" presId="urn:microsoft.com/office/officeart/2018/2/layout/IconCircleList"/>
    <dgm:cxn modelId="{D0DF7B52-4FC8-47EB-9B06-7A7322F189F8}" type="presParOf" srcId="{35EF5AFE-3806-4B5C-9C30-635BEEBF00F3}" destId="{F35C02F8-9392-4B90-B1F7-399AB1ADE2C1}" srcOrd="3" destOrd="0" presId="urn:microsoft.com/office/officeart/2018/2/layout/IconCircleList"/>
    <dgm:cxn modelId="{A4C7F4AA-D939-4760-941D-9594510272A5}" type="presParOf" srcId="{6A77E533-7D3E-41D5-8C4A-A927115CDAC8}" destId="{56E27F82-D6B1-4187-99CC-2E6BBFE62487}" srcOrd="3" destOrd="0" presId="urn:microsoft.com/office/officeart/2018/2/layout/IconCircleList"/>
    <dgm:cxn modelId="{FBD3184B-867B-41A3-9E8E-E81738E48DF0}" type="presParOf" srcId="{6A77E533-7D3E-41D5-8C4A-A927115CDAC8}" destId="{0440A6D6-72D0-4789-9091-FCB233B84433}" srcOrd="4" destOrd="0" presId="urn:microsoft.com/office/officeart/2018/2/layout/IconCircleList"/>
    <dgm:cxn modelId="{45CC8179-7477-4008-BE99-F7613D0290B7}" type="presParOf" srcId="{0440A6D6-72D0-4789-9091-FCB233B84433}" destId="{081B8283-B0A5-4989-85B7-884D4292F57E}" srcOrd="0" destOrd="0" presId="urn:microsoft.com/office/officeart/2018/2/layout/IconCircleList"/>
    <dgm:cxn modelId="{E74F4C0A-C4D7-4937-94C4-04BA5AF240AE}" type="presParOf" srcId="{0440A6D6-72D0-4789-9091-FCB233B84433}" destId="{535B1B93-2C17-4948-823E-191C3728CF33}" srcOrd="1" destOrd="0" presId="urn:microsoft.com/office/officeart/2018/2/layout/IconCircleList"/>
    <dgm:cxn modelId="{4A12BA9A-4F64-4AD7-8191-BBDEA3C93789}" type="presParOf" srcId="{0440A6D6-72D0-4789-9091-FCB233B84433}" destId="{14306017-70C5-4E5B-9173-B7C95823C370}" srcOrd="2" destOrd="0" presId="urn:microsoft.com/office/officeart/2018/2/layout/IconCircleList"/>
    <dgm:cxn modelId="{75B8FD97-BE7F-4830-96E7-8C8AA6ACB4A6}" type="presParOf" srcId="{0440A6D6-72D0-4789-9091-FCB233B84433}" destId="{8C7C07EF-D484-4597-A939-1A7F1D1831EC}" srcOrd="3" destOrd="0" presId="urn:microsoft.com/office/officeart/2018/2/layout/IconCircleList"/>
    <dgm:cxn modelId="{43FF7889-6815-44D6-993E-AB8D811748E6}" type="presParOf" srcId="{6A77E533-7D3E-41D5-8C4A-A927115CDAC8}" destId="{3C3DC75C-416E-4BD3-BA14-6F77ED7350BE}" srcOrd="5" destOrd="0" presId="urn:microsoft.com/office/officeart/2018/2/layout/IconCircleList"/>
    <dgm:cxn modelId="{A83A8347-A17B-4CCB-AFAB-223A9C1D8642}" type="presParOf" srcId="{6A77E533-7D3E-41D5-8C4A-A927115CDAC8}" destId="{D53D4425-878A-4C63-963C-BFBAE4A0E6A5}" srcOrd="6" destOrd="0" presId="urn:microsoft.com/office/officeart/2018/2/layout/IconCircleList"/>
    <dgm:cxn modelId="{D30456AA-F1C8-4040-9570-1E48FF6DB682}" type="presParOf" srcId="{D53D4425-878A-4C63-963C-BFBAE4A0E6A5}" destId="{1200BB10-C1E4-425E-B55D-010AC4189623}" srcOrd="0" destOrd="0" presId="urn:microsoft.com/office/officeart/2018/2/layout/IconCircleList"/>
    <dgm:cxn modelId="{4E39ADC4-8998-47CF-BD10-76E0319EA46A}" type="presParOf" srcId="{D53D4425-878A-4C63-963C-BFBAE4A0E6A5}" destId="{8C7702B0-78F5-4399-83CF-36B1463F3B95}" srcOrd="1" destOrd="0" presId="urn:microsoft.com/office/officeart/2018/2/layout/IconCircleList"/>
    <dgm:cxn modelId="{893F02EB-78A9-4340-933B-C4E706A3156A}" type="presParOf" srcId="{D53D4425-878A-4C63-963C-BFBAE4A0E6A5}" destId="{FA0DCD5A-5191-4E57-A15E-3C345E5653A9}" srcOrd="2" destOrd="0" presId="urn:microsoft.com/office/officeart/2018/2/layout/IconCircleList"/>
    <dgm:cxn modelId="{BEE0C78C-651A-4F4D-A306-24D6271B0EFE}" type="presParOf" srcId="{D53D4425-878A-4C63-963C-BFBAE4A0E6A5}" destId="{C37008C3-A123-4AED-8A99-CFB5E3A729E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D042B-159F-4584-B963-15590DDFF6A5}">
      <dsp:nvSpPr>
        <dsp:cNvPr id="0" name=""/>
        <dsp:cNvSpPr/>
      </dsp:nvSpPr>
      <dsp:spPr>
        <a:xfrm>
          <a:off x="3410990" y="831118"/>
          <a:ext cx="1064719" cy="106484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6923171-DEEC-42F7-B8C6-DA64062972F9}">
      <dsp:nvSpPr>
        <dsp:cNvPr id="0" name=""/>
        <dsp:cNvSpPr/>
      </dsp:nvSpPr>
      <dsp:spPr>
        <a:xfrm>
          <a:off x="3333354" y="0"/>
          <a:ext cx="1219990" cy="6528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0" i="0" kern="1200" dirty="0"/>
            <a:t>Safety and Security</a:t>
          </a:r>
          <a:endParaRPr lang="en-US" sz="1300" kern="1200" dirty="0"/>
        </a:p>
      </dsp:txBody>
      <dsp:txXfrm>
        <a:off x="3333354" y="0"/>
        <a:ext cx="1219990" cy="652881"/>
      </dsp:txXfrm>
    </dsp:sp>
    <dsp:sp modelId="{EAD82AB9-EF3D-4045-BA30-038625D2C86F}">
      <dsp:nvSpPr>
        <dsp:cNvPr id="0" name=""/>
        <dsp:cNvSpPr/>
      </dsp:nvSpPr>
      <dsp:spPr>
        <a:xfrm>
          <a:off x="3723308" y="981281"/>
          <a:ext cx="1064719" cy="1064849"/>
        </a:xfrm>
        <a:prstGeom prst="ellipse">
          <a:avLst/>
        </a:prstGeom>
        <a:solidFill>
          <a:schemeClr val="accent5">
            <a:alpha val="50000"/>
            <a:hueOff val="1852569"/>
            <a:satOff val="-14123"/>
            <a:lumOff val="24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6BA6D57-76A1-4522-9500-63BA142EAE82}">
      <dsp:nvSpPr>
        <dsp:cNvPr id="0" name=""/>
        <dsp:cNvSpPr/>
      </dsp:nvSpPr>
      <dsp:spPr>
        <a:xfrm>
          <a:off x="4919342" y="620237"/>
          <a:ext cx="1153445" cy="7181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0" i="0" kern="1200" dirty="0"/>
            <a:t>Health and Medical</a:t>
          </a:r>
        </a:p>
      </dsp:txBody>
      <dsp:txXfrm>
        <a:off x="4919342" y="620237"/>
        <a:ext cx="1153445" cy="718169"/>
      </dsp:txXfrm>
    </dsp:sp>
    <dsp:sp modelId="{4F56C3A2-9DB4-43F6-85D3-0B0B63DC1609}">
      <dsp:nvSpPr>
        <dsp:cNvPr id="0" name=""/>
        <dsp:cNvSpPr/>
      </dsp:nvSpPr>
      <dsp:spPr>
        <a:xfrm>
          <a:off x="3800056" y="1319147"/>
          <a:ext cx="1064719" cy="1064849"/>
        </a:xfrm>
        <a:prstGeom prst="ellipse">
          <a:avLst/>
        </a:prstGeom>
        <a:solidFill>
          <a:schemeClr val="accent5">
            <a:alpha val="50000"/>
            <a:hueOff val="3705139"/>
            <a:satOff val="-28246"/>
            <a:lumOff val="49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32B7D27-6EF9-4BF3-81C3-812232FFD1CB}">
      <dsp:nvSpPr>
        <dsp:cNvPr id="0" name=""/>
        <dsp:cNvSpPr/>
      </dsp:nvSpPr>
      <dsp:spPr>
        <a:xfrm>
          <a:off x="5030250" y="1534271"/>
          <a:ext cx="1131264" cy="7671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0" i="0" kern="1200" dirty="0"/>
            <a:t>Communications</a:t>
          </a:r>
        </a:p>
      </dsp:txBody>
      <dsp:txXfrm>
        <a:off x="5030250" y="1534271"/>
        <a:ext cx="1131264" cy="767135"/>
      </dsp:txXfrm>
    </dsp:sp>
    <dsp:sp modelId="{E603270A-ED2A-41A3-844E-0FA4ABE14A88}">
      <dsp:nvSpPr>
        <dsp:cNvPr id="0" name=""/>
        <dsp:cNvSpPr/>
      </dsp:nvSpPr>
      <dsp:spPr>
        <a:xfrm>
          <a:off x="3584007" y="1590093"/>
          <a:ext cx="1064719" cy="1064849"/>
        </a:xfrm>
        <a:prstGeom prst="ellipse">
          <a:avLst/>
        </a:prstGeom>
        <a:solidFill>
          <a:schemeClr val="accent5">
            <a:alpha val="50000"/>
            <a:hueOff val="5557708"/>
            <a:satOff val="-42369"/>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2BBB588-D0DA-4CCE-8567-565B5B905CA4}">
      <dsp:nvSpPr>
        <dsp:cNvPr id="0" name=""/>
        <dsp:cNvSpPr/>
      </dsp:nvSpPr>
      <dsp:spPr>
        <a:xfrm>
          <a:off x="4542254" y="2562560"/>
          <a:ext cx="1219990" cy="7018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0" i="0" kern="1200" dirty="0"/>
            <a:t>Hazardous Materials</a:t>
          </a:r>
        </a:p>
      </dsp:txBody>
      <dsp:txXfrm>
        <a:off x="4542254" y="2562560"/>
        <a:ext cx="1219990" cy="701847"/>
      </dsp:txXfrm>
    </dsp:sp>
    <dsp:sp modelId="{64769680-36B4-461E-8ACF-C6F5E06176CC}">
      <dsp:nvSpPr>
        <dsp:cNvPr id="0" name=""/>
        <dsp:cNvSpPr/>
      </dsp:nvSpPr>
      <dsp:spPr>
        <a:xfrm>
          <a:off x="3237973" y="1590093"/>
          <a:ext cx="1064719" cy="1064849"/>
        </a:xfrm>
        <a:prstGeom prst="ellipse">
          <a:avLst/>
        </a:prstGeom>
        <a:solidFill>
          <a:schemeClr val="accent5">
            <a:alpha val="50000"/>
            <a:hueOff val="7410277"/>
            <a:satOff val="-56493"/>
            <a:lumOff val="99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4FE395B-336F-4AA5-85DB-5653B71ED5BA}">
      <dsp:nvSpPr>
        <dsp:cNvPr id="0" name=""/>
        <dsp:cNvSpPr/>
      </dsp:nvSpPr>
      <dsp:spPr>
        <a:xfrm>
          <a:off x="2124454" y="2562560"/>
          <a:ext cx="1219990" cy="7018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0" i="0" kern="1200" dirty="0"/>
            <a:t>Food, Water, Sheltering</a:t>
          </a:r>
        </a:p>
      </dsp:txBody>
      <dsp:txXfrm>
        <a:off x="2124454" y="2562560"/>
        <a:ext cx="1219990" cy="701847"/>
      </dsp:txXfrm>
    </dsp:sp>
    <dsp:sp modelId="{0FC676C5-1B9F-4D80-8A44-E68E5508B5B7}">
      <dsp:nvSpPr>
        <dsp:cNvPr id="0" name=""/>
        <dsp:cNvSpPr/>
      </dsp:nvSpPr>
      <dsp:spPr>
        <a:xfrm>
          <a:off x="3021924" y="1319147"/>
          <a:ext cx="1064719" cy="1064849"/>
        </a:xfrm>
        <a:prstGeom prst="ellipse">
          <a:avLst/>
        </a:prstGeom>
        <a:solidFill>
          <a:schemeClr val="accent5">
            <a:alpha val="50000"/>
            <a:hueOff val="9262846"/>
            <a:satOff val="-70616"/>
            <a:lumOff val="124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E1D7207-5B59-4B9C-880C-4FDF0D007B9F}">
      <dsp:nvSpPr>
        <dsp:cNvPr id="0" name=""/>
        <dsp:cNvSpPr/>
      </dsp:nvSpPr>
      <dsp:spPr>
        <a:xfrm>
          <a:off x="1725184" y="1534271"/>
          <a:ext cx="1131264" cy="7671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0" i="0" kern="1200" dirty="0"/>
            <a:t>Energy (Power &amp; Fuel)</a:t>
          </a:r>
        </a:p>
      </dsp:txBody>
      <dsp:txXfrm>
        <a:off x="1725184" y="1534271"/>
        <a:ext cx="1131264" cy="767135"/>
      </dsp:txXfrm>
    </dsp:sp>
    <dsp:sp modelId="{378A0EB7-05A9-4C12-B18A-614EA6862DEB}">
      <dsp:nvSpPr>
        <dsp:cNvPr id="0" name=""/>
        <dsp:cNvSpPr/>
      </dsp:nvSpPr>
      <dsp:spPr>
        <a:xfrm>
          <a:off x="3098672" y="981281"/>
          <a:ext cx="1064719" cy="1064849"/>
        </a:xfrm>
        <a:prstGeom prst="ellipse">
          <a:avLst/>
        </a:prstGeom>
        <a:solidFill>
          <a:schemeClr val="accent5">
            <a:alpha val="50000"/>
            <a:hueOff val="11115416"/>
            <a:satOff val="-84739"/>
            <a:lumOff val="149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469694-0DEA-4E55-ABF2-8E7B3B5EA01B}">
      <dsp:nvSpPr>
        <dsp:cNvPr id="0" name=""/>
        <dsp:cNvSpPr/>
      </dsp:nvSpPr>
      <dsp:spPr>
        <a:xfrm>
          <a:off x="1813911" y="620237"/>
          <a:ext cx="1153445" cy="7181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0" i="0" kern="1200" dirty="0"/>
            <a:t>Transportation</a:t>
          </a:r>
        </a:p>
      </dsp:txBody>
      <dsp:txXfrm>
        <a:off x="1813911" y="620237"/>
        <a:ext cx="1153445" cy="718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440FE-2A9C-4065-B7A3-DF6C534A11B9}">
      <dsp:nvSpPr>
        <dsp:cNvPr id="0" name=""/>
        <dsp:cNvSpPr/>
      </dsp:nvSpPr>
      <dsp:spPr>
        <a:xfrm>
          <a:off x="145153" y="348685"/>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96FEEA-7300-4DA2-8B03-4219CA6B25CA}">
      <dsp:nvSpPr>
        <dsp:cNvPr id="0" name=""/>
        <dsp:cNvSpPr/>
      </dsp:nvSpPr>
      <dsp:spPr>
        <a:xfrm>
          <a:off x="356344" y="559875"/>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3F974C-AA18-45DD-A6A0-9D69F5FA224E}">
      <dsp:nvSpPr>
        <dsp:cNvPr id="0" name=""/>
        <dsp:cNvSpPr/>
      </dsp:nvSpPr>
      <dsp:spPr>
        <a:xfrm>
          <a:off x="1366323" y="348685"/>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Different  higher stakes, benefits of technologies</a:t>
          </a:r>
        </a:p>
      </dsp:txBody>
      <dsp:txXfrm>
        <a:off x="1366323" y="348685"/>
        <a:ext cx="2370505" cy="1005669"/>
      </dsp:txXfrm>
    </dsp:sp>
    <dsp:sp modelId="{161A896E-AE8B-49EF-AECD-69F40BE34FA7}">
      <dsp:nvSpPr>
        <dsp:cNvPr id="0" name=""/>
        <dsp:cNvSpPr/>
      </dsp:nvSpPr>
      <dsp:spPr>
        <a:xfrm>
          <a:off x="4149871" y="348685"/>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27A18-8ECD-404B-A259-29EF88BE1995}">
      <dsp:nvSpPr>
        <dsp:cNvPr id="0" name=""/>
        <dsp:cNvSpPr/>
      </dsp:nvSpPr>
      <dsp:spPr>
        <a:xfrm>
          <a:off x="4361061" y="559875"/>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5C02F8-9392-4B90-B1F7-399AB1ADE2C1}">
      <dsp:nvSpPr>
        <dsp:cNvPr id="0" name=""/>
        <dsp:cNvSpPr/>
      </dsp:nvSpPr>
      <dsp:spPr>
        <a:xfrm>
          <a:off x="5371040" y="348685"/>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Consideration of local interconnected systems</a:t>
          </a:r>
        </a:p>
      </dsp:txBody>
      <dsp:txXfrm>
        <a:off x="5371040" y="348685"/>
        <a:ext cx="2370505" cy="1005669"/>
      </dsp:txXfrm>
    </dsp:sp>
    <dsp:sp modelId="{081B8283-B0A5-4989-85B7-884D4292F57E}">
      <dsp:nvSpPr>
        <dsp:cNvPr id="0" name=""/>
        <dsp:cNvSpPr/>
      </dsp:nvSpPr>
      <dsp:spPr>
        <a:xfrm>
          <a:off x="145153" y="1909149"/>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5B1B93-2C17-4948-823E-191C3728CF33}">
      <dsp:nvSpPr>
        <dsp:cNvPr id="0" name=""/>
        <dsp:cNvSpPr/>
      </dsp:nvSpPr>
      <dsp:spPr>
        <a:xfrm>
          <a:off x="356344" y="2120340"/>
          <a:ext cx="583288" cy="58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7C07EF-D484-4597-A939-1A7F1D1831EC}">
      <dsp:nvSpPr>
        <dsp:cNvPr id="0" name=""/>
        <dsp:cNvSpPr/>
      </dsp:nvSpPr>
      <dsp:spPr>
        <a:xfrm>
          <a:off x="1366323" y="1909149"/>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Expanding stakeholders locally</a:t>
          </a:r>
        </a:p>
      </dsp:txBody>
      <dsp:txXfrm>
        <a:off x="1366323" y="1909149"/>
        <a:ext cx="2370505" cy="1005669"/>
      </dsp:txXfrm>
    </dsp:sp>
    <dsp:sp modelId="{1200BB10-C1E4-425E-B55D-010AC4189623}">
      <dsp:nvSpPr>
        <dsp:cNvPr id="0" name=""/>
        <dsp:cNvSpPr/>
      </dsp:nvSpPr>
      <dsp:spPr>
        <a:xfrm>
          <a:off x="4149871" y="1909149"/>
          <a:ext cx="1005669" cy="100566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702B0-78F5-4399-83CF-36B1463F3B95}">
      <dsp:nvSpPr>
        <dsp:cNvPr id="0" name=""/>
        <dsp:cNvSpPr/>
      </dsp:nvSpPr>
      <dsp:spPr>
        <a:xfrm>
          <a:off x="4361061" y="2120340"/>
          <a:ext cx="583288" cy="58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7008C3-A123-4AED-8A99-CFB5E3A729ED}">
      <dsp:nvSpPr>
        <dsp:cNvPr id="0" name=""/>
        <dsp:cNvSpPr/>
      </dsp:nvSpPr>
      <dsp:spPr>
        <a:xfrm>
          <a:off x="5371040" y="1909149"/>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Long game for transition</a:t>
          </a:r>
        </a:p>
      </dsp:txBody>
      <dsp:txXfrm>
        <a:off x="5371040" y="1909149"/>
        <a:ext cx="2370505" cy="10056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D67FED6-1CE0-9E49-8E28-4BC1AFD39CD7}" type="datetimeFigureOut">
              <a:t>4/18/2021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If we can work shoulder to shoulder with enough communities to deploy and demonstrate clean energy technology in a way that makes sense for the whole of the local context, we can accelerate clean energy at a scale that matters locally and contributes to meeting national goals.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285793-58F2-5D45-93FF-B0076DA99F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731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One of the reasons we were able to do that is because of our massive depth of experience in the area of working with communities and on the ground stakeholders to integrate technologies in a culturally appropriate and responsive way.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cs typeface="Times New Roman" panose="02020603050405020304" pitchFamily="18" charset="0"/>
              </a:rPr>
              <a:t>W</a:t>
            </a:r>
            <a:r>
              <a:rPr lang="en-US" sz="1800">
                <a:effectLst/>
                <a:latin typeface="Segoe UI" panose="020B0502040204020203" pitchFamily="34" charset="0"/>
              </a:rPr>
              <a:t>e’ve worked with 1000s of communities and on the ground partners to help them understand their technology, market, and policy options within the confines of their goals. I already mentioned our integration with CCHRC, and in addition to that, our project work spans from small, often overlooked and remote communities to major cities like LA. If the goal is transforming energy, nobody is forgotten.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285793-58F2-5D45-93FF-B0076DA99F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35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technologists thing about the benefits – there is  a shift in what those are because they are community based instead of individual based. </a:t>
            </a:r>
          </a:p>
        </p:txBody>
      </p:sp>
      <p:sp>
        <p:nvSpPr>
          <p:cNvPr id="4" name="Slide Number Placeholder 3"/>
          <p:cNvSpPr>
            <a:spLocks noGrp="1"/>
          </p:cNvSpPr>
          <p:nvPr>
            <p:ph type="sldNum" sz="quarter" idx="5"/>
          </p:nvPr>
        </p:nvSpPr>
        <p:spPr/>
        <p:txBody>
          <a:bodyPr/>
          <a:lstStyle/>
          <a:p>
            <a:fld id="{AF285793-58F2-5D45-93FF-B0076DA99FD1}" type="slidenum">
              <a:rPr lang="en-US" smtClean="0"/>
              <a:t>4</a:t>
            </a:fld>
            <a:endParaRPr lang="en-US"/>
          </a:p>
        </p:txBody>
      </p:sp>
    </p:spTree>
    <p:extLst>
      <p:ext uri="{BB962C8B-B14F-4D97-AF65-F5344CB8AC3E}">
        <p14:creationId xmlns:p14="http://schemas.microsoft.com/office/powerpoint/2010/main" val="9859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they are connected – </a:t>
            </a:r>
            <a:r>
              <a:rPr lang="en-US" dirty="0" err="1"/>
              <a:t>os</a:t>
            </a:r>
            <a:r>
              <a:rPr lang="en-US" dirty="0"/>
              <a:t> you need an even broader look. When I talk to our technologists about this they are basically like, ‘so I have to be everything to everyone now?’ and I sort of laugh and say, ‘yeah – welcome to life in a rural environment – everything to everyone.’ good news though – you aren’t alone – and you should never do it along  </a:t>
            </a:r>
          </a:p>
        </p:txBody>
      </p:sp>
      <p:sp>
        <p:nvSpPr>
          <p:cNvPr id="4" name="Slide Number Placeholder 3"/>
          <p:cNvSpPr>
            <a:spLocks noGrp="1"/>
          </p:cNvSpPr>
          <p:nvPr>
            <p:ph type="sldNum" sz="quarter" idx="5"/>
          </p:nvPr>
        </p:nvSpPr>
        <p:spPr/>
        <p:txBody>
          <a:bodyPr/>
          <a:lstStyle/>
          <a:p>
            <a:fld id="{AF285793-58F2-5D45-93FF-B0076DA99FD1}" type="slidenum">
              <a:rPr lang="en-US" smtClean="0"/>
              <a:t>5</a:t>
            </a:fld>
            <a:endParaRPr lang="en-US"/>
          </a:p>
        </p:txBody>
      </p:sp>
    </p:spTree>
    <p:extLst>
      <p:ext uri="{BB962C8B-B14F-4D97-AF65-F5344CB8AC3E}">
        <p14:creationId xmlns:p14="http://schemas.microsoft.com/office/powerpoint/2010/main" val="204113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6</a:t>
            </a:fld>
            <a:endParaRPr lang="en-US"/>
          </a:p>
        </p:txBody>
      </p:sp>
    </p:spTree>
    <p:extLst>
      <p:ext uri="{BB962C8B-B14F-4D97-AF65-F5344CB8AC3E}">
        <p14:creationId xmlns:p14="http://schemas.microsoft.com/office/powerpoint/2010/main" val="37613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We’ve been working multiple place based pathways to scale more effectively. We are really proud to be DOE’s core lab in implementation of the ETI Partnership Program – ETIPP. ETIPP is a consortium - a platform where programs can invest to get their deployment priorities met while meeting communities where they are and not having a proliferation of different programs that can be disproportionally challenging to access by underserved communities. </a:t>
            </a:r>
            <a:endParaRPr lang="en-US" dirty="0">
              <a:cs typeface="Calibri"/>
            </a:endParaRPr>
          </a:p>
          <a:p>
            <a:endParaRPr lang="en-US" dirty="0"/>
          </a:p>
          <a:p>
            <a:r>
              <a:rPr lang="en-US" dirty="0"/>
              <a:t>Photo courtesy DOE</a:t>
            </a:r>
          </a:p>
        </p:txBody>
      </p:sp>
      <p:sp>
        <p:nvSpPr>
          <p:cNvPr id="4" name="Slide Number Placeholder 3"/>
          <p:cNvSpPr>
            <a:spLocks noGrp="1"/>
          </p:cNvSpPr>
          <p:nvPr>
            <p:ph type="sldNum" sz="quarter" idx="5"/>
          </p:nvPr>
        </p:nvSpPr>
        <p:spPr/>
        <p:txBody>
          <a:bodyPr/>
          <a:lstStyle/>
          <a:p>
            <a:fld id="{AF285793-58F2-5D45-93FF-B0076DA99FD1}" type="slidenum">
              <a:rPr lang="en-US" smtClean="0"/>
              <a:t>9</a:t>
            </a:fld>
            <a:endParaRPr lang="en-US"/>
          </a:p>
        </p:txBody>
      </p:sp>
    </p:spTree>
    <p:extLst>
      <p:ext uri="{BB962C8B-B14F-4D97-AF65-F5344CB8AC3E}">
        <p14:creationId xmlns:p14="http://schemas.microsoft.com/office/powerpoint/2010/main" val="180242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10</a:t>
            </a:fld>
            <a:endParaRPr lang="en-US"/>
          </a:p>
        </p:txBody>
      </p:sp>
    </p:spTree>
    <p:extLst>
      <p:ext uri="{BB962C8B-B14F-4D97-AF65-F5344CB8AC3E}">
        <p14:creationId xmlns:p14="http://schemas.microsoft.com/office/powerpoint/2010/main" val="1207314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16805" t="13288" r="3423" b="57134"/>
          <a:stretch/>
        </p:blipFill>
        <p:spPr>
          <a:xfrm>
            <a:off x="2644345" y="387178"/>
            <a:ext cx="6334897" cy="3039762"/>
          </a:xfrm>
          <a:prstGeom prst="rect">
            <a:avLst/>
          </a:prstGeom>
          <a:ln>
            <a:solidFill>
              <a:schemeClr val="tx1">
                <a:lumMod val="20000"/>
                <a:lumOff val="80000"/>
              </a:schemeClr>
            </a:solidFill>
          </a:ln>
        </p:spPr>
      </p:pic>
      <p:sp>
        <p:nvSpPr>
          <p:cNvPr id="3" name="TextBox 2"/>
          <p:cNvSpPr txBox="1"/>
          <p:nvPr userDrawn="1"/>
        </p:nvSpPr>
        <p:spPr>
          <a:xfrm>
            <a:off x="321275" y="222424"/>
            <a:ext cx="2240692" cy="3970318"/>
          </a:xfrm>
          <a:prstGeom prst="rect">
            <a:avLst/>
          </a:prstGeom>
          <a:noFill/>
        </p:spPr>
        <p:txBody>
          <a:bodyPr wrap="square" rtlCol="0">
            <a:spAutoFit/>
          </a:bodyPr>
          <a:lstStyle/>
          <a:p>
            <a:pPr algn="l"/>
            <a:r>
              <a:rPr lang="en-US" sz="1800" b="1" i="1">
                <a:solidFill>
                  <a:srgbClr val="FF0000"/>
                </a:solidFill>
              </a:rPr>
              <a:t>PC Users:</a:t>
            </a:r>
          </a:p>
          <a:p>
            <a:pPr algn="l"/>
            <a:r>
              <a:rPr lang="en-US" sz="1800" i="1">
                <a:solidFill>
                  <a:srgbClr val="FF0000"/>
                </a:solidFill>
              </a:rPr>
              <a:t>Microsoft PowerPoint for Windows has default settings that continually compress images. To avoid loss</a:t>
            </a:r>
            <a:r>
              <a:rPr lang="en-US" sz="1800" i="1" baseline="0">
                <a:solidFill>
                  <a:srgbClr val="FF0000"/>
                </a:solidFill>
              </a:rPr>
              <a:t> of quality </a:t>
            </a:r>
            <a:r>
              <a:rPr lang="en-US" sz="1800" i="1">
                <a:solidFill>
                  <a:srgbClr val="FF0000"/>
                </a:solidFill>
              </a:rPr>
              <a:t>for photos and graphics within this presentation file,</a:t>
            </a:r>
            <a:r>
              <a:rPr lang="en-US" sz="1800" i="1" baseline="0">
                <a:solidFill>
                  <a:srgbClr val="FF0000"/>
                </a:solidFill>
              </a:rPr>
              <a:t> </a:t>
            </a:r>
            <a:r>
              <a:rPr lang="en-US" sz="1800" i="1">
                <a:solidFill>
                  <a:srgbClr val="FF0000"/>
                </a:solidFill>
              </a:rPr>
              <a:t>please follow these</a:t>
            </a:r>
            <a:r>
              <a:rPr lang="en-US" sz="1800" i="1" baseline="0">
                <a:solidFill>
                  <a:srgbClr val="FF0000"/>
                </a:solidFill>
              </a:rPr>
              <a:t> instructions </a:t>
            </a:r>
            <a:r>
              <a:rPr lang="en-US" sz="1800" i="1">
                <a:solidFill>
                  <a:srgbClr val="FF0000"/>
                </a:solidFill>
              </a:rPr>
              <a:t>to change your software settings.</a:t>
            </a:r>
            <a:endParaRPr lang="en-US" sz="1800"/>
          </a:p>
          <a:p>
            <a:endParaRPr lang="en-US" sz="1800"/>
          </a:p>
        </p:txBody>
      </p:sp>
    </p:spTree>
    <p:extLst>
      <p:ext uri="{BB962C8B-B14F-4D97-AF65-F5344CB8AC3E}">
        <p14:creationId xmlns:p14="http://schemas.microsoft.com/office/powerpoint/2010/main" val="1613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C Slide - 2">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40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C Slide - 3">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052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Slide - 4">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196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C Slide - 5">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968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C Slide - 6">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919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C Slide - 7">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43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additional text</a:t>
            </a:r>
          </a:p>
        </p:txBody>
      </p:sp>
    </p:spTree>
    <p:extLst>
      <p:ext uri="{BB962C8B-B14F-4D97-AF65-F5344CB8AC3E}">
        <p14:creationId xmlns:p14="http://schemas.microsoft.com/office/powerpoint/2010/main" val="2811229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solidFill>
                  <a:srgbClr val="FFFFFF"/>
                </a:solidFill>
              </a:defRPr>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additional text</a:t>
            </a:r>
          </a:p>
        </p:txBody>
      </p:sp>
    </p:spTree>
    <p:extLst>
      <p:ext uri="{BB962C8B-B14F-4D97-AF65-F5344CB8AC3E}">
        <p14:creationId xmlns:p14="http://schemas.microsoft.com/office/powerpoint/2010/main" val="19411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3788749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a:t>Data Slide: </a:t>
            </a:r>
            <a:br>
              <a:rPr lang="en-US"/>
            </a:br>
            <a:r>
              <a:rPr lang="en-US"/>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33296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736975" y="1252017"/>
            <a:ext cx="4322144" cy="1348326"/>
          </a:xfrm>
        </p:spPr>
        <p:txBody>
          <a:bodyPr anchor="b" anchorCtr="0">
            <a:noAutofit/>
          </a:bodyPr>
          <a:lstStyle>
            <a:lvl1pPr marL="0" indent="0">
              <a:buNone/>
              <a:defRPr sz="3000"/>
            </a:lvl1pPr>
          </a:lstStyle>
          <a:p>
            <a:pPr lvl="0"/>
            <a:r>
              <a:rPr lang="en-US"/>
              <a:t>Title</a:t>
            </a:r>
          </a:p>
        </p:txBody>
      </p:sp>
      <p:cxnSp>
        <p:nvCxnSpPr>
          <p:cNvPr id="10" name="Straight Connector 9"/>
          <p:cNvCxnSpPr/>
          <p:nvPr userDrawn="1"/>
        </p:nvCxnSpPr>
        <p:spPr>
          <a:xfrm>
            <a:off x="3839856" y="2780783"/>
            <a:ext cx="42192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736975" y="2961483"/>
            <a:ext cx="4322763"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63528C9F-D43C-8E4B-8E26-1B7ED4C7506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429012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Click to 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398210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660572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p>
        </p:txBody>
      </p:sp>
    </p:spTree>
    <p:extLst>
      <p:ext uri="{BB962C8B-B14F-4D97-AF65-F5344CB8AC3E}">
        <p14:creationId xmlns:p14="http://schemas.microsoft.com/office/powerpoint/2010/main" val="1638536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8" name="TextBox 7"/>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634595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Tree>
    <p:extLst>
      <p:ext uri="{BB962C8B-B14F-4D97-AF65-F5344CB8AC3E}">
        <p14:creationId xmlns:p14="http://schemas.microsoft.com/office/powerpoint/2010/main" val="1124723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0EC9F3-438D-4869-AB2D-C8D5A9DC72C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7455"/>
          <a:stretch/>
        </p:blipFill>
        <p:spPr>
          <a:xfrm>
            <a:off x="-2" y="1"/>
            <a:ext cx="9144002" cy="5144856"/>
          </a:xfrm>
          <a:prstGeom prst="rect">
            <a:avLst/>
          </a:prstGeom>
        </p:spPr>
      </p:pic>
      <p:sp>
        <p:nvSpPr>
          <p:cNvPr id="3" name="Text Placeholder 7"/>
          <p:cNvSpPr>
            <a:spLocks noGrp="1"/>
          </p:cNvSpPr>
          <p:nvPr>
            <p:ph type="body" sz="quarter" idx="10" hasCustomPrompt="1"/>
          </p:nvPr>
        </p:nvSpPr>
        <p:spPr>
          <a:xfrm>
            <a:off x="3673164" y="410296"/>
            <a:ext cx="4606372" cy="1348326"/>
          </a:xfrm>
          <a:solidFill>
            <a:srgbClr val="FFFFFF">
              <a:alpha val="59000"/>
            </a:srgbClr>
          </a:solidFill>
        </p:spPr>
        <p:txBody>
          <a:bodyPr anchor="b" anchorCtr="0">
            <a:noAutofit/>
          </a:bodyPr>
          <a:lstStyle>
            <a:lvl1pPr marL="0" indent="0">
              <a:buNone/>
              <a:defRPr sz="4000" baseline="0"/>
            </a:lvl1pPr>
          </a:lstStyle>
          <a:p>
            <a:pPr lvl="0"/>
            <a:r>
              <a:rPr lang="en-US"/>
              <a:t>Q&amp;A or Thank You</a:t>
            </a:r>
          </a:p>
        </p:txBody>
      </p:sp>
      <p:sp>
        <p:nvSpPr>
          <p:cNvPr id="9" name="TextBox 8"/>
          <p:cNvSpPr txBox="1"/>
          <p:nvPr userDrawn="1"/>
        </p:nvSpPr>
        <p:spPr>
          <a:xfrm>
            <a:off x="6162869"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12770" y="4013200"/>
            <a:ext cx="2413000" cy="1130300"/>
          </a:xfrm>
          <a:prstGeom prst="rect">
            <a:avLst/>
          </a:prstGeom>
        </p:spPr>
      </p:pic>
    </p:spTree>
    <p:extLst>
      <p:ext uri="{BB962C8B-B14F-4D97-AF65-F5344CB8AC3E}">
        <p14:creationId xmlns:p14="http://schemas.microsoft.com/office/powerpoint/2010/main" val="2889122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189"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6"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8" y="4319771"/>
            <a:ext cx="4642454" cy="481299"/>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7" y="4840514"/>
            <a:ext cx="2279522" cy="215444"/>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189"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1"/>
            <a:ext cx="9144000" cy="41526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80"/>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656141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Slide - Blue Background">
    <p:spTree>
      <p:nvGrpSpPr>
        <p:cNvPr id="1" name=""/>
        <p:cNvGrpSpPr/>
        <p:nvPr/>
      </p:nvGrpSpPr>
      <p:grpSpPr>
        <a:xfrm>
          <a:off x="0" y="0"/>
          <a:ext cx="0" cy="0"/>
          <a:chOff x="0" y="0"/>
          <a:chExt cx="0" cy="0"/>
        </a:xfrm>
      </p:grpSpPr>
      <p:pic>
        <p:nvPicPr>
          <p:cNvPr id="3" name="Picture 2" descr="A picture containing light&#10;&#10;Description automatically generated">
            <a:extLst>
              <a:ext uri="{FF2B5EF4-FFF2-40B4-BE49-F238E27FC236}">
                <a16:creationId xmlns:a16="http://schemas.microsoft.com/office/drawing/2014/main" id="{09AAF5CC-1023-44A3-B853-2844018892D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Text Placeholder 7"/>
          <p:cNvSpPr>
            <a:spLocks noGrp="1"/>
          </p:cNvSpPr>
          <p:nvPr>
            <p:ph type="body" sz="quarter" idx="10" hasCustomPrompt="1"/>
          </p:nvPr>
        </p:nvSpPr>
        <p:spPr>
          <a:xfrm>
            <a:off x="3736975" y="1504827"/>
            <a:ext cx="5407025"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6" y="2744788"/>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7454" y="1"/>
            <a:ext cx="2331892" cy="1092307"/>
          </a:xfrm>
          <a:prstGeom prst="rect">
            <a:avLst/>
          </a:prstGeom>
        </p:spPr>
      </p:pic>
    </p:spTree>
    <p:extLst>
      <p:ext uri="{BB962C8B-B14F-4D97-AF65-F5344CB8AC3E}">
        <p14:creationId xmlns:p14="http://schemas.microsoft.com/office/powerpoint/2010/main" val="1979774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2"/>
            <a:ext cx="9144000" cy="2682875"/>
          </a:xfrm>
          <a:solidFill>
            <a:schemeClr val="bg1">
              <a:lumMod val="85000"/>
            </a:schemeClr>
          </a:solidFill>
        </p:spPr>
        <p:txBody>
          <a:bodyPr>
            <a:normAutofit/>
          </a:bodyPr>
          <a:lstStyle>
            <a:lvl1pPr marL="0" indent="0" algn="r">
              <a:buNone/>
              <a:defRPr sz="1600"/>
            </a:lvl1pPr>
          </a:lstStyle>
          <a:p>
            <a:r>
              <a:rPr lang="en-US"/>
              <a:t>Insert a large image here</a:t>
            </a:r>
          </a:p>
        </p:txBody>
      </p:sp>
      <p:sp>
        <p:nvSpPr>
          <p:cNvPr id="17" name="Text Placeholder 3"/>
          <p:cNvSpPr>
            <a:spLocks noGrp="1"/>
          </p:cNvSpPr>
          <p:nvPr>
            <p:ph type="body" sz="quarter" idx="18" hasCustomPrompt="1"/>
          </p:nvPr>
        </p:nvSpPr>
        <p:spPr>
          <a:xfrm>
            <a:off x="468314"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78" indent="0">
              <a:buNone/>
              <a:defRPr sz="1600"/>
            </a:lvl2pPr>
            <a:lvl3pPr marL="914355" indent="0">
              <a:buNone/>
              <a:defRPr sz="1600"/>
            </a:lvl3pPr>
            <a:lvl4pPr marL="1371532" indent="0">
              <a:buNone/>
              <a:defRPr sz="1600"/>
            </a:lvl4pPr>
            <a:lvl5pPr marL="1828709"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5" y="3389857"/>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178" indent="0">
              <a:buNone/>
              <a:defRPr sz="2200">
                <a:solidFill>
                  <a:srgbClr val="8DC63F"/>
                </a:solidFill>
              </a:defRPr>
            </a:lvl2pPr>
            <a:lvl3pPr marL="914355" indent="0">
              <a:buNone/>
              <a:defRPr sz="2200">
                <a:solidFill>
                  <a:srgbClr val="8DC63F"/>
                </a:solidFill>
              </a:defRPr>
            </a:lvl3pPr>
            <a:lvl4pPr marL="1371532" indent="0">
              <a:buNone/>
              <a:defRPr sz="2200">
                <a:solidFill>
                  <a:srgbClr val="8DC63F"/>
                </a:solidFill>
              </a:defRPr>
            </a:lvl4pPr>
            <a:lvl5pPr marL="1828709"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7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78" indent="0">
              <a:buNone/>
              <a:defRPr sz="1600"/>
            </a:lvl2pPr>
            <a:lvl3pPr marL="914355" indent="0">
              <a:buNone/>
              <a:defRPr sz="1600"/>
            </a:lvl3pPr>
            <a:lvl4pPr marL="1371532" indent="0">
              <a:buNone/>
              <a:defRPr sz="1600"/>
            </a:lvl4pPr>
            <a:lvl5pPr marL="1828709"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2" y="3389857"/>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178" indent="0">
              <a:buNone/>
              <a:defRPr sz="2200">
                <a:solidFill>
                  <a:srgbClr val="8DC63F"/>
                </a:solidFill>
              </a:defRPr>
            </a:lvl2pPr>
            <a:lvl3pPr marL="914355" indent="0">
              <a:buNone/>
              <a:defRPr sz="2200">
                <a:solidFill>
                  <a:srgbClr val="8DC63F"/>
                </a:solidFill>
              </a:defRPr>
            </a:lvl3pPr>
            <a:lvl4pPr marL="1371532" indent="0">
              <a:buNone/>
              <a:defRPr sz="2200">
                <a:solidFill>
                  <a:srgbClr val="8DC63F"/>
                </a:solidFill>
              </a:defRPr>
            </a:lvl4pPr>
            <a:lvl5pPr marL="1828709"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3"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78" indent="0">
              <a:buNone/>
              <a:defRPr sz="1600"/>
            </a:lvl2pPr>
            <a:lvl3pPr marL="914355" indent="0">
              <a:buNone/>
              <a:defRPr sz="1600"/>
            </a:lvl3pPr>
            <a:lvl4pPr marL="1371532" indent="0">
              <a:buNone/>
              <a:defRPr sz="1600"/>
            </a:lvl4pPr>
            <a:lvl5pPr marL="1828709"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4" y="3389857"/>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178" indent="0">
              <a:buNone/>
              <a:defRPr sz="2200">
                <a:solidFill>
                  <a:srgbClr val="8DC63F"/>
                </a:solidFill>
              </a:defRPr>
            </a:lvl2pPr>
            <a:lvl3pPr marL="914355" indent="0">
              <a:buNone/>
              <a:defRPr sz="2200">
                <a:solidFill>
                  <a:srgbClr val="8DC63F"/>
                </a:solidFill>
              </a:defRPr>
            </a:lvl3pPr>
            <a:lvl4pPr marL="1371532" indent="0">
              <a:buNone/>
              <a:defRPr sz="2200">
                <a:solidFill>
                  <a:srgbClr val="8DC63F"/>
                </a:solidFill>
              </a:defRPr>
            </a:lvl4pPr>
            <a:lvl5pPr marL="1828709"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6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78" indent="0">
              <a:buNone/>
              <a:defRPr sz="1600"/>
            </a:lvl2pPr>
            <a:lvl3pPr marL="914355" indent="0">
              <a:buNone/>
              <a:defRPr sz="1600"/>
            </a:lvl3pPr>
            <a:lvl4pPr marL="1371532" indent="0">
              <a:buNone/>
              <a:defRPr sz="1600"/>
            </a:lvl4pPr>
            <a:lvl5pPr marL="1828709"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2" y="3389857"/>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178" indent="0">
              <a:buNone/>
              <a:defRPr sz="2200">
                <a:solidFill>
                  <a:srgbClr val="8DC63F"/>
                </a:solidFill>
              </a:defRPr>
            </a:lvl2pPr>
            <a:lvl3pPr marL="914355" indent="0">
              <a:buNone/>
              <a:defRPr sz="2200">
                <a:solidFill>
                  <a:srgbClr val="8DC63F"/>
                </a:solidFill>
              </a:defRPr>
            </a:lvl3pPr>
            <a:lvl4pPr marL="1371532" indent="0">
              <a:buNone/>
              <a:defRPr sz="2200">
                <a:solidFill>
                  <a:srgbClr val="8DC63F"/>
                </a:solidFill>
              </a:defRPr>
            </a:lvl4pPr>
            <a:lvl5pPr marL="1828709"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3"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178" indent="0">
              <a:buNone/>
              <a:defRPr sz="1600"/>
            </a:lvl2pPr>
            <a:lvl3pPr marL="914355" indent="0">
              <a:buNone/>
              <a:defRPr sz="1600"/>
            </a:lvl3pPr>
            <a:lvl4pPr marL="1371532" indent="0">
              <a:buNone/>
              <a:defRPr sz="1600"/>
            </a:lvl4pPr>
            <a:lvl5pPr marL="1828709"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4" y="3389857"/>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178" indent="0">
              <a:buNone/>
              <a:defRPr sz="2200">
                <a:solidFill>
                  <a:srgbClr val="8DC63F"/>
                </a:solidFill>
              </a:defRPr>
            </a:lvl2pPr>
            <a:lvl3pPr marL="914355" indent="0">
              <a:buNone/>
              <a:defRPr sz="2200">
                <a:solidFill>
                  <a:srgbClr val="8DC63F"/>
                </a:solidFill>
              </a:defRPr>
            </a:lvl3pPr>
            <a:lvl4pPr marL="1371532" indent="0">
              <a:buNone/>
              <a:defRPr sz="2200">
                <a:solidFill>
                  <a:srgbClr val="8DC63F"/>
                </a:solidFill>
              </a:defRPr>
            </a:lvl4pPr>
            <a:lvl5pPr marL="1828709"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178"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178"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no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no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no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no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no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1499955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257175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189"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5" y="505619"/>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5" y="3565928"/>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7" y="4840514"/>
            <a:ext cx="2279522" cy="215444"/>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189"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336379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Background">
    <p:spTree>
      <p:nvGrpSpPr>
        <p:cNvPr id="1" name=""/>
        <p:cNvGrpSpPr/>
        <p:nvPr/>
      </p:nvGrpSpPr>
      <p:grpSpPr>
        <a:xfrm>
          <a:off x="0" y="0"/>
          <a:ext cx="0" cy="0"/>
          <a:chOff x="0" y="0"/>
          <a:chExt cx="0" cy="0"/>
        </a:xfrm>
      </p:grpSpPr>
      <p:pic>
        <p:nvPicPr>
          <p:cNvPr id="6" name="Picture 5" descr="A picture containing light&#10;&#10;Description automatically generated">
            <a:extLst>
              <a:ext uri="{FF2B5EF4-FFF2-40B4-BE49-F238E27FC236}">
                <a16:creationId xmlns:a16="http://schemas.microsoft.com/office/drawing/2014/main" id="{D2E182F5-9867-4D38-A14A-9F8523037C2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2003391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1499615" y="0"/>
            <a:ext cx="7644385"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189"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7" y="4840514"/>
            <a:ext cx="2279522" cy="215444"/>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189"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137038" y="505618"/>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286049" y="505619"/>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322224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776514"/>
          </a:xfrm>
        </p:spPr>
        <p:txBody>
          <a:bodyPr/>
          <a:lstStyle/>
          <a:p>
            <a:r>
              <a:rPr lang="en-US"/>
              <a:t>Simple Slide</a:t>
            </a:r>
          </a:p>
        </p:txBody>
      </p:sp>
      <p:sp>
        <p:nvSpPr>
          <p:cNvPr id="5" name="TextBox 4"/>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48500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7374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82540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27857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85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C Slide - 1">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7355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8115"/>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43674"/>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3545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23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5" r:id="rId18"/>
    <p:sldLayoutId id="2147483668" r:id="rId19"/>
    <p:sldLayoutId id="2147483669" r:id="rId20"/>
    <p:sldLayoutId id="2147483670" r:id="rId21"/>
    <p:sldLayoutId id="2147483671" r:id="rId22"/>
    <p:sldLayoutId id="2147483672" r:id="rId23"/>
    <p:sldLayoutId id="2147483673" r:id="rId24"/>
    <p:sldLayoutId id="2147483706" r:id="rId25"/>
    <p:sldLayoutId id="2147483676" r:id="rId26"/>
    <p:sldLayoutId id="2147483707" r:id="rId27"/>
    <p:sldLayoutId id="2147483710" r:id="rId28"/>
    <p:sldLayoutId id="2147483712" r:id="rId29"/>
    <p:sldLayoutId id="2147483713" r:id="rId30"/>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jpeg"/><Relationship Id="rId21" Type="http://schemas.openxmlformats.org/officeDocument/2006/relationships/image" Target="../media/image27.sv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26.xml"/><Relationship Id="rId6" Type="http://schemas.openxmlformats.org/officeDocument/2006/relationships/image" Target="../media/image12.emf"/><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image" Target="../media/image11.jpe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jpe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863096-687A-4F31-BFD0-CFC0CC8B34FD}"/>
              </a:ext>
            </a:extLst>
          </p:cNvPr>
          <p:cNvSpPr>
            <a:spLocks noGrp="1"/>
          </p:cNvSpPr>
          <p:nvPr>
            <p:ph type="body" sz="quarter" idx="10"/>
          </p:nvPr>
        </p:nvSpPr>
        <p:spPr>
          <a:xfrm>
            <a:off x="3736975" y="1504827"/>
            <a:ext cx="5393498" cy="1095516"/>
          </a:xfrm>
        </p:spPr>
        <p:txBody>
          <a:bodyPr/>
          <a:lstStyle/>
          <a:p>
            <a:pPr algn="l"/>
            <a:endParaRPr lang="en-US" sz="1800" b="0" i="0" u="none" strike="noStrike" baseline="0" dirty="0">
              <a:solidFill>
                <a:srgbClr val="000000"/>
              </a:solidFill>
              <a:latin typeface="Open Sans"/>
            </a:endParaRPr>
          </a:p>
          <a:p>
            <a:r>
              <a:rPr lang="en-US" sz="1800" b="0" i="0" u="none" strike="noStrike" baseline="0" dirty="0">
                <a:latin typeface="Open Sans"/>
              </a:rPr>
              <a:t>Energy efficiency in the global energy transition: How rural communities can equitably transform </a:t>
            </a:r>
            <a:r>
              <a:rPr lang="en-US" sz="1800" b="0" i="0" u="none" strike="noStrike" baseline="0" dirty="0">
                <a:solidFill>
                  <a:srgbClr val="221E1F"/>
                </a:solidFill>
                <a:latin typeface="Open Sans"/>
              </a:rPr>
              <a:t>their energy systems </a:t>
            </a:r>
            <a:endParaRPr lang="en-US" dirty="0"/>
          </a:p>
        </p:txBody>
      </p:sp>
      <p:sp>
        <p:nvSpPr>
          <p:cNvPr id="6" name="Text Placeholder 5">
            <a:extLst>
              <a:ext uri="{FF2B5EF4-FFF2-40B4-BE49-F238E27FC236}">
                <a16:creationId xmlns:a16="http://schemas.microsoft.com/office/drawing/2014/main" id="{66F2DBDC-77B4-4E06-A903-EA1E2956D375}"/>
              </a:ext>
            </a:extLst>
          </p:cNvPr>
          <p:cNvSpPr>
            <a:spLocks noGrp="1"/>
          </p:cNvSpPr>
          <p:nvPr>
            <p:ph type="body" sz="quarter" idx="11"/>
          </p:nvPr>
        </p:nvSpPr>
        <p:spPr/>
        <p:txBody>
          <a:bodyPr/>
          <a:lstStyle/>
          <a:p>
            <a:r>
              <a:rPr lang="en-US" dirty="0"/>
              <a:t>Elizabeth Doris</a:t>
            </a:r>
          </a:p>
          <a:p>
            <a:r>
              <a:rPr lang="en-US" dirty="0"/>
              <a:t>National Renewable Energy Laboratory</a:t>
            </a:r>
          </a:p>
        </p:txBody>
      </p:sp>
    </p:spTree>
    <p:extLst>
      <p:ext uri="{BB962C8B-B14F-4D97-AF65-F5344CB8AC3E}">
        <p14:creationId xmlns:p14="http://schemas.microsoft.com/office/powerpoint/2010/main" val="1323604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771841-3F28-4B55-B7BF-F9B28C6BB29D}"/>
              </a:ext>
            </a:extLst>
          </p:cNvPr>
          <p:cNvSpPr>
            <a:spLocks noGrp="1"/>
          </p:cNvSpPr>
          <p:nvPr>
            <p:ph type="body" sz="quarter" idx="10"/>
          </p:nvPr>
        </p:nvSpPr>
        <p:spPr>
          <a:xfrm>
            <a:off x="1986455" y="410296"/>
            <a:ext cx="7157545" cy="1348326"/>
          </a:xfrm>
        </p:spPr>
        <p:txBody>
          <a:bodyPr/>
          <a:lstStyle/>
          <a:p>
            <a:r>
              <a:rPr lang="en-US" dirty="0"/>
              <a:t>Thank you! Questions? </a:t>
            </a:r>
          </a:p>
          <a:p>
            <a:r>
              <a:rPr lang="en-US" dirty="0"/>
              <a:t>Elizabeth.Doris@nrel.gov</a:t>
            </a:r>
          </a:p>
        </p:txBody>
      </p:sp>
    </p:spTree>
    <p:extLst>
      <p:ext uri="{BB962C8B-B14F-4D97-AF65-F5344CB8AC3E}">
        <p14:creationId xmlns:p14="http://schemas.microsoft.com/office/powerpoint/2010/main" val="14844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C9F590-3C05-42DF-97A3-94BF2872BF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3129" y="3422214"/>
            <a:ext cx="1380321" cy="642251"/>
          </a:xfrm>
          <a:prstGeom prst="rect">
            <a:avLst/>
          </a:prstGeom>
        </p:spPr>
      </p:pic>
      <p:pic>
        <p:nvPicPr>
          <p:cNvPr id="32" name="Picture 31">
            <a:extLst>
              <a:ext uri="{FF2B5EF4-FFF2-40B4-BE49-F238E27FC236}">
                <a16:creationId xmlns:a16="http://schemas.microsoft.com/office/drawing/2014/main" id="{14D99A70-676F-4973-8261-DE5734E41AC1}"/>
              </a:ext>
            </a:extLst>
          </p:cNvPr>
          <p:cNvPicPr>
            <a:picLocks noChangeAspect="1"/>
          </p:cNvPicPr>
          <p:nvPr/>
        </p:nvPicPr>
        <p:blipFill>
          <a:blip r:embed="rId4">
            <a:extLst>
              <a:ext uri="{28A0092B-C50C-407E-A947-70E740481C1C}">
                <a14:useLocalDpi xmlns:a14="http://schemas.microsoft.com/office/drawing/2010/main"/>
              </a:ext>
            </a:extLst>
          </a:blip>
          <a:srcRect t="56" b="56"/>
          <a:stretch/>
        </p:blipFill>
        <p:spPr>
          <a:xfrm>
            <a:off x="1176723" y="620025"/>
            <a:ext cx="6908184" cy="3545677"/>
          </a:xfrm>
          <a:prstGeom prst="rect">
            <a:avLst/>
          </a:prstGeom>
        </p:spPr>
      </p:pic>
      <p:sp>
        <p:nvSpPr>
          <p:cNvPr id="8" name="Rectangle 7">
            <a:extLst>
              <a:ext uri="{FF2B5EF4-FFF2-40B4-BE49-F238E27FC236}">
                <a16:creationId xmlns:a16="http://schemas.microsoft.com/office/drawing/2014/main" id="{AC1D6491-1FC6-4493-BAD0-F4FA8BF23D83}"/>
              </a:ext>
            </a:extLst>
          </p:cNvPr>
          <p:cNvSpPr/>
          <p:nvPr/>
        </p:nvSpPr>
        <p:spPr>
          <a:xfrm>
            <a:off x="-1" y="4143646"/>
            <a:ext cx="9144001" cy="100584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US">
              <a:solidFill>
                <a:srgbClr val="FFFFFF"/>
              </a:solidFill>
              <a:latin typeface="Calibri"/>
            </a:endParaRPr>
          </a:p>
        </p:txBody>
      </p:sp>
      <p:pic>
        <p:nvPicPr>
          <p:cNvPr id="9" name="Picture 8">
            <a:extLst>
              <a:ext uri="{FF2B5EF4-FFF2-40B4-BE49-F238E27FC236}">
                <a16:creationId xmlns:a16="http://schemas.microsoft.com/office/drawing/2014/main" id="{4201460D-F3A1-4781-A243-A4BEF75BE53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89666" y="2266491"/>
            <a:ext cx="222130" cy="222130"/>
          </a:xfrm>
          <a:prstGeom prst="ellipse">
            <a:avLst/>
          </a:prstGeom>
        </p:spPr>
      </p:pic>
      <p:pic>
        <p:nvPicPr>
          <p:cNvPr id="4" name="Picture 3">
            <a:extLst>
              <a:ext uri="{FF2B5EF4-FFF2-40B4-BE49-F238E27FC236}">
                <a16:creationId xmlns:a16="http://schemas.microsoft.com/office/drawing/2014/main" id="{B77AA045-CE51-084E-BEB9-95D11B9DEE5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2214" y="105723"/>
            <a:ext cx="1296277" cy="570031"/>
          </a:xfrm>
          <a:prstGeom prst="rect">
            <a:avLst/>
          </a:prstGeom>
        </p:spPr>
      </p:pic>
      <p:pic>
        <p:nvPicPr>
          <p:cNvPr id="12" name="Picture 11">
            <a:extLst>
              <a:ext uri="{FF2B5EF4-FFF2-40B4-BE49-F238E27FC236}">
                <a16:creationId xmlns:a16="http://schemas.microsoft.com/office/drawing/2014/main" id="{CA8C7D53-32D3-0C43-9D2C-DFE50B3B773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243411" y="785608"/>
            <a:ext cx="1042185" cy="665051"/>
          </a:xfrm>
          <a:prstGeom prst="rect">
            <a:avLst/>
          </a:prstGeom>
        </p:spPr>
      </p:pic>
      <p:pic>
        <p:nvPicPr>
          <p:cNvPr id="20" name="Picture 19">
            <a:extLst>
              <a:ext uri="{FF2B5EF4-FFF2-40B4-BE49-F238E27FC236}">
                <a16:creationId xmlns:a16="http://schemas.microsoft.com/office/drawing/2014/main" id="{A7A98C30-5D76-1A46-B193-27AFA24E635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8184" y="2860593"/>
            <a:ext cx="752405" cy="738188"/>
          </a:xfrm>
          <a:prstGeom prst="rect">
            <a:avLst/>
          </a:prstGeom>
        </p:spPr>
      </p:pic>
      <p:pic>
        <p:nvPicPr>
          <p:cNvPr id="26" name="Picture 25">
            <a:extLst>
              <a:ext uri="{FF2B5EF4-FFF2-40B4-BE49-F238E27FC236}">
                <a16:creationId xmlns:a16="http://schemas.microsoft.com/office/drawing/2014/main" id="{BD358929-AF7C-6A43-B15F-655AD488B77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942307" y="219000"/>
            <a:ext cx="811361" cy="299038"/>
          </a:xfrm>
          <a:prstGeom prst="rect">
            <a:avLst/>
          </a:prstGeom>
        </p:spPr>
      </p:pic>
      <p:pic>
        <p:nvPicPr>
          <p:cNvPr id="28" name="Picture 27">
            <a:extLst>
              <a:ext uri="{FF2B5EF4-FFF2-40B4-BE49-F238E27FC236}">
                <a16:creationId xmlns:a16="http://schemas.microsoft.com/office/drawing/2014/main" id="{65E46B48-FA75-4E42-A2A9-AFA1E97C45E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163218" y="2907557"/>
            <a:ext cx="1264538" cy="464907"/>
          </a:xfrm>
          <a:prstGeom prst="rect">
            <a:avLst/>
          </a:prstGeom>
        </p:spPr>
      </p:pic>
      <p:pic>
        <p:nvPicPr>
          <p:cNvPr id="30" name="Picture 29">
            <a:extLst>
              <a:ext uri="{FF2B5EF4-FFF2-40B4-BE49-F238E27FC236}">
                <a16:creationId xmlns:a16="http://schemas.microsoft.com/office/drawing/2014/main" id="{D42D8656-AA81-AA4B-B8DD-E577B9AD33D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95487" y="1443945"/>
            <a:ext cx="1331549" cy="327092"/>
          </a:xfrm>
          <a:prstGeom prst="rect">
            <a:avLst/>
          </a:prstGeom>
        </p:spPr>
      </p:pic>
      <p:pic>
        <p:nvPicPr>
          <p:cNvPr id="38" name="Picture 37">
            <a:extLst>
              <a:ext uri="{FF2B5EF4-FFF2-40B4-BE49-F238E27FC236}">
                <a16:creationId xmlns:a16="http://schemas.microsoft.com/office/drawing/2014/main" id="{1C8D6C5A-9D60-0E49-833A-980334A3498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144982" y="197152"/>
            <a:ext cx="1264563" cy="409321"/>
          </a:xfrm>
          <a:prstGeom prst="rect">
            <a:avLst/>
          </a:prstGeom>
        </p:spPr>
      </p:pic>
      <p:sp>
        <p:nvSpPr>
          <p:cNvPr id="47" name="Text Placeholder 3">
            <a:extLst>
              <a:ext uri="{FF2B5EF4-FFF2-40B4-BE49-F238E27FC236}">
                <a16:creationId xmlns:a16="http://schemas.microsoft.com/office/drawing/2014/main" id="{4796B8C4-F7A9-4EA1-AB59-C25BFD051C11}"/>
              </a:ext>
            </a:extLst>
          </p:cNvPr>
          <p:cNvSpPr txBox="1">
            <a:spLocks/>
          </p:cNvSpPr>
          <p:nvPr/>
        </p:nvSpPr>
        <p:spPr>
          <a:xfrm>
            <a:off x="-1" y="4126404"/>
            <a:ext cx="9144002" cy="1023082"/>
          </a:xfrm>
          <a:prstGeom prst="rect">
            <a:avLst/>
          </a:prstGeom>
          <a:solidFill>
            <a:schemeClr val="tx1">
              <a:lumMod val="50000"/>
              <a:alpha val="85000"/>
            </a:schemeClr>
          </a:solidFill>
        </p:spPr>
        <p:txBody>
          <a:bodyPr vert="horz" wrap="square" lIns="365760" tIns="0" rIns="274320" bIns="91440" rtlCol="0" anchor="ctr" anchorCtr="0">
            <a:noAutofit/>
          </a:bodyPr>
          <a:lstStyle>
            <a:lvl1pPr indent="0">
              <a:spcBef>
                <a:spcPct val="20000"/>
              </a:spcBef>
              <a:buFont typeface="Arial"/>
              <a:buNone/>
              <a:defRPr sz="3200" baseline="0">
                <a:solidFill>
                  <a:schemeClr val="bg1"/>
                </a:solidFill>
              </a:defRPr>
            </a:lvl1pPr>
            <a:lvl2pPr indent="0">
              <a:spcBef>
                <a:spcPct val="20000"/>
              </a:spcBef>
              <a:buFont typeface="Arial"/>
              <a:buNone/>
              <a:defRPr sz="2400"/>
            </a:lvl2pPr>
            <a:lvl3pPr indent="0">
              <a:spcBef>
                <a:spcPct val="20000"/>
              </a:spcBef>
              <a:buFont typeface="Arial"/>
              <a:buNone/>
              <a:defRPr sz="2200"/>
            </a:lvl3pPr>
            <a:lvl4pPr indent="0">
              <a:spcBef>
                <a:spcPct val="20000"/>
              </a:spcBef>
              <a:buFont typeface="Arial"/>
              <a:buNone/>
              <a:defRPr sz="2000"/>
            </a:lvl4pPr>
            <a:lvl5pPr indent="0">
              <a:spcBef>
                <a:spcPct val="20000"/>
              </a:spcBef>
              <a:buFont typeface="Arial"/>
              <a:buNone/>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defTabSz="457189">
              <a:spcBef>
                <a:spcPts val="0"/>
              </a:spcBef>
              <a:defRPr/>
            </a:pPr>
            <a:r>
              <a:rPr lang="en-US" sz="1800">
                <a:latin typeface="+mj-lt"/>
              </a:rPr>
              <a:t>NREL’s decades of experience span a variety of sponsors and </a:t>
            </a:r>
            <a:br>
              <a:rPr lang="en-US" sz="1800">
                <a:latin typeface="+mj-lt"/>
              </a:rPr>
            </a:br>
            <a:r>
              <a:rPr lang="en-US" sz="1800">
                <a:latin typeface="+mj-lt"/>
              </a:rPr>
              <a:t>over 2,000 communities, utilities, and businesses.</a:t>
            </a:r>
            <a:endParaRPr lang="en-US" sz="1800">
              <a:latin typeface="+mj-lt"/>
              <a:cs typeface="Calibri Light" panose="020F0302020204030204" pitchFamily="34" charset="0"/>
            </a:endParaRPr>
          </a:p>
        </p:txBody>
      </p:sp>
      <p:pic>
        <p:nvPicPr>
          <p:cNvPr id="44" name="Picture 43">
            <a:extLst>
              <a:ext uri="{FF2B5EF4-FFF2-40B4-BE49-F238E27FC236}">
                <a16:creationId xmlns:a16="http://schemas.microsoft.com/office/drawing/2014/main" id="{D0250106-8387-1248-AA97-5BB5C4CD134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502558" y="727964"/>
            <a:ext cx="659643" cy="659643"/>
          </a:xfrm>
          <a:prstGeom prst="rect">
            <a:avLst/>
          </a:prstGeom>
        </p:spPr>
      </p:pic>
      <p:pic>
        <p:nvPicPr>
          <p:cNvPr id="46" name="Picture 45">
            <a:extLst>
              <a:ext uri="{FF2B5EF4-FFF2-40B4-BE49-F238E27FC236}">
                <a16:creationId xmlns:a16="http://schemas.microsoft.com/office/drawing/2014/main" id="{C81A75DE-8423-8B49-BAA3-D0E1D32A751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221353" y="2178637"/>
            <a:ext cx="726195" cy="737285"/>
          </a:xfrm>
          <a:prstGeom prst="rect">
            <a:avLst/>
          </a:prstGeom>
        </p:spPr>
      </p:pic>
      <p:pic>
        <p:nvPicPr>
          <p:cNvPr id="57" name="Picture 56">
            <a:extLst>
              <a:ext uri="{FF2B5EF4-FFF2-40B4-BE49-F238E27FC236}">
                <a16:creationId xmlns:a16="http://schemas.microsoft.com/office/drawing/2014/main" id="{39956189-7036-014E-B737-3F64A2307B11}"/>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300000" y="2566697"/>
            <a:ext cx="657358" cy="657358"/>
          </a:xfrm>
          <a:prstGeom prst="rect">
            <a:avLst/>
          </a:prstGeom>
        </p:spPr>
      </p:pic>
      <p:pic>
        <p:nvPicPr>
          <p:cNvPr id="61" name="Picture 60">
            <a:extLst>
              <a:ext uri="{FF2B5EF4-FFF2-40B4-BE49-F238E27FC236}">
                <a16:creationId xmlns:a16="http://schemas.microsoft.com/office/drawing/2014/main" id="{8571CDAE-7F3B-CE47-9CAF-A23490D6C65F}"/>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599484" y="240324"/>
            <a:ext cx="1401033" cy="227668"/>
          </a:xfrm>
          <a:prstGeom prst="rect">
            <a:avLst/>
          </a:prstGeom>
        </p:spPr>
      </p:pic>
      <p:pic>
        <p:nvPicPr>
          <p:cNvPr id="2" name="Picture 5" descr="270270p1158EDNmain2943holycrosslogo.png">
            <a:extLst>
              <a:ext uri="{FF2B5EF4-FFF2-40B4-BE49-F238E27FC236}">
                <a16:creationId xmlns:a16="http://schemas.microsoft.com/office/drawing/2014/main" id="{6B64CF87-51B1-4C37-97CD-6857A6E21507}"/>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236872" y="686212"/>
            <a:ext cx="769938" cy="738188"/>
          </a:xfrm>
          <a:prstGeom prst="rect">
            <a:avLst/>
          </a:prstGeom>
        </p:spPr>
      </p:pic>
      <p:pic>
        <p:nvPicPr>
          <p:cNvPr id="6" name="Picture 9" descr="1200px-Seal_of_Colorado.svg.png">
            <a:extLst>
              <a:ext uri="{FF2B5EF4-FFF2-40B4-BE49-F238E27FC236}">
                <a16:creationId xmlns:a16="http://schemas.microsoft.com/office/drawing/2014/main" id="{AD655DB6-F8A7-427E-9974-4D902B7BAE2C}"/>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038668" y="1456208"/>
            <a:ext cx="703263" cy="695326"/>
          </a:xfrm>
          <a:prstGeom prst="rect">
            <a:avLst/>
          </a:prstGeom>
        </p:spPr>
      </p:pic>
      <p:pic>
        <p:nvPicPr>
          <p:cNvPr id="10" name="Picture 13" descr="1200px-State_Seal_of_Alaska.svg.png">
            <a:extLst>
              <a:ext uri="{FF2B5EF4-FFF2-40B4-BE49-F238E27FC236}">
                <a16:creationId xmlns:a16="http://schemas.microsoft.com/office/drawing/2014/main" id="{6F0B4280-47CA-4772-8A29-6012E3A87E37}"/>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04800" y="871221"/>
            <a:ext cx="766763" cy="732473"/>
          </a:xfrm>
          <a:prstGeom prst="rect">
            <a:avLst/>
          </a:prstGeom>
        </p:spPr>
      </p:pic>
      <p:pic>
        <p:nvPicPr>
          <p:cNvPr id="17" name="Graphic 18" descr="Seal_of_Los_Angeles.svg">
            <a:extLst>
              <a:ext uri="{FF2B5EF4-FFF2-40B4-BE49-F238E27FC236}">
                <a16:creationId xmlns:a16="http://schemas.microsoft.com/office/drawing/2014/main" id="{913556FA-30C6-434F-B66F-8F5EA9819BF4}"/>
              </a:ext>
            </a:extLst>
          </p:cNvPr>
          <p:cNvPicPr>
            <a:picLocks noChangeAspect="1"/>
          </p:cNvPicPr>
          <p:nvPr/>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9155" y="2433626"/>
            <a:ext cx="749300" cy="747713"/>
          </a:xfrm>
          <a:prstGeom prst="rect">
            <a:avLst/>
          </a:prstGeom>
        </p:spPr>
      </p:pic>
      <p:pic>
        <p:nvPicPr>
          <p:cNvPr id="7" name="Picture 15" descr="fema-brand.png">
            <a:extLst>
              <a:ext uri="{FF2B5EF4-FFF2-40B4-BE49-F238E27FC236}">
                <a16:creationId xmlns:a16="http://schemas.microsoft.com/office/drawing/2014/main" id="{88F61CBC-A929-4734-99E5-7CCAED9805C7}"/>
              </a:ext>
            </a:extLst>
          </p:cNvPr>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6148422" y="131017"/>
            <a:ext cx="1368808" cy="489008"/>
          </a:xfrm>
          <a:prstGeom prst="rect">
            <a:avLst/>
          </a:prstGeom>
        </p:spPr>
      </p:pic>
      <p:pic>
        <p:nvPicPr>
          <p:cNvPr id="24" name="Picture 24" descr="2020_03_City-Logo_FullColor.png;w=825.png">
            <a:extLst>
              <a:ext uri="{FF2B5EF4-FFF2-40B4-BE49-F238E27FC236}">
                <a16:creationId xmlns:a16="http://schemas.microsoft.com/office/drawing/2014/main" id="{03EBFA93-7F9B-4A01-864F-CB61DB5AC073}"/>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3627646" y="708800"/>
            <a:ext cx="692150" cy="564111"/>
          </a:xfrm>
          <a:prstGeom prst="rect">
            <a:avLst/>
          </a:prstGeom>
        </p:spPr>
      </p:pic>
      <p:pic>
        <p:nvPicPr>
          <p:cNvPr id="25" name="Picture 26" descr="SolSmart-Logo.png">
            <a:extLst>
              <a:ext uri="{FF2B5EF4-FFF2-40B4-BE49-F238E27FC236}">
                <a16:creationId xmlns:a16="http://schemas.microsoft.com/office/drawing/2014/main" id="{3F80CE08-231A-443E-9803-4FB8FAA1FC83}"/>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168435" y="1831018"/>
            <a:ext cx="958601" cy="493902"/>
          </a:xfrm>
          <a:prstGeom prst="rect">
            <a:avLst/>
          </a:prstGeom>
        </p:spPr>
      </p:pic>
      <p:pic>
        <p:nvPicPr>
          <p:cNvPr id="27" name="Picture 28" descr="sein-logo-color.png">
            <a:extLst>
              <a:ext uri="{FF2B5EF4-FFF2-40B4-BE49-F238E27FC236}">
                <a16:creationId xmlns:a16="http://schemas.microsoft.com/office/drawing/2014/main" id="{166FE5A9-2058-494C-B92E-BF2D677DADAD}"/>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6208658" y="674052"/>
            <a:ext cx="1421929" cy="562080"/>
          </a:xfrm>
          <a:prstGeom prst="rect">
            <a:avLst/>
          </a:prstGeom>
        </p:spPr>
      </p:pic>
      <p:pic>
        <p:nvPicPr>
          <p:cNvPr id="31" name="Picture 32" descr="sierra-club.png">
            <a:extLst>
              <a:ext uri="{FF2B5EF4-FFF2-40B4-BE49-F238E27FC236}">
                <a16:creationId xmlns:a16="http://schemas.microsoft.com/office/drawing/2014/main" id="{BCEC7991-E1DD-4291-A9B2-8E3B19743BDB}"/>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7461261" y="2418411"/>
            <a:ext cx="829829" cy="407981"/>
          </a:xfrm>
          <a:prstGeom prst="rect">
            <a:avLst/>
          </a:prstGeom>
        </p:spPr>
      </p:pic>
      <p:pic>
        <p:nvPicPr>
          <p:cNvPr id="5" name="Picture 7" descr="HCEI_Vert_Logo.png">
            <a:extLst>
              <a:ext uri="{FF2B5EF4-FFF2-40B4-BE49-F238E27FC236}">
                <a16:creationId xmlns:a16="http://schemas.microsoft.com/office/drawing/2014/main" id="{E6615132-7AC2-4944-AAE7-A99C580DB1AA}"/>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185409" y="1717712"/>
            <a:ext cx="698500" cy="544655"/>
          </a:xfrm>
          <a:prstGeom prst="rect">
            <a:avLst/>
          </a:prstGeom>
        </p:spPr>
      </p:pic>
      <p:pic>
        <p:nvPicPr>
          <p:cNvPr id="33" name="Picture 33" descr="DowntownNOLALogo_Verti_Color.png">
            <a:extLst>
              <a:ext uri="{FF2B5EF4-FFF2-40B4-BE49-F238E27FC236}">
                <a16:creationId xmlns:a16="http://schemas.microsoft.com/office/drawing/2014/main" id="{94AD308F-8FF8-4989-B420-189A9878DFCE}"/>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5031862" y="3466321"/>
            <a:ext cx="882650" cy="601523"/>
          </a:xfrm>
          <a:prstGeom prst="rect">
            <a:avLst/>
          </a:prstGeom>
        </p:spPr>
      </p:pic>
      <p:pic>
        <p:nvPicPr>
          <p:cNvPr id="13" name="Picture 12">
            <a:extLst>
              <a:ext uri="{FF2B5EF4-FFF2-40B4-BE49-F238E27FC236}">
                <a16:creationId xmlns:a16="http://schemas.microsoft.com/office/drawing/2014/main" id="{FC3AAE86-FEBD-4E43-860E-6DDE2ED6E765}"/>
              </a:ext>
            </a:extLst>
          </p:cNvPr>
          <p:cNvPicPr>
            <a:picLocks noChangeAspect="1"/>
          </p:cNvPicPr>
          <p:nvPr/>
        </p:nvPicPr>
        <p:blipFill>
          <a:blip r:embed="rId29" cstate="print">
            <a:extLst>
              <a:ext uri="{28A0092B-C50C-407E-A947-70E740481C1C}">
                <a14:useLocalDpi xmlns:a14="http://schemas.microsoft.com/office/drawing/2010/main"/>
              </a:ext>
            </a:extLst>
          </a:blip>
          <a:srcRect/>
          <a:stretch/>
        </p:blipFill>
        <p:spPr>
          <a:xfrm>
            <a:off x="7967277" y="1117353"/>
            <a:ext cx="1189851" cy="531009"/>
          </a:xfrm>
          <a:prstGeom prst="rect">
            <a:avLst/>
          </a:prstGeom>
        </p:spPr>
      </p:pic>
      <p:pic>
        <p:nvPicPr>
          <p:cNvPr id="16" name="Picture 15">
            <a:extLst>
              <a:ext uri="{FF2B5EF4-FFF2-40B4-BE49-F238E27FC236}">
                <a16:creationId xmlns:a16="http://schemas.microsoft.com/office/drawing/2014/main" id="{EBBCEB1E-7CDE-E544-82AD-5E635766AB20}"/>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686771" y="3710976"/>
            <a:ext cx="989176" cy="312062"/>
          </a:xfrm>
          <a:prstGeom prst="rect">
            <a:avLst/>
          </a:prstGeom>
        </p:spPr>
      </p:pic>
      <p:pic>
        <p:nvPicPr>
          <p:cNvPr id="19" name="Picture 18">
            <a:extLst>
              <a:ext uri="{FF2B5EF4-FFF2-40B4-BE49-F238E27FC236}">
                <a16:creationId xmlns:a16="http://schemas.microsoft.com/office/drawing/2014/main" id="{06EB61EB-0D7B-874D-BF90-38E260FEFFFB}"/>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4645320" y="253853"/>
            <a:ext cx="1264538" cy="317056"/>
          </a:xfrm>
          <a:prstGeom prst="rect">
            <a:avLst/>
          </a:prstGeom>
        </p:spPr>
      </p:pic>
      <p:pic>
        <p:nvPicPr>
          <p:cNvPr id="40" name="Picture 39">
            <a:extLst>
              <a:ext uri="{FF2B5EF4-FFF2-40B4-BE49-F238E27FC236}">
                <a16:creationId xmlns:a16="http://schemas.microsoft.com/office/drawing/2014/main" id="{C7F53F73-A7BF-394B-8D5A-8C07D90347AE}"/>
              </a:ext>
            </a:extLst>
          </p:cNvPr>
          <p:cNvPicPr>
            <a:picLocks noChangeAspect="1"/>
          </p:cNvPicPr>
          <p:nvPr/>
        </p:nvPicPr>
        <p:blipFill>
          <a:blip r:embed="rId32" cstate="print">
            <a:extLst>
              <a:ext uri="{28A0092B-C50C-407E-A947-70E740481C1C}">
                <a14:useLocalDpi xmlns:a14="http://schemas.microsoft.com/office/drawing/2010/main"/>
              </a:ext>
            </a:extLst>
          </a:blip>
          <a:srcRect/>
          <a:stretch/>
        </p:blipFill>
        <p:spPr>
          <a:xfrm>
            <a:off x="8250437" y="1742133"/>
            <a:ext cx="829829" cy="505992"/>
          </a:xfrm>
          <a:prstGeom prst="rect">
            <a:avLst/>
          </a:prstGeom>
        </p:spPr>
      </p:pic>
      <p:pic>
        <p:nvPicPr>
          <p:cNvPr id="14" name="Picture 13">
            <a:extLst>
              <a:ext uri="{FF2B5EF4-FFF2-40B4-BE49-F238E27FC236}">
                <a16:creationId xmlns:a16="http://schemas.microsoft.com/office/drawing/2014/main" id="{A4990938-C122-3347-9D47-463C8C661648}"/>
              </a:ext>
            </a:extLst>
          </p:cNvPr>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7679552" y="645545"/>
            <a:ext cx="882650" cy="395791"/>
          </a:xfrm>
          <a:prstGeom prst="rect">
            <a:avLst/>
          </a:prstGeom>
        </p:spPr>
      </p:pic>
    </p:spTree>
    <p:extLst>
      <p:ext uri="{BB962C8B-B14F-4D97-AF65-F5344CB8AC3E}">
        <p14:creationId xmlns:p14="http://schemas.microsoft.com/office/powerpoint/2010/main" val="192553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6939C2D-C9FB-4A37-AA38-CAD9890E207C}"/>
              </a:ext>
            </a:extLst>
          </p:cNvPr>
          <p:cNvSpPr>
            <a:spLocks noGrp="1"/>
          </p:cNvSpPr>
          <p:nvPr>
            <p:ph type="title"/>
          </p:nvPr>
        </p:nvSpPr>
        <p:spPr>
          <a:xfrm>
            <a:off x="4686300" y="273843"/>
            <a:ext cx="4455415" cy="1355479"/>
          </a:xfrm>
        </p:spPr>
        <p:txBody>
          <a:bodyPr vert="horz" lIns="91440" tIns="45720" rIns="91440" bIns="45720" rtlCol="0" anchor="ctr">
            <a:normAutofit fontScale="90000"/>
          </a:bodyPr>
          <a:lstStyle/>
          <a:p>
            <a:pPr algn="l" defTabSz="914400">
              <a:lnSpc>
                <a:spcPct val="90000"/>
              </a:lnSpc>
            </a:pPr>
            <a:r>
              <a:rPr lang="en-US" sz="3700" dirty="0"/>
              <a:t>Energy Transition considerations by Community context</a:t>
            </a:r>
          </a:p>
        </p:txBody>
      </p:sp>
      <p:pic>
        <p:nvPicPr>
          <p:cNvPr id="7" name="Picture Placeholder 37">
            <a:extLst>
              <a:ext uri="{FF2B5EF4-FFF2-40B4-BE49-F238E27FC236}">
                <a16:creationId xmlns:a16="http://schemas.microsoft.com/office/drawing/2014/main" id="{FCDB81FA-B8A1-4DC1-93C6-3FF860A9F18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3141" r="24685" b="1"/>
          <a:stretch/>
        </p:blipFill>
        <p:spPr>
          <a:xfrm>
            <a:off x="20"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 Placeholder 5">
            <a:extLst>
              <a:ext uri="{FF2B5EF4-FFF2-40B4-BE49-F238E27FC236}">
                <a16:creationId xmlns:a16="http://schemas.microsoft.com/office/drawing/2014/main" id="{5BB760DB-5AE0-4BFB-AF1F-993BFA25D5D8}"/>
              </a:ext>
            </a:extLst>
          </p:cNvPr>
          <p:cNvSpPr>
            <a:spLocks noGrp="1"/>
          </p:cNvSpPr>
          <p:nvPr>
            <p:ph type="body" sz="quarter" idx="10"/>
          </p:nvPr>
        </p:nvSpPr>
        <p:spPr>
          <a:xfrm>
            <a:off x="4885341" y="1737272"/>
            <a:ext cx="3630007" cy="2882750"/>
          </a:xfrm>
        </p:spPr>
        <p:txBody>
          <a:bodyPr vert="horz" lIns="91440" tIns="45720" rIns="91440" bIns="45720" rtlCol="0">
            <a:normAutofit fontScale="92500" lnSpcReduction="10000"/>
          </a:bodyPr>
          <a:lstStyle/>
          <a:p>
            <a:pPr indent="-228600" defTabSz="914400">
              <a:lnSpc>
                <a:spcPct val="90000"/>
              </a:lnSpc>
              <a:buFont typeface="Arial" panose="020B0604020202020204" pitchFamily="34" charset="0"/>
              <a:buChar char="•"/>
            </a:pPr>
            <a:r>
              <a:rPr lang="en-US" sz="3200" dirty="0"/>
              <a:t>Cultural</a:t>
            </a:r>
          </a:p>
          <a:p>
            <a:pPr indent="-228600" defTabSz="914400">
              <a:lnSpc>
                <a:spcPct val="90000"/>
              </a:lnSpc>
              <a:buFont typeface="Arial" panose="020B0604020202020204" pitchFamily="34" charset="0"/>
              <a:buChar char="•"/>
            </a:pPr>
            <a:r>
              <a:rPr lang="en-US" sz="3200" dirty="0"/>
              <a:t>Clean energy resources</a:t>
            </a:r>
          </a:p>
          <a:p>
            <a:pPr indent="-228600" defTabSz="914400">
              <a:lnSpc>
                <a:spcPct val="90000"/>
              </a:lnSpc>
              <a:buFont typeface="Arial" panose="020B0604020202020204" pitchFamily="34" charset="0"/>
              <a:buChar char="•"/>
            </a:pPr>
            <a:r>
              <a:rPr lang="en-US" sz="3200" dirty="0"/>
              <a:t>Energy governance</a:t>
            </a:r>
          </a:p>
          <a:p>
            <a:pPr indent="-228600" defTabSz="914400">
              <a:lnSpc>
                <a:spcPct val="90000"/>
              </a:lnSpc>
              <a:buFont typeface="Arial" panose="020B0604020202020204" pitchFamily="34" charset="0"/>
              <a:buChar char="•"/>
            </a:pPr>
            <a:r>
              <a:rPr lang="en-US" sz="3200" dirty="0"/>
              <a:t>Logistical</a:t>
            </a:r>
          </a:p>
          <a:p>
            <a:pPr indent="-228600" defTabSz="914400">
              <a:lnSpc>
                <a:spcPct val="90000"/>
              </a:lnSpc>
              <a:buFont typeface="Arial" panose="020B0604020202020204" pitchFamily="34" charset="0"/>
              <a:buChar char="•"/>
            </a:pPr>
            <a:r>
              <a:rPr lang="en-US" sz="3200" dirty="0"/>
              <a:t>Financial</a:t>
            </a:r>
          </a:p>
        </p:txBody>
      </p:sp>
    </p:spTree>
    <p:extLst>
      <p:ext uri="{BB962C8B-B14F-4D97-AF65-F5344CB8AC3E}">
        <p14:creationId xmlns:p14="http://schemas.microsoft.com/office/powerpoint/2010/main" val="248456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8F10C3-1F58-45C5-8B24-814A09DC2E48}"/>
              </a:ext>
            </a:extLst>
          </p:cNvPr>
          <p:cNvPicPr>
            <a:picLocks noChangeAspect="1"/>
          </p:cNvPicPr>
          <p:nvPr/>
        </p:nvPicPr>
        <p:blipFill rotWithShape="1">
          <a:blip r:embed="rId3">
            <a:extLst>
              <a:ext uri="{28A0092B-C50C-407E-A947-70E740481C1C}">
                <a14:useLocalDpi xmlns:a14="http://schemas.microsoft.com/office/drawing/2010/main"/>
              </a:ext>
            </a:extLst>
          </a:blip>
          <a:srcRect t="13493" b="20735"/>
          <a:stretch/>
        </p:blipFill>
        <p:spPr>
          <a:xfrm>
            <a:off x="3956050" y="1530653"/>
            <a:ext cx="6232264" cy="2811990"/>
          </a:xfrm>
          <a:prstGeom prst="rect">
            <a:avLst/>
          </a:prstGeom>
        </p:spPr>
      </p:pic>
      <p:sp>
        <p:nvSpPr>
          <p:cNvPr id="2" name="Title 1">
            <a:extLst>
              <a:ext uri="{FF2B5EF4-FFF2-40B4-BE49-F238E27FC236}">
                <a16:creationId xmlns:a16="http://schemas.microsoft.com/office/drawing/2014/main" id="{A608CB94-12D7-4EB5-941C-AE8BC0CB8A0B}"/>
              </a:ext>
            </a:extLst>
          </p:cNvPr>
          <p:cNvSpPr>
            <a:spLocks noGrp="1"/>
          </p:cNvSpPr>
          <p:nvPr>
            <p:ph type="title"/>
          </p:nvPr>
        </p:nvSpPr>
        <p:spPr>
          <a:xfrm>
            <a:off x="0" y="127000"/>
            <a:ext cx="7912101" cy="907143"/>
          </a:xfrm>
        </p:spPr>
        <p:txBody>
          <a:bodyPr/>
          <a:lstStyle/>
          <a:p>
            <a:r>
              <a:rPr lang="en-US" dirty="0"/>
              <a:t>Energy Efficiency Benefits Disproportionate in Rural and Arctic context</a:t>
            </a:r>
          </a:p>
        </p:txBody>
      </p:sp>
      <p:sp>
        <p:nvSpPr>
          <p:cNvPr id="3" name="Text Placeholder 2">
            <a:extLst>
              <a:ext uri="{FF2B5EF4-FFF2-40B4-BE49-F238E27FC236}">
                <a16:creationId xmlns:a16="http://schemas.microsoft.com/office/drawing/2014/main" id="{5E816120-3731-4276-8DAF-E30335DA5062}"/>
              </a:ext>
            </a:extLst>
          </p:cNvPr>
          <p:cNvSpPr>
            <a:spLocks noGrp="1"/>
          </p:cNvSpPr>
          <p:nvPr>
            <p:ph type="body" sz="quarter" idx="10"/>
          </p:nvPr>
        </p:nvSpPr>
        <p:spPr>
          <a:xfrm>
            <a:off x="-69850" y="1874157"/>
            <a:ext cx="3365500" cy="3621769"/>
          </a:xfrm>
        </p:spPr>
        <p:txBody>
          <a:bodyPr/>
          <a:lstStyle/>
          <a:p>
            <a:r>
              <a:rPr lang="en-US" dirty="0"/>
              <a:t>Comfort and indoor air quality safety</a:t>
            </a:r>
          </a:p>
          <a:p>
            <a:r>
              <a:rPr lang="en-US" dirty="0"/>
              <a:t>Reduced individual cost	/ volatility</a:t>
            </a:r>
          </a:p>
          <a:p>
            <a:r>
              <a:rPr lang="en-US" dirty="0"/>
              <a:t>Grid flexibility</a:t>
            </a:r>
          </a:p>
        </p:txBody>
      </p:sp>
      <p:sp>
        <p:nvSpPr>
          <p:cNvPr id="4" name="Text Placeholder 2">
            <a:extLst>
              <a:ext uri="{FF2B5EF4-FFF2-40B4-BE49-F238E27FC236}">
                <a16:creationId xmlns:a16="http://schemas.microsoft.com/office/drawing/2014/main" id="{55FCD81D-FE4A-4FEF-B897-058202396517}"/>
              </a:ext>
            </a:extLst>
          </p:cNvPr>
          <p:cNvSpPr txBox="1">
            <a:spLocks/>
          </p:cNvSpPr>
          <p:nvPr/>
        </p:nvSpPr>
        <p:spPr>
          <a:xfrm>
            <a:off x="3956050" y="1530653"/>
            <a:ext cx="2984500" cy="2811990"/>
          </a:xfrm>
          <a:prstGeom prst="rect">
            <a:avLst/>
          </a:prstGeom>
          <a:solidFill>
            <a:schemeClr val="accent1">
              <a:alpha val="47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chemeClr val="bg1"/>
              </a:solidFill>
            </a:endParaRPr>
          </a:p>
          <a:p>
            <a:r>
              <a:rPr lang="en-US" dirty="0">
                <a:solidFill>
                  <a:schemeClr val="bg1"/>
                </a:solidFill>
              </a:rPr>
              <a:t>Life safety</a:t>
            </a:r>
          </a:p>
          <a:p>
            <a:r>
              <a:rPr lang="en-US" dirty="0">
                <a:solidFill>
                  <a:schemeClr val="bg1"/>
                </a:solidFill>
              </a:rPr>
              <a:t>Reduced community cost/access risk</a:t>
            </a:r>
          </a:p>
          <a:p>
            <a:r>
              <a:rPr lang="en-US" dirty="0">
                <a:solidFill>
                  <a:schemeClr val="bg1"/>
                </a:solidFill>
              </a:rPr>
              <a:t>System flexibility</a:t>
            </a:r>
          </a:p>
        </p:txBody>
      </p:sp>
    </p:spTree>
    <p:extLst>
      <p:ext uri="{BB962C8B-B14F-4D97-AF65-F5344CB8AC3E}">
        <p14:creationId xmlns:p14="http://schemas.microsoft.com/office/powerpoint/2010/main" val="11465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72285-7C60-442F-ACAE-05D5DD971CCF}"/>
              </a:ext>
            </a:extLst>
          </p:cNvPr>
          <p:cNvSpPr>
            <a:spLocks noGrp="1"/>
          </p:cNvSpPr>
          <p:nvPr>
            <p:ph type="title"/>
          </p:nvPr>
        </p:nvSpPr>
        <p:spPr>
          <a:xfrm>
            <a:off x="628650" y="417891"/>
            <a:ext cx="7886700" cy="850124"/>
          </a:xfrm>
        </p:spPr>
        <p:txBody>
          <a:bodyPr vert="horz" lIns="91440" tIns="45720" rIns="91440" bIns="45720" rtlCol="0" anchor="ctr">
            <a:normAutofit/>
          </a:bodyPr>
          <a:lstStyle/>
          <a:p>
            <a:pPr defTabSz="914400">
              <a:lnSpc>
                <a:spcPct val="90000"/>
              </a:lnSpc>
            </a:pPr>
            <a:r>
              <a:rPr lang="en-US" sz="3900" kern="1200">
                <a:latin typeface="+mj-lt"/>
                <a:ea typeface="+mj-ea"/>
                <a:cs typeface="+mj-cs"/>
              </a:rPr>
              <a:t>Connectedness of Systems</a:t>
            </a:r>
          </a:p>
        </p:txBody>
      </p:sp>
      <p:graphicFrame>
        <p:nvGraphicFramePr>
          <p:cNvPr id="4" name="Diagram 3">
            <a:extLst>
              <a:ext uri="{FF2B5EF4-FFF2-40B4-BE49-F238E27FC236}">
                <a16:creationId xmlns:a16="http://schemas.microsoft.com/office/drawing/2014/main" id="{0F907BCD-0171-4EB2-B28E-7C150321E192}"/>
              </a:ext>
            </a:extLst>
          </p:cNvPr>
          <p:cNvGraphicFramePr/>
          <p:nvPr>
            <p:extLst>
              <p:ext uri="{D42A27DB-BD31-4B8C-83A1-F6EECF244321}">
                <p14:modId xmlns:p14="http://schemas.microsoft.com/office/powerpoint/2010/main" val="3038608622"/>
              </p:ext>
            </p:extLst>
          </p:nvPr>
        </p:nvGraphicFramePr>
        <p:xfrm>
          <a:off x="628650" y="1371600"/>
          <a:ext cx="7886700"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408FAA6-844B-42F4-BF0A-128F3AB34DE2}"/>
              </a:ext>
            </a:extLst>
          </p:cNvPr>
          <p:cNvSpPr txBox="1"/>
          <p:nvPr/>
        </p:nvSpPr>
        <p:spPr>
          <a:xfrm>
            <a:off x="1600200" y="4705088"/>
            <a:ext cx="8089900" cy="369332"/>
          </a:xfrm>
          <a:prstGeom prst="rect">
            <a:avLst/>
          </a:prstGeom>
          <a:noFill/>
        </p:spPr>
        <p:txBody>
          <a:bodyPr wrap="square">
            <a:spAutoFit/>
          </a:bodyPr>
          <a:lstStyle/>
          <a:p>
            <a:r>
              <a:rPr lang="en-US" dirty="0"/>
              <a:t>https://www.fema.gov/emergency-managers/practitioners/lifelines</a:t>
            </a:r>
          </a:p>
        </p:txBody>
      </p:sp>
    </p:spTree>
    <p:extLst>
      <p:ext uri="{BB962C8B-B14F-4D97-AF65-F5344CB8AC3E}">
        <p14:creationId xmlns:p14="http://schemas.microsoft.com/office/powerpoint/2010/main" val="335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D2E9-2B4E-46DE-8B5D-F97F7EC1CACE}"/>
              </a:ext>
            </a:extLst>
          </p:cNvPr>
          <p:cNvSpPr>
            <a:spLocks noGrp="1"/>
          </p:cNvSpPr>
          <p:nvPr>
            <p:ph type="title"/>
          </p:nvPr>
        </p:nvSpPr>
        <p:spPr>
          <a:xfrm>
            <a:off x="599090" y="2930250"/>
            <a:ext cx="5580993" cy="1839516"/>
          </a:xfrm>
        </p:spPr>
        <p:txBody>
          <a:bodyPr vert="horz" lIns="91440" tIns="45720" rIns="91440" bIns="45720" rtlCol="0" anchor="ctr">
            <a:normAutofit/>
          </a:bodyPr>
          <a:lstStyle/>
          <a:p>
            <a:pPr algn="l" defTabSz="914400">
              <a:lnSpc>
                <a:spcPct val="90000"/>
              </a:lnSpc>
            </a:pPr>
            <a:r>
              <a:rPr lang="en-US" sz="2700" dirty="0"/>
              <a:t>Valuing local </a:t>
            </a:r>
            <a:br>
              <a:rPr lang="en-US" sz="2700" dirty="0"/>
            </a:br>
            <a:r>
              <a:rPr lang="en-US" sz="2700" dirty="0"/>
              <a:t>and technical expertise</a:t>
            </a:r>
          </a:p>
        </p:txBody>
      </p:sp>
      <p:pic>
        <p:nvPicPr>
          <p:cNvPr id="1026" name="Picture 2">
            <a:extLst>
              <a:ext uri="{FF2B5EF4-FFF2-40B4-BE49-F238E27FC236}">
                <a16:creationId xmlns:a16="http://schemas.microsoft.com/office/drawing/2014/main" id="{A9DFE8B4-2032-4059-9CB7-C389C1B181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127" b="17767"/>
          <a:stretch/>
        </p:blipFill>
        <p:spPr bwMode="auto">
          <a:xfrm>
            <a:off x="20" y="10"/>
            <a:ext cx="9143980" cy="278294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FCA1746-9461-4181-B411-3CDC57864E0C}"/>
              </a:ext>
            </a:extLst>
          </p:cNvPr>
          <p:cNvPicPr>
            <a:picLocks noChangeAspect="1"/>
          </p:cNvPicPr>
          <p:nvPr/>
        </p:nvPicPr>
        <p:blipFill>
          <a:blip r:embed="rId4"/>
          <a:stretch>
            <a:fillRect/>
          </a:stretch>
        </p:blipFill>
        <p:spPr>
          <a:xfrm>
            <a:off x="4757647" y="1530340"/>
            <a:ext cx="3477285" cy="3613150"/>
          </a:xfrm>
          <a:prstGeom prst="rect">
            <a:avLst/>
          </a:prstGeom>
        </p:spPr>
      </p:pic>
    </p:spTree>
    <p:extLst>
      <p:ext uri="{BB962C8B-B14F-4D97-AF65-F5344CB8AC3E}">
        <p14:creationId xmlns:p14="http://schemas.microsoft.com/office/powerpoint/2010/main" val="269450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4959-396E-4FE4-937A-79DD83FEA946}"/>
              </a:ext>
            </a:extLst>
          </p:cNvPr>
          <p:cNvSpPr>
            <a:spLocks noGrp="1"/>
          </p:cNvSpPr>
          <p:nvPr>
            <p:ph type="title"/>
          </p:nvPr>
        </p:nvSpPr>
        <p:spPr/>
        <p:txBody>
          <a:bodyPr/>
          <a:lstStyle/>
          <a:p>
            <a:r>
              <a:rPr lang="en-US" dirty="0"/>
              <a:t>It’s a long game</a:t>
            </a:r>
          </a:p>
        </p:txBody>
      </p:sp>
      <p:sp>
        <p:nvSpPr>
          <p:cNvPr id="3" name="Text Placeholder 2">
            <a:extLst>
              <a:ext uri="{FF2B5EF4-FFF2-40B4-BE49-F238E27FC236}">
                <a16:creationId xmlns:a16="http://schemas.microsoft.com/office/drawing/2014/main" id="{94D80A89-7377-4635-AA24-453EEC690836}"/>
              </a:ext>
            </a:extLst>
          </p:cNvPr>
          <p:cNvSpPr>
            <a:spLocks noGrp="1"/>
          </p:cNvSpPr>
          <p:nvPr>
            <p:ph type="body" sz="quarter" idx="10"/>
          </p:nvPr>
        </p:nvSpPr>
        <p:spPr>
          <a:xfrm>
            <a:off x="283368" y="4519445"/>
            <a:ext cx="8577263" cy="710654"/>
          </a:xfrm>
        </p:spPr>
        <p:txBody>
          <a:bodyPr>
            <a:normAutofit fontScale="70000" lnSpcReduction="20000"/>
          </a:bodyPr>
          <a:lstStyle/>
          <a:p>
            <a:pPr marL="0" indent="0">
              <a:buNone/>
            </a:pPr>
            <a:r>
              <a:rPr lang="en-US" dirty="0"/>
              <a:t>B.K. Sovacool / Energy Research &amp; Social Science 13 (2016) 202–215</a:t>
            </a:r>
          </a:p>
          <a:p>
            <a:pPr marL="0" indent="0" algn="l">
              <a:buNone/>
            </a:pPr>
            <a:r>
              <a:rPr lang="en-US" b="0" i="0" dirty="0">
                <a:solidFill>
                  <a:srgbClr val="505050"/>
                </a:solidFill>
                <a:effectLst/>
                <a:latin typeface="NexusSans"/>
              </a:rPr>
              <a:t>From: </a:t>
            </a:r>
            <a:r>
              <a:rPr lang="en-US" b="0" i="0" dirty="0" err="1">
                <a:solidFill>
                  <a:srgbClr val="505050"/>
                </a:solidFill>
                <a:effectLst/>
                <a:latin typeface="NexusSans"/>
              </a:rPr>
              <a:t>Grubler</a:t>
            </a:r>
            <a:r>
              <a:rPr lang="en-US" b="0" i="0" dirty="0">
                <a:solidFill>
                  <a:srgbClr val="505050"/>
                </a:solidFill>
                <a:effectLst/>
                <a:latin typeface="NexusSans"/>
              </a:rPr>
              <a:t> Arnulf and Nebojsa </a:t>
            </a:r>
            <a:r>
              <a:rPr lang="en-US" b="0" i="0" dirty="0" err="1">
                <a:solidFill>
                  <a:srgbClr val="505050"/>
                </a:solidFill>
                <a:effectLst/>
                <a:latin typeface="NexusSans"/>
              </a:rPr>
              <a:t>Nakicenovic</a:t>
            </a:r>
            <a:r>
              <a:rPr lang="en-US" b="0" i="0" dirty="0">
                <a:solidFill>
                  <a:srgbClr val="505050"/>
                </a:solidFill>
                <a:effectLst/>
                <a:latin typeface="NexusSans"/>
              </a:rPr>
              <a:t> Review, 14 (2) (1991), pp. 313-342 (Spring)</a:t>
            </a:r>
          </a:p>
          <a:p>
            <a:pPr marL="0" indent="0">
              <a:buNone/>
            </a:pPr>
            <a:endParaRPr lang="en-US" dirty="0"/>
          </a:p>
        </p:txBody>
      </p:sp>
      <p:pic>
        <p:nvPicPr>
          <p:cNvPr id="5" name="Picture 4">
            <a:extLst>
              <a:ext uri="{FF2B5EF4-FFF2-40B4-BE49-F238E27FC236}">
                <a16:creationId xmlns:a16="http://schemas.microsoft.com/office/drawing/2014/main" id="{CF1BD255-AB21-4C8E-B8E7-3ED3AB535B11}"/>
              </a:ext>
            </a:extLst>
          </p:cNvPr>
          <p:cNvPicPr>
            <a:picLocks noChangeAspect="1"/>
          </p:cNvPicPr>
          <p:nvPr/>
        </p:nvPicPr>
        <p:blipFill>
          <a:blip r:embed="rId2"/>
          <a:stretch>
            <a:fillRect/>
          </a:stretch>
        </p:blipFill>
        <p:spPr>
          <a:xfrm>
            <a:off x="1719045" y="1076161"/>
            <a:ext cx="5936344" cy="3353296"/>
          </a:xfrm>
          <a:prstGeom prst="rect">
            <a:avLst/>
          </a:prstGeom>
        </p:spPr>
      </p:pic>
    </p:spTree>
    <p:extLst>
      <p:ext uri="{BB962C8B-B14F-4D97-AF65-F5344CB8AC3E}">
        <p14:creationId xmlns:p14="http://schemas.microsoft.com/office/powerpoint/2010/main" val="14346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C91CA-FDC9-45B1-AB7F-BE4622A7D924}"/>
              </a:ext>
            </a:extLst>
          </p:cNvPr>
          <p:cNvSpPr>
            <a:spLocks noGrp="1"/>
          </p:cNvSpPr>
          <p:nvPr>
            <p:ph type="title"/>
          </p:nvPr>
        </p:nvSpPr>
        <p:spPr>
          <a:xfrm>
            <a:off x="0" y="417746"/>
            <a:ext cx="9144000" cy="850270"/>
          </a:xfrm>
        </p:spPr>
        <p:txBody>
          <a:bodyPr vert="horz" lIns="91440" tIns="45720" rIns="91440" bIns="45720" rtlCol="0" anchor="ctr">
            <a:noAutofit/>
          </a:bodyPr>
          <a:lstStyle/>
          <a:p>
            <a:pPr algn="l" defTabSz="914400">
              <a:lnSpc>
                <a:spcPct val="90000"/>
              </a:lnSpc>
            </a:pPr>
            <a:r>
              <a:rPr lang="en-US" sz="3200" kern="1200" dirty="0">
                <a:latin typeface="+mj-lt"/>
                <a:ea typeface="+mj-ea"/>
                <a:cs typeface="+mj-cs"/>
              </a:rPr>
              <a:t>Energy Efficiency Transition  in Rural Environments</a:t>
            </a:r>
          </a:p>
        </p:txBody>
      </p:sp>
      <p:graphicFrame>
        <p:nvGraphicFramePr>
          <p:cNvPr id="27" name="Text Placeholder 2">
            <a:extLst>
              <a:ext uri="{FF2B5EF4-FFF2-40B4-BE49-F238E27FC236}">
                <a16:creationId xmlns:a16="http://schemas.microsoft.com/office/drawing/2014/main" id="{7B7B9673-898F-4D91-BB2D-1EFC2BBE2E07}"/>
              </a:ext>
            </a:extLst>
          </p:cNvPr>
          <p:cNvGraphicFramePr/>
          <p:nvPr>
            <p:extLst>
              <p:ext uri="{D42A27DB-BD31-4B8C-83A1-F6EECF244321}">
                <p14:modId xmlns:p14="http://schemas.microsoft.com/office/powerpoint/2010/main" val="1075197853"/>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73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BDB5D2C-1E6A-A546-8931-68F0F912B9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929" t="9494" r="5143" b="37611"/>
          <a:stretch/>
        </p:blipFill>
        <p:spPr>
          <a:xfrm>
            <a:off x="-2" y="-7785"/>
            <a:ext cx="9144002" cy="2724711"/>
          </a:xfrm>
          <a:prstGeom prst="rect">
            <a:avLst/>
          </a:prstGeom>
        </p:spPr>
      </p:pic>
      <p:sp>
        <p:nvSpPr>
          <p:cNvPr id="25" name="Text Placeholder 24">
            <a:extLst>
              <a:ext uri="{FF2B5EF4-FFF2-40B4-BE49-F238E27FC236}">
                <a16:creationId xmlns:a16="http://schemas.microsoft.com/office/drawing/2014/main" id="{7242C963-0883-4D43-BAC1-13EAFF91F043}"/>
              </a:ext>
            </a:extLst>
          </p:cNvPr>
          <p:cNvSpPr>
            <a:spLocks noGrp="1"/>
          </p:cNvSpPr>
          <p:nvPr>
            <p:ph type="body" sz="quarter" idx="43"/>
          </p:nvPr>
        </p:nvSpPr>
        <p:spPr>
          <a:xfrm>
            <a:off x="2576375" y="3946732"/>
            <a:ext cx="1805214" cy="570668"/>
          </a:xfrm>
        </p:spPr>
        <p:txBody>
          <a:bodyPr>
            <a:noAutofit/>
          </a:bodyPr>
          <a:lstStyle/>
          <a:p>
            <a:pPr lvl="0" defTabSz="914400">
              <a:spcBef>
                <a:spcPts val="0"/>
              </a:spcBef>
              <a:spcAft>
                <a:spcPts val="600"/>
              </a:spcAft>
              <a:defRPr/>
            </a:pPr>
            <a:r>
              <a:rPr lang="en-US" sz="1100">
                <a:cs typeface="Arial"/>
              </a:rPr>
              <a:t>Deep energy-sector experience, expertise of the national labs + local, trusted stakeholder organizations</a:t>
            </a:r>
          </a:p>
        </p:txBody>
      </p:sp>
      <p:sp>
        <p:nvSpPr>
          <p:cNvPr id="26" name="Text Placeholder 25">
            <a:extLst>
              <a:ext uri="{FF2B5EF4-FFF2-40B4-BE49-F238E27FC236}">
                <a16:creationId xmlns:a16="http://schemas.microsoft.com/office/drawing/2014/main" id="{F65D63DC-AE81-4DA6-A19F-027CCCD59A72}"/>
              </a:ext>
            </a:extLst>
          </p:cNvPr>
          <p:cNvSpPr>
            <a:spLocks noGrp="1"/>
          </p:cNvSpPr>
          <p:nvPr>
            <p:ph type="body" sz="quarter" idx="44"/>
          </p:nvPr>
        </p:nvSpPr>
        <p:spPr>
          <a:xfrm>
            <a:off x="2449814" y="3431314"/>
            <a:ext cx="2018505" cy="570669"/>
          </a:xfrm>
        </p:spPr>
        <p:txBody>
          <a:bodyPr>
            <a:noAutofit/>
          </a:bodyPr>
          <a:lstStyle/>
          <a:p>
            <a:pPr lvl="0">
              <a:lnSpc>
                <a:spcPts val="1600"/>
              </a:lnSpc>
              <a:defRPr/>
            </a:pPr>
            <a:r>
              <a:rPr lang="en-US" sz="1600" b="1">
                <a:solidFill>
                  <a:schemeClr val="tx1">
                    <a:lumMod val="50000"/>
                  </a:schemeClr>
                </a:solidFill>
              </a:rPr>
              <a:t>Partnership </a:t>
            </a:r>
            <a:br>
              <a:rPr lang="en-US" sz="1600" b="1">
                <a:solidFill>
                  <a:schemeClr val="tx1">
                    <a:lumMod val="50000"/>
                  </a:schemeClr>
                </a:solidFill>
              </a:rPr>
            </a:br>
            <a:r>
              <a:rPr lang="en-US" sz="1600" b="1">
                <a:solidFill>
                  <a:schemeClr val="tx1">
                    <a:lumMod val="50000"/>
                  </a:schemeClr>
                </a:solidFill>
              </a:rPr>
              <a:t>approach</a:t>
            </a:r>
          </a:p>
        </p:txBody>
      </p:sp>
      <p:sp>
        <p:nvSpPr>
          <p:cNvPr id="29" name="Text Placeholder 28">
            <a:extLst>
              <a:ext uri="{FF2B5EF4-FFF2-40B4-BE49-F238E27FC236}">
                <a16:creationId xmlns:a16="http://schemas.microsoft.com/office/drawing/2014/main" id="{9B2741C2-C941-4B81-BE0C-B55001039B6E}"/>
              </a:ext>
            </a:extLst>
          </p:cNvPr>
          <p:cNvSpPr>
            <a:spLocks noGrp="1"/>
          </p:cNvSpPr>
          <p:nvPr>
            <p:ph type="body" sz="quarter" idx="47"/>
          </p:nvPr>
        </p:nvSpPr>
        <p:spPr>
          <a:xfrm>
            <a:off x="4989071" y="3946732"/>
            <a:ext cx="1455635" cy="570668"/>
          </a:xfrm>
        </p:spPr>
        <p:txBody>
          <a:bodyPr>
            <a:noAutofit/>
          </a:bodyPr>
          <a:lstStyle/>
          <a:p>
            <a:pPr defTabSz="914400">
              <a:spcAft>
                <a:spcPts val="600"/>
              </a:spcAft>
              <a:defRPr/>
            </a:pPr>
            <a:r>
              <a:rPr lang="en-US" sz="1100"/>
              <a:t>Provide resources and on-the-ground support</a:t>
            </a:r>
          </a:p>
        </p:txBody>
      </p:sp>
      <p:sp>
        <p:nvSpPr>
          <p:cNvPr id="30" name="Text Placeholder 29">
            <a:extLst>
              <a:ext uri="{FF2B5EF4-FFF2-40B4-BE49-F238E27FC236}">
                <a16:creationId xmlns:a16="http://schemas.microsoft.com/office/drawing/2014/main" id="{B0C5FF24-11E0-4F2B-B7B9-DF00C6F30007}"/>
              </a:ext>
            </a:extLst>
          </p:cNvPr>
          <p:cNvSpPr>
            <a:spLocks noGrp="1"/>
          </p:cNvSpPr>
          <p:nvPr>
            <p:ph type="body" sz="quarter" idx="48"/>
          </p:nvPr>
        </p:nvSpPr>
        <p:spPr>
          <a:xfrm>
            <a:off x="4761625" y="3431314"/>
            <a:ext cx="1839052" cy="242806"/>
          </a:xfrm>
        </p:spPr>
        <p:txBody>
          <a:bodyPr>
            <a:noAutofit/>
          </a:bodyPr>
          <a:lstStyle/>
          <a:p>
            <a:pPr>
              <a:lnSpc>
                <a:spcPts val="1600"/>
              </a:lnSpc>
              <a:spcBef>
                <a:spcPts val="0"/>
              </a:spcBef>
              <a:defRPr/>
            </a:pPr>
            <a:r>
              <a:rPr lang="en-US" sz="1600" b="1">
                <a:solidFill>
                  <a:schemeClr val="tx1">
                    <a:lumMod val="50000"/>
                  </a:schemeClr>
                </a:solidFill>
              </a:rPr>
              <a:t>Energy assessment and planning</a:t>
            </a:r>
          </a:p>
        </p:txBody>
      </p:sp>
      <p:sp>
        <p:nvSpPr>
          <p:cNvPr id="21" name="Title 20">
            <a:extLst>
              <a:ext uri="{FF2B5EF4-FFF2-40B4-BE49-F238E27FC236}">
                <a16:creationId xmlns:a16="http://schemas.microsoft.com/office/drawing/2014/main" id="{C4CE7586-73A4-40CE-8D4C-27168DA0502C}"/>
              </a:ext>
            </a:extLst>
          </p:cNvPr>
          <p:cNvSpPr>
            <a:spLocks noGrp="1"/>
          </p:cNvSpPr>
          <p:nvPr>
            <p:ph type="title"/>
          </p:nvPr>
        </p:nvSpPr>
        <p:spPr>
          <a:xfrm>
            <a:off x="457199" y="0"/>
            <a:ext cx="6024727" cy="914400"/>
          </a:xfrm>
          <a:solidFill>
            <a:schemeClr val="accent1">
              <a:alpha val="85000"/>
            </a:schemeClr>
          </a:solidFill>
        </p:spPr>
        <p:txBody>
          <a:bodyPr/>
          <a:lstStyle/>
          <a:p>
            <a:r>
              <a:rPr lang="en-US">
                <a:cs typeface="Calibri"/>
              </a:rPr>
              <a:t>Readily scalable program with vulnerable communities</a:t>
            </a:r>
          </a:p>
        </p:txBody>
      </p:sp>
      <p:sp>
        <p:nvSpPr>
          <p:cNvPr id="32" name="Picture Placeholder 31">
            <a:extLst>
              <a:ext uri="{FF2B5EF4-FFF2-40B4-BE49-F238E27FC236}">
                <a16:creationId xmlns:a16="http://schemas.microsoft.com/office/drawing/2014/main" id="{F6125E9E-C727-429F-BD93-F644C3F0ACB3}"/>
              </a:ext>
            </a:extLst>
          </p:cNvPr>
          <p:cNvSpPr>
            <a:spLocks noGrp="1"/>
          </p:cNvSpPr>
          <p:nvPr>
            <p:ph type="pic" sz="quarter" idx="50"/>
          </p:nvPr>
        </p:nvSpPr>
        <p:spPr>
          <a:xfrm>
            <a:off x="590380" y="2078747"/>
            <a:ext cx="1291932" cy="1291928"/>
          </a:xfrm>
        </p:spPr>
      </p:sp>
      <p:sp>
        <p:nvSpPr>
          <p:cNvPr id="34" name="Picture Placeholder 33">
            <a:extLst>
              <a:ext uri="{FF2B5EF4-FFF2-40B4-BE49-F238E27FC236}">
                <a16:creationId xmlns:a16="http://schemas.microsoft.com/office/drawing/2014/main" id="{0C7D4163-D0EA-48DA-9D82-49D4DCBB5B8F}"/>
              </a:ext>
            </a:extLst>
          </p:cNvPr>
          <p:cNvSpPr>
            <a:spLocks noGrp="1"/>
          </p:cNvSpPr>
          <p:nvPr>
            <p:ph type="pic" sz="quarter" idx="52"/>
          </p:nvPr>
        </p:nvSpPr>
        <p:spPr>
          <a:xfrm>
            <a:off x="2813100" y="2078747"/>
            <a:ext cx="1291932" cy="1291928"/>
          </a:xfrm>
        </p:spPr>
      </p:sp>
      <p:sp>
        <p:nvSpPr>
          <p:cNvPr id="36" name="Picture Placeholder 35">
            <a:extLst>
              <a:ext uri="{FF2B5EF4-FFF2-40B4-BE49-F238E27FC236}">
                <a16:creationId xmlns:a16="http://schemas.microsoft.com/office/drawing/2014/main" id="{0B22B432-3FCE-4C4E-8853-EE9A1D4C6DE3}"/>
              </a:ext>
            </a:extLst>
          </p:cNvPr>
          <p:cNvSpPr>
            <a:spLocks noGrp="1"/>
          </p:cNvSpPr>
          <p:nvPr>
            <p:ph type="pic" sz="quarter" idx="54"/>
          </p:nvPr>
        </p:nvSpPr>
        <p:spPr>
          <a:xfrm>
            <a:off x="5035185" y="2078747"/>
            <a:ext cx="1291932" cy="1291928"/>
          </a:xfrm>
        </p:spPr>
      </p:sp>
      <p:sp>
        <p:nvSpPr>
          <p:cNvPr id="33" name="TextBox 32">
            <a:extLst>
              <a:ext uri="{FF2B5EF4-FFF2-40B4-BE49-F238E27FC236}">
                <a16:creationId xmlns:a16="http://schemas.microsoft.com/office/drawing/2014/main" id="{C6DF3197-26CC-B34A-8BD8-AB1C98BAF494}"/>
              </a:ext>
            </a:extLst>
          </p:cNvPr>
          <p:cNvSpPr txBox="1"/>
          <p:nvPr/>
        </p:nvSpPr>
        <p:spPr>
          <a:xfrm>
            <a:off x="339351" y="3901374"/>
            <a:ext cx="1805215" cy="1085851"/>
          </a:xfrm>
          <a:prstGeom prst="rect">
            <a:avLst/>
          </a:prstGeom>
          <a:noFill/>
        </p:spPr>
        <p:txBody>
          <a:bodyPr wrap="square" lIns="0" tIns="45720" rIns="0" bIns="45720" rtlCol="0" anchor="t" anchorCtr="0">
            <a:noAutofit/>
          </a:bodyPr>
          <a:lstStyle/>
          <a:p>
            <a:pPr algn="ctr" defTabSz="914400">
              <a:spcAft>
                <a:spcPts val="600"/>
              </a:spcAft>
              <a:defRPr/>
            </a:pPr>
            <a:r>
              <a:rPr lang="en-US" sz="1100">
                <a:cs typeface="Arial"/>
              </a:rPr>
              <a:t>Remote, island, and islanded community energy and infrastructure challenges, values, and goals</a:t>
            </a:r>
          </a:p>
        </p:txBody>
      </p:sp>
      <p:sp>
        <p:nvSpPr>
          <p:cNvPr id="47" name="TextBox 46">
            <a:extLst>
              <a:ext uri="{FF2B5EF4-FFF2-40B4-BE49-F238E27FC236}">
                <a16:creationId xmlns:a16="http://schemas.microsoft.com/office/drawing/2014/main" id="{183AF0C3-3F05-5648-9761-AA562FFCD53A}"/>
              </a:ext>
            </a:extLst>
          </p:cNvPr>
          <p:cNvSpPr txBox="1"/>
          <p:nvPr/>
        </p:nvSpPr>
        <p:spPr>
          <a:xfrm>
            <a:off x="303613" y="3431314"/>
            <a:ext cx="1796992" cy="459357"/>
          </a:xfrm>
          <a:prstGeom prst="rect">
            <a:avLst/>
          </a:prstGeom>
          <a:noFill/>
        </p:spPr>
        <p:txBody>
          <a:bodyPr wrap="square" tIns="0" rtlCol="0" anchor="t" anchorCtr="0">
            <a:spAutoFit/>
          </a:bodyPr>
          <a:lstStyle/>
          <a:p>
            <a:pPr indent="0" algn="ctr">
              <a:lnSpc>
                <a:spcPts val="1600"/>
              </a:lnSpc>
              <a:spcBef>
                <a:spcPts val="0"/>
              </a:spcBef>
              <a:buFontTx/>
              <a:buNone/>
              <a:defRPr/>
            </a:pPr>
            <a:r>
              <a:rPr lang="en-US" sz="1600" b="1">
                <a:solidFill>
                  <a:schemeClr val="tx1">
                    <a:lumMod val="50000"/>
                  </a:schemeClr>
                </a:solidFill>
              </a:rPr>
              <a:t>Community priorities</a:t>
            </a:r>
          </a:p>
        </p:txBody>
      </p:sp>
      <p:sp>
        <p:nvSpPr>
          <p:cNvPr id="50" name="Text Placeholder 28">
            <a:extLst>
              <a:ext uri="{FF2B5EF4-FFF2-40B4-BE49-F238E27FC236}">
                <a16:creationId xmlns:a16="http://schemas.microsoft.com/office/drawing/2014/main" id="{13FF1490-31E9-1645-8D7C-22640298D4F0}"/>
              </a:ext>
            </a:extLst>
          </p:cNvPr>
          <p:cNvSpPr txBox="1">
            <a:spLocks/>
          </p:cNvSpPr>
          <p:nvPr/>
        </p:nvSpPr>
        <p:spPr>
          <a:xfrm>
            <a:off x="7054126" y="3946732"/>
            <a:ext cx="1750523" cy="570668"/>
          </a:xfrm>
          <a:prstGeom prst="rect">
            <a:avLst/>
          </a:prstGeom>
          <a:ln>
            <a:noFill/>
          </a:ln>
        </p:spPr>
        <p:txBody>
          <a:bodyPr vert="horz" lIns="0" tIns="0" rIns="0" bIns="0" rtlCol="0">
            <a:noAutofit/>
          </a:bodyPr>
          <a:lstStyle>
            <a:lvl1pPr marL="0" indent="0" algn="ctr" defTabSz="457200" rtl="0" eaLnBrk="1" latinLnBrk="0" hangingPunct="1">
              <a:spcBef>
                <a:spcPct val="20000"/>
              </a:spcBef>
              <a:buFont typeface="Arial"/>
              <a:buNone/>
              <a:defRPr sz="1200" kern="1200"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16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defTabSz="914400">
              <a:spcAft>
                <a:spcPts val="600"/>
              </a:spcAft>
              <a:defRPr/>
            </a:pPr>
            <a:r>
              <a:rPr lang="en-US" sz="1100">
                <a:cs typeface="Arial"/>
              </a:rPr>
              <a:t>Knowledge sharing </a:t>
            </a:r>
            <a:r>
              <a:rPr lang="en-US" sz="1100">
                <a:cs typeface="Arial"/>
                <a:sym typeface="Wingdings" panose="05000000000000000000" pitchFamily="2" charset="2"/>
              </a:rPr>
              <a:t> </a:t>
            </a:r>
            <a:br>
              <a:rPr lang="en-US" sz="1100">
                <a:cs typeface="Arial"/>
                <a:sym typeface="Wingdings" panose="05000000000000000000" pitchFamily="2" charset="2"/>
              </a:rPr>
            </a:br>
            <a:r>
              <a:rPr lang="en-US" sz="1100">
                <a:cs typeface="Arial"/>
              </a:rPr>
              <a:t>lessons learned, use cases </a:t>
            </a:r>
            <a:r>
              <a:rPr lang="en-US" sz="1100">
                <a:cs typeface="Arial"/>
                <a:sym typeface="Wingdings" panose="05000000000000000000" pitchFamily="2" charset="2"/>
              </a:rPr>
              <a:t></a:t>
            </a:r>
            <a:r>
              <a:rPr lang="en-US" sz="1100">
                <a:cs typeface="Arial"/>
              </a:rPr>
              <a:t> identified responsive technology needs</a:t>
            </a:r>
          </a:p>
        </p:txBody>
      </p:sp>
      <p:sp>
        <p:nvSpPr>
          <p:cNvPr id="51" name="Text Placeholder 29">
            <a:extLst>
              <a:ext uri="{FF2B5EF4-FFF2-40B4-BE49-F238E27FC236}">
                <a16:creationId xmlns:a16="http://schemas.microsoft.com/office/drawing/2014/main" id="{09D14481-E640-AC44-A294-83232FB50540}"/>
              </a:ext>
            </a:extLst>
          </p:cNvPr>
          <p:cNvSpPr txBox="1">
            <a:spLocks/>
          </p:cNvSpPr>
          <p:nvPr/>
        </p:nvSpPr>
        <p:spPr>
          <a:xfrm>
            <a:off x="6933193" y="3431314"/>
            <a:ext cx="1992388" cy="242806"/>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1800" kern="1200" baseline="0">
                <a:solidFill>
                  <a:schemeClr val="tx1"/>
                </a:solidFill>
                <a:latin typeface="+mn-lt"/>
                <a:ea typeface="+mn-ea"/>
                <a:cs typeface="+mn-cs"/>
              </a:defRPr>
            </a:lvl1pPr>
            <a:lvl2pPr marL="457200" indent="0" algn="l" defTabSz="457200" rtl="0" eaLnBrk="1" latinLnBrk="0" hangingPunct="1">
              <a:spcBef>
                <a:spcPct val="20000"/>
              </a:spcBef>
              <a:buFont typeface="Arial"/>
              <a:buNone/>
              <a:defRPr sz="2200" kern="1200">
                <a:solidFill>
                  <a:srgbClr val="8DC63F"/>
                </a:solidFill>
                <a:latin typeface="+mn-lt"/>
                <a:ea typeface="+mn-ea"/>
                <a:cs typeface="+mn-cs"/>
              </a:defRPr>
            </a:lvl2pPr>
            <a:lvl3pPr marL="914400" indent="0" algn="l" defTabSz="457200" rtl="0" eaLnBrk="1" latinLnBrk="0" hangingPunct="1">
              <a:spcBef>
                <a:spcPct val="20000"/>
              </a:spcBef>
              <a:buFont typeface="Arial"/>
              <a:buNone/>
              <a:defRPr sz="2200" kern="1200">
                <a:solidFill>
                  <a:srgbClr val="8DC63F"/>
                </a:solidFill>
                <a:latin typeface="+mn-lt"/>
                <a:ea typeface="+mn-ea"/>
                <a:cs typeface="+mn-cs"/>
              </a:defRPr>
            </a:lvl3pPr>
            <a:lvl4pPr marL="1371600" indent="0" algn="l" defTabSz="457200" rtl="0" eaLnBrk="1" latinLnBrk="0" hangingPunct="1">
              <a:spcBef>
                <a:spcPct val="20000"/>
              </a:spcBef>
              <a:buFont typeface="Arial"/>
              <a:buNone/>
              <a:defRPr sz="2200" kern="1200">
                <a:solidFill>
                  <a:srgbClr val="8DC63F"/>
                </a:solidFill>
                <a:latin typeface="+mn-lt"/>
                <a:ea typeface="+mn-ea"/>
                <a:cs typeface="+mn-cs"/>
              </a:defRPr>
            </a:lvl4pPr>
            <a:lvl5pPr marL="1828800" indent="0" algn="l" defTabSz="457200" rtl="0" eaLnBrk="1" latinLnBrk="0" hangingPunct="1">
              <a:spcBef>
                <a:spcPct val="20000"/>
              </a:spcBef>
              <a:buFont typeface="Arial"/>
              <a:buNone/>
              <a:defRPr sz="2200" kern="1200">
                <a:solidFill>
                  <a:srgbClr val="8DC63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ts val="1600"/>
              </a:lnSpc>
              <a:defRPr/>
            </a:pPr>
            <a:r>
              <a:rPr lang="en-US" sz="1600" b="1">
                <a:solidFill>
                  <a:schemeClr val="tx1">
                    <a:lumMod val="50000"/>
                  </a:schemeClr>
                </a:solidFill>
              </a:rPr>
              <a:t>Resilient energy systems</a:t>
            </a:r>
          </a:p>
        </p:txBody>
      </p:sp>
      <p:sp>
        <p:nvSpPr>
          <p:cNvPr id="52" name="Picture Placeholder 35">
            <a:extLst>
              <a:ext uri="{FF2B5EF4-FFF2-40B4-BE49-F238E27FC236}">
                <a16:creationId xmlns:a16="http://schemas.microsoft.com/office/drawing/2014/main" id="{5892C1AE-7AFC-DC43-88B7-06814D4E2727}"/>
              </a:ext>
            </a:extLst>
          </p:cNvPr>
          <p:cNvSpPr txBox="1">
            <a:spLocks/>
          </p:cNvSpPr>
          <p:nvPr/>
        </p:nvSpPr>
        <p:spPr>
          <a:xfrm>
            <a:off x="7275914" y="2078747"/>
            <a:ext cx="1291932" cy="1291928"/>
          </a:xfrm>
          <a:prstGeom prst="ellipse">
            <a:avLst/>
          </a:prstGeom>
          <a:solidFill>
            <a:schemeClr val="accent1"/>
          </a:solidFill>
          <a:ln w="38100">
            <a:solidFill>
              <a:schemeClr val="bg1"/>
            </a:solidFill>
          </a:ln>
        </p:spPr>
      </p:sp>
      <p:pic>
        <p:nvPicPr>
          <p:cNvPr id="57" name="Graphic 56" descr="Agriculture with solid fill">
            <a:extLst>
              <a:ext uri="{FF2B5EF4-FFF2-40B4-BE49-F238E27FC236}">
                <a16:creationId xmlns:a16="http://schemas.microsoft.com/office/drawing/2014/main" id="{0DAD2D21-2FCD-A24A-8770-936AF4A6FC1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20798" y="2347009"/>
            <a:ext cx="617177" cy="617177"/>
          </a:xfrm>
          <a:prstGeom prst="rect">
            <a:avLst/>
          </a:prstGeom>
        </p:spPr>
      </p:pic>
      <p:pic>
        <p:nvPicPr>
          <p:cNvPr id="59" name="Graphic 58" descr="Group brainstorm with solid fill">
            <a:extLst>
              <a:ext uri="{FF2B5EF4-FFF2-40B4-BE49-F238E27FC236}">
                <a16:creationId xmlns:a16="http://schemas.microsoft.com/office/drawing/2014/main" id="{0C5E3CFF-92C0-184E-AF2D-A8A1E38A66E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51019" y="2347009"/>
            <a:ext cx="616094" cy="616094"/>
          </a:xfrm>
          <a:prstGeom prst="rect">
            <a:avLst/>
          </a:prstGeom>
        </p:spPr>
      </p:pic>
      <p:pic>
        <p:nvPicPr>
          <p:cNvPr id="60" name="Graphic 59" descr="Priorities with solid fill">
            <a:extLst>
              <a:ext uri="{FF2B5EF4-FFF2-40B4-BE49-F238E27FC236}">
                <a16:creationId xmlns:a16="http://schemas.microsoft.com/office/drawing/2014/main" id="{C66BAD09-8339-3049-B2D7-A76E6E8ECF2B}"/>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698" y="2528583"/>
            <a:ext cx="378828" cy="378828"/>
          </a:xfrm>
          <a:prstGeom prst="rect">
            <a:avLst/>
          </a:prstGeom>
        </p:spPr>
      </p:pic>
      <p:pic>
        <p:nvPicPr>
          <p:cNvPr id="61" name="Graphic 60" descr="Users with solid fill">
            <a:extLst>
              <a:ext uri="{FF2B5EF4-FFF2-40B4-BE49-F238E27FC236}">
                <a16:creationId xmlns:a16="http://schemas.microsoft.com/office/drawing/2014/main" id="{93B73FD3-92D8-9B4D-A96B-0BE958FC9F9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64968" y="2478072"/>
            <a:ext cx="449461" cy="449461"/>
          </a:xfrm>
          <a:prstGeom prst="rect">
            <a:avLst/>
          </a:prstGeom>
        </p:spPr>
      </p:pic>
      <p:sp>
        <p:nvSpPr>
          <p:cNvPr id="39" name="Title 1">
            <a:extLst>
              <a:ext uri="{FF2B5EF4-FFF2-40B4-BE49-F238E27FC236}">
                <a16:creationId xmlns:a16="http://schemas.microsoft.com/office/drawing/2014/main" id="{E51297A9-7AAE-1242-A20D-4D7F05D3E3A8}"/>
              </a:ext>
            </a:extLst>
          </p:cNvPr>
          <p:cNvSpPr txBox="1">
            <a:spLocks/>
          </p:cNvSpPr>
          <p:nvPr/>
        </p:nvSpPr>
        <p:spPr>
          <a:xfrm>
            <a:off x="6481927" y="-7785"/>
            <a:ext cx="1771340" cy="922185"/>
          </a:xfrm>
          <a:prstGeom prst="rect">
            <a:avLst/>
          </a:prstGeom>
          <a:solidFill>
            <a:schemeClr val="bg1"/>
          </a:solidFill>
        </p:spPr>
        <p:txBody>
          <a:bodyPr vert="horz" lIns="91440" tIns="45720" rIns="91440" bIns="45720" rtlCol="0" anchor="ctr">
            <a:noAutofit/>
          </a:bodyPr>
          <a:lstStyle>
            <a:lvl1pPr algn="ctr" defTabSz="457189">
              <a:lnSpc>
                <a:spcPts val="2800"/>
              </a:lnSpc>
              <a:spcBef>
                <a:spcPct val="0"/>
              </a:spcBef>
              <a:buNone/>
              <a:defRPr sz="3000" spc="0">
                <a:solidFill>
                  <a:schemeClr val="bg1"/>
                </a:solidFill>
                <a:latin typeface="+mj-lt"/>
                <a:ea typeface="+mj-ea"/>
                <a:cs typeface="+mj-cs"/>
              </a:defRPr>
            </a:lvl1pPr>
          </a:lstStyle>
          <a:p>
            <a:endParaRPr lang="en-US"/>
          </a:p>
        </p:txBody>
      </p:sp>
      <p:pic>
        <p:nvPicPr>
          <p:cNvPr id="40" name="Picture 39">
            <a:extLst>
              <a:ext uri="{FF2B5EF4-FFF2-40B4-BE49-F238E27FC236}">
                <a16:creationId xmlns:a16="http://schemas.microsoft.com/office/drawing/2014/main" id="{0765ADE6-0246-D54D-BB6E-7A82C903A52F}"/>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6713126" y="165546"/>
            <a:ext cx="1323937" cy="593669"/>
          </a:xfrm>
          <a:prstGeom prst="rect">
            <a:avLst/>
          </a:prstGeom>
        </p:spPr>
      </p:pic>
      <p:pic>
        <p:nvPicPr>
          <p:cNvPr id="68" name="Graphic 67" descr="Add with solid fill">
            <a:extLst>
              <a:ext uri="{FF2B5EF4-FFF2-40B4-BE49-F238E27FC236}">
                <a16:creationId xmlns:a16="http://schemas.microsoft.com/office/drawing/2014/main" id="{856CFDEE-B032-A043-B2FA-49D18BAFAD29}"/>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262404" y="3471366"/>
            <a:ext cx="271049" cy="271049"/>
          </a:xfrm>
          <a:prstGeom prst="rect">
            <a:avLst/>
          </a:prstGeom>
          <a:effectLst/>
        </p:spPr>
      </p:pic>
      <p:sp>
        <p:nvSpPr>
          <p:cNvPr id="69" name="Chevron 68">
            <a:extLst>
              <a:ext uri="{FF2B5EF4-FFF2-40B4-BE49-F238E27FC236}">
                <a16:creationId xmlns:a16="http://schemas.microsoft.com/office/drawing/2014/main" id="{2DA520C0-4722-D043-B8C1-9BE62A74A276}"/>
              </a:ext>
            </a:extLst>
          </p:cNvPr>
          <p:cNvSpPr/>
          <p:nvPr/>
        </p:nvSpPr>
        <p:spPr>
          <a:xfrm>
            <a:off x="4415462" y="3501362"/>
            <a:ext cx="175292" cy="213258"/>
          </a:xfrm>
          <a:prstGeom prst="chevron">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0" name="Chevron 69">
            <a:extLst>
              <a:ext uri="{FF2B5EF4-FFF2-40B4-BE49-F238E27FC236}">
                <a16:creationId xmlns:a16="http://schemas.microsoft.com/office/drawing/2014/main" id="{7BF3F176-D2CF-BF4F-BB93-390794993046}"/>
              </a:ext>
            </a:extLst>
          </p:cNvPr>
          <p:cNvSpPr/>
          <p:nvPr/>
        </p:nvSpPr>
        <p:spPr>
          <a:xfrm>
            <a:off x="6845547" y="3501362"/>
            <a:ext cx="175292" cy="213258"/>
          </a:xfrm>
          <a:prstGeom prst="chevron">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7" name="Picture 26">
            <a:extLst>
              <a:ext uri="{FF2B5EF4-FFF2-40B4-BE49-F238E27FC236}">
                <a16:creationId xmlns:a16="http://schemas.microsoft.com/office/drawing/2014/main" id="{88F7838A-46DA-4350-8019-AB8F9112E749}"/>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266623" y="2269007"/>
            <a:ext cx="829056" cy="829056"/>
          </a:xfrm>
          <a:prstGeom prst="rect">
            <a:avLst/>
          </a:prstGeom>
        </p:spPr>
      </p:pic>
      <p:sp>
        <p:nvSpPr>
          <p:cNvPr id="35" name="TextBox 34">
            <a:extLst>
              <a:ext uri="{FF2B5EF4-FFF2-40B4-BE49-F238E27FC236}">
                <a16:creationId xmlns:a16="http://schemas.microsoft.com/office/drawing/2014/main" id="{10EF776C-D7CE-4275-9F26-855AE6667F0C}"/>
              </a:ext>
            </a:extLst>
          </p:cNvPr>
          <p:cNvSpPr txBox="1"/>
          <p:nvPr/>
        </p:nvSpPr>
        <p:spPr>
          <a:xfrm>
            <a:off x="1340175" y="4934434"/>
            <a:ext cx="6463648" cy="207749"/>
          </a:xfrm>
          <a:prstGeom prst="rect">
            <a:avLst/>
          </a:prstGeom>
          <a:noFill/>
        </p:spPr>
        <p:txBody>
          <a:bodyPr wrap="square" lIns="0" bIns="0" rtlCol="0">
            <a:noAutofit/>
          </a:bodyPr>
          <a:lstStyle/>
          <a:p>
            <a:pPr algn="ctr"/>
            <a:r>
              <a:rPr lang="en-US" sz="675" b="0" i="0" baseline="0">
                <a:solidFill>
                  <a:schemeClr val="accent6"/>
                </a:solidFill>
                <a:latin typeface="Arial" panose="020B0604020202020204" pitchFamily="34" charset="0"/>
                <a:cs typeface="Arial" panose="020B0604020202020204" pitchFamily="34" charset="0"/>
              </a:rPr>
              <a:t>OFFICE OF STRATEGIC PROGRAMS  |  SOLAR ENERGY TECHNOLOGIES OFFICE  |  WATER POWER TECHNOLOGIES OFFICE  |  OFFICE OF ELECTRICITY</a:t>
            </a:r>
          </a:p>
        </p:txBody>
      </p:sp>
    </p:spTree>
    <p:extLst>
      <p:ext uri="{BB962C8B-B14F-4D97-AF65-F5344CB8AC3E}">
        <p14:creationId xmlns:p14="http://schemas.microsoft.com/office/powerpoint/2010/main" val="1912937053"/>
      </p:ext>
    </p:extLst>
  </p:cSld>
  <p:clrMapOvr>
    <a:masterClrMapping/>
  </p:clrMapOvr>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el-16x9-presentation-template.pptx" id="{9A187368-F77C-4DC4-B136-A35F2FB00C7D}" vid="{CDBA0CDB-DFF1-4E9B-87E9-D6C50BD5AC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A90AA25B5B404A81C1823D2ED8C03F" ma:contentTypeVersion="4" ma:contentTypeDescription="Create a new document." ma:contentTypeScope="" ma:versionID="f0c69b99b60c4588765052bbcf6fb4b5">
  <xsd:schema xmlns:xsd="http://www.w3.org/2001/XMLSchema" xmlns:xs="http://www.w3.org/2001/XMLSchema" xmlns:p="http://schemas.microsoft.com/office/2006/metadata/properties" xmlns:ns2="eaa6a779-668c-42c0-97c4-26ddee1845e9" xmlns:ns3="5709eca9-09d7-4cda-b88a-965e61523703" targetNamespace="http://schemas.microsoft.com/office/2006/metadata/properties" ma:root="true" ma:fieldsID="7761619713efdc8f53237101628d2014" ns2:_="" ns3:_="">
    <xsd:import namespace="eaa6a779-668c-42c0-97c4-26ddee1845e9"/>
    <xsd:import namespace="5709eca9-09d7-4cda-b88a-965e615237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6a779-668c-42c0-97c4-26ddee1845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09eca9-09d7-4cda-b88a-965e615237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709eca9-09d7-4cda-b88a-965e61523703">
      <UserInfo>
        <DisplayName>Craig, Liz</DisplayName>
        <AccountId>16</AccountId>
        <AccountType/>
      </UserInfo>
      <UserInfo>
        <DisplayName>Rettig, Molly</DisplayName>
        <AccountId>30</AccountId>
        <AccountType/>
      </UserInfo>
    </SharedWithUsers>
  </documentManagement>
</p:properties>
</file>

<file path=customXml/itemProps1.xml><?xml version="1.0" encoding="utf-8"?>
<ds:datastoreItem xmlns:ds="http://schemas.openxmlformats.org/officeDocument/2006/customXml" ds:itemID="{B9142B63-7D30-403E-A8A7-C931BEC273C2}">
  <ds:schemaRefs>
    <ds:schemaRef ds:uri="http://schemas.microsoft.com/sharepoint/v3/contenttype/forms"/>
  </ds:schemaRefs>
</ds:datastoreItem>
</file>

<file path=customXml/itemProps2.xml><?xml version="1.0" encoding="utf-8"?>
<ds:datastoreItem xmlns:ds="http://schemas.openxmlformats.org/officeDocument/2006/customXml" ds:itemID="{C98A71B3-F611-4122-8034-52E6E99DD132}">
  <ds:schemaRefs>
    <ds:schemaRef ds:uri="5709eca9-09d7-4cda-b88a-965e61523703"/>
    <ds:schemaRef ds:uri="eaa6a779-668c-42c0-97c4-26ddee1845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D315E1-168E-4823-91F7-76AD3CF5071D}">
  <ds:schemaRefs>
    <ds:schemaRef ds:uri="http://schemas.microsoft.com/office/2006/documentManagement/types"/>
    <ds:schemaRef ds:uri="eaa6a779-668c-42c0-97c4-26ddee1845e9"/>
    <ds:schemaRef ds:uri="http://schemas.openxmlformats.org/package/2006/metadata/core-properties"/>
    <ds:schemaRef ds:uri="http://purl.org/dc/elements/1.1/"/>
    <ds:schemaRef ds:uri="http://schemas.microsoft.com/office/infopath/2007/PartnerControls"/>
    <ds:schemaRef ds:uri="http://purl.org/dc/terms/"/>
    <ds:schemaRef ds:uri="5709eca9-09d7-4cda-b88a-965e6152370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nrel-16x9-presentation-template</Template>
  <TotalTime>67</TotalTime>
  <Words>646</Words>
  <Application>Microsoft Office PowerPoint</Application>
  <PresentationFormat>On-screen Show (16:9)</PresentationFormat>
  <Paragraphs>66</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NexusSans</vt:lpstr>
      <vt:lpstr>Open Sans</vt:lpstr>
      <vt:lpstr>Segoe UI</vt:lpstr>
      <vt:lpstr>Times New Roman</vt:lpstr>
      <vt:lpstr>Office Theme</vt:lpstr>
      <vt:lpstr>PowerPoint Presentation</vt:lpstr>
      <vt:lpstr>PowerPoint Presentation</vt:lpstr>
      <vt:lpstr>Energy Transition considerations by Community context</vt:lpstr>
      <vt:lpstr>Energy Efficiency Benefits Disproportionate in Rural and Arctic context</vt:lpstr>
      <vt:lpstr>Connectedness of Systems</vt:lpstr>
      <vt:lpstr>Valuing local  and technical expertise</vt:lpstr>
      <vt:lpstr>It’s a long game</vt:lpstr>
      <vt:lpstr>Energy Efficiency Transition  in Rural Environments</vt:lpstr>
      <vt:lpstr>Readily scalable program with vulnerable communities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Use this PowerPoint template for presenting on widescreens.</dc:subject>
  <dc:creator>Clark, Beth</dc:creator>
  <cp:lastModifiedBy>tim Leach</cp:lastModifiedBy>
  <cp:revision>3</cp:revision>
  <cp:lastPrinted>2021-02-07T19:40:41Z</cp:lastPrinted>
  <dcterms:created xsi:type="dcterms:W3CDTF">2021-02-03T23:35:04Z</dcterms:created>
  <dcterms:modified xsi:type="dcterms:W3CDTF">2021-04-18T19:14:21Z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0x01010002A90AA25B5B404A81C1823D2ED8C03F</vt:lpwstr>
  </property>
</Properties>
</file>