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5" r:id="rId4"/>
    <p:sldId id="271" r:id="rId5"/>
    <p:sldId id="288" r:id="rId6"/>
    <p:sldId id="269" r:id="rId7"/>
    <p:sldId id="279" r:id="rId8"/>
    <p:sldId id="287" r:id="rId9"/>
    <p:sldId id="273" r:id="rId10"/>
    <p:sldId id="289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adwell, Jillian" initials="TJ" lastIdx="2" clrIdx="0">
    <p:extLst>
      <p:ext uri="{19B8F6BF-5375-455C-9EA6-DF929625EA0E}">
        <p15:presenceInfo xmlns:p15="http://schemas.microsoft.com/office/powerpoint/2012/main" userId="S-1-5-21-66081788-462978661-1268862865-294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5A88AA"/>
    <a:srgbClr val="7E9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61293" autoAdjust="0"/>
  </p:normalViewPr>
  <p:slideViewPr>
    <p:cSldViewPr snapToGrid="0" snapToObjects="1">
      <p:cViewPr varScale="1">
        <p:scale>
          <a:sx n="71" d="100"/>
          <a:sy n="71" d="100"/>
        </p:scale>
        <p:origin x="2848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07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9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 hangingPunct="1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auto" hangingPunct="1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223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635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53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60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43AF-8A55-4C60-9858-9E8826DA79B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42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18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A63-60AD-4177-9B05-F8893199C24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21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2021-04-22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2021-04-22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" y="3572"/>
            <a:ext cx="12176254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2021-04-22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2021-04-22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2021-04-22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2021-04-22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2021-04-22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2021-04-22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2021-04-22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2021-04-22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mebennet/AppData/Roaming/OpenText/OTEdit/EC_gcdocs_nrcan/c60684173/mailto_meaghan.bennett%40Canada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an.gc.ca/energy/science/programs-funding/197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3492346"/>
            <a:ext cx="9338309" cy="2222653"/>
          </a:xfrm>
          <a:solidFill>
            <a:srgbClr val="5A88AA">
              <a:alpha val="74118"/>
            </a:srgbClr>
          </a:solidFill>
        </p:spPr>
        <p:txBody>
          <a:bodyPr lIns="180000">
            <a:normAutofit fontScale="90000"/>
          </a:bodyPr>
          <a:lstStyle/>
          <a:p>
            <a:pPr algn="ctr"/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Arctic Sustainable Energy Research Conference: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dirty="0"/>
              <a:t>Supporting the Transition of Remote and Indigenous Communities to a Clean Energy Future</a:t>
            </a: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715000"/>
            <a:ext cx="10158560" cy="91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Meaghan Bennett, Natural Resources Canada</a:t>
            </a:r>
          </a:p>
          <a:p>
            <a:r>
              <a:rPr lang="en-US" dirty="0"/>
              <a:t>April 22</a:t>
            </a:r>
            <a:r>
              <a:rPr lang="en-US" baseline="30000" dirty="0"/>
              <a:t>nd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62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&amp; 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54228"/>
            <a:ext cx="8196942" cy="4630886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Importance of Indigenous &amp; community led projects</a:t>
            </a:r>
          </a:p>
          <a:p>
            <a:pPr lvl="1">
              <a:spcAft>
                <a:spcPts val="600"/>
              </a:spcAft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Inclusive &amp; accessible funding with flexibilities </a:t>
            </a:r>
          </a:p>
          <a:p>
            <a:pPr lvl="1">
              <a:spcAft>
                <a:spcPts val="600"/>
              </a:spcAft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Longer timelines for projects</a:t>
            </a:r>
          </a:p>
          <a:p>
            <a:pPr lvl="1">
              <a:spcAft>
                <a:spcPts val="600"/>
              </a:spcAft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Early &amp; on-going engagement and prioritization of </a:t>
            </a:r>
            <a:br>
              <a:rPr lang="en-CA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co-development</a:t>
            </a:r>
          </a:p>
          <a:p>
            <a:pPr lvl="1">
              <a:spcAft>
                <a:spcPts val="600"/>
              </a:spcAft>
            </a:pPr>
            <a:r>
              <a:rPr lang="en-CA" sz="2600" dirty="0">
                <a:solidFill>
                  <a:schemeClr val="accent1">
                    <a:lumMod val="50000"/>
                  </a:schemeClr>
                </a:solidFill>
              </a:rPr>
              <a:t>Relationship focus &amp; continual learning</a:t>
            </a:r>
          </a:p>
          <a:p>
            <a:pPr marL="287338" lvl="1" indent="0">
              <a:buNone/>
            </a:pPr>
            <a:endParaRPr lang="en-CA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C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Additional $300M announced in December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7" y="1436242"/>
            <a:ext cx="1595298" cy="159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7" y="3745162"/>
            <a:ext cx="1647873" cy="16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45" y="2308578"/>
            <a:ext cx="3499555" cy="990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539" y="4188177"/>
            <a:ext cx="10972800" cy="1166793"/>
          </a:xfrm>
        </p:spPr>
        <p:txBody>
          <a:bodyPr>
            <a:normAutofit/>
          </a:bodyPr>
          <a:lstStyle/>
          <a:p>
            <a:pPr marL="60957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Contact: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Meaghan Bennett: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meaghan.bennett@canada.ca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685783" lvl="1" indent="0">
              <a:buNone/>
            </a:pPr>
            <a:endParaRPr lang="en-US" sz="1333" dirty="0">
              <a:solidFill>
                <a:schemeClr val="accent1">
                  <a:lumMod val="50000"/>
                </a:schemeClr>
              </a:solidFill>
            </a:endParaRPr>
          </a:p>
          <a:p>
            <a:pPr marL="609570" lvl="1" indent="0">
              <a:buNone/>
            </a:pPr>
            <a:endParaRPr lang="en-CA" sz="2133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783" lvl="1" indent="0">
              <a:buNone/>
            </a:pP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21535" y="92077"/>
            <a:ext cx="11669631" cy="10129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CA" sz="3200" dirty="0"/>
              <a:t>Diesel Reliance in Remote Communities in Canada</a:t>
            </a:r>
            <a:endParaRPr lang="en-CA" sz="1867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5437" y="1105052"/>
            <a:ext cx="6017363" cy="516028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>
              <a:spcBef>
                <a:spcPts val="1400"/>
              </a:spcBef>
            </a:pPr>
            <a:endParaRPr lang="en-CA" sz="1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400"/>
              </a:spcBef>
            </a:pPr>
            <a:r>
              <a:rPr lang="en-CA" sz="1900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200 communities reliant on diesel for heat and power (~70% Indigenous).</a:t>
            </a:r>
          </a:p>
          <a:p>
            <a:pPr marL="0" indent="0">
              <a:spcBef>
                <a:spcPts val="1400"/>
              </a:spcBef>
              <a:buNone/>
            </a:pPr>
            <a:endParaRPr lang="en-CA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Communities are geographically dispersed, with varying needs and resources, no one size fits all solution.</a:t>
            </a: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CA" sz="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The Government of Canada has committed to support the transition of Indigenous communities from reliance on diesel to clean, renewable and reliable energy by 2030.</a:t>
            </a:r>
          </a:p>
          <a:p>
            <a:pPr marL="0" indent="0">
              <a:buNone/>
            </a:pPr>
            <a:endParaRPr lang="en-US" sz="1900" dirty="0"/>
          </a:p>
          <a:p>
            <a:endParaRPr lang="en-CA" sz="1900" dirty="0"/>
          </a:p>
          <a:p>
            <a:pPr lvl="0"/>
            <a:endParaRPr lang="en-CA" sz="1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4404" y="1105052"/>
            <a:ext cx="5428365" cy="4570548"/>
            <a:chOff x="5638800" y="1244170"/>
            <a:chExt cx="5771622" cy="4917844"/>
          </a:xfrm>
        </p:grpSpPr>
        <p:grpSp>
          <p:nvGrpSpPr>
            <p:cNvPr id="7" name="Group 6"/>
            <p:cNvGrpSpPr/>
            <p:nvPr/>
          </p:nvGrpSpPr>
          <p:grpSpPr>
            <a:xfrm>
              <a:off x="5638800" y="1244170"/>
              <a:ext cx="5771622" cy="4917844"/>
              <a:chOff x="5638800" y="1143000"/>
              <a:chExt cx="5771622" cy="491784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143000"/>
                <a:ext cx="5771622" cy="491784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11" name="Rectangle 10"/>
              <p:cNvSpPr/>
              <p:nvPr/>
            </p:nvSpPr>
            <p:spPr>
              <a:xfrm>
                <a:off x="10007600" y="1409700"/>
                <a:ext cx="1092200" cy="16129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918200" y="5321300"/>
              <a:ext cx="1473200" cy="459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16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0942" y="34698"/>
            <a:ext cx="11652067" cy="11433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CA" sz="3200" dirty="0"/>
              <a:t>Supporting remote communities reduce their reliance on diesel fuel is an important federal priority &amp; commitment</a:t>
            </a:r>
            <a:endParaRPr lang="en-CA" sz="3200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1738" y="1461185"/>
            <a:ext cx="12064747" cy="4121717"/>
            <a:chOff x="-136184" y="1146612"/>
            <a:chExt cx="8650622" cy="3769867"/>
          </a:xfrm>
        </p:grpSpPr>
        <p:grpSp>
          <p:nvGrpSpPr>
            <p:cNvPr id="5" name="Group 4"/>
            <p:cNvGrpSpPr/>
            <p:nvPr/>
          </p:nvGrpSpPr>
          <p:grpSpPr>
            <a:xfrm>
              <a:off x="-136184" y="1146612"/>
              <a:ext cx="8650622" cy="3769867"/>
              <a:chOff x="-1873694" y="611354"/>
              <a:chExt cx="8194162" cy="4011318"/>
            </a:xfrm>
          </p:grpSpPr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-1508167" y="1392216"/>
                <a:ext cx="2194091" cy="3115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Myriad Pro"/>
                    <a:ea typeface="MS PGothic" panose="020B0600070205080204" pitchFamily="34" charset="-128"/>
                    <a:cs typeface="Myriad Pro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9pPr>
              </a:lstStyle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</a:pPr>
                <a:r>
                  <a:rPr lang="en-CA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Sourced outside the community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</a:pPr>
                <a:r>
                  <a:rPr lang="en-US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GHG emissions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</a:pPr>
                <a:r>
                  <a:rPr lang="en-US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Spills, local pollution &amp; contaminated sites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</a:pPr>
                <a:r>
                  <a:rPr lang="en-US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Costly to supply and maintain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</a:pPr>
                <a:r>
                  <a:rPr lang="en-US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Aging infrastructure and breakdowns</a:t>
                </a:r>
                <a:endParaRPr lang="en-CA" alt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1873694" y="794510"/>
                <a:ext cx="3098006" cy="365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CA" sz="2000" b="1" dirty="0">
                    <a:ln w="18000">
                      <a:noFill/>
                      <a:prstDash val="solid"/>
                      <a:miter lim="800000"/>
                    </a:ln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Moving from diesel fuel…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97878" y="611354"/>
                <a:ext cx="2722590" cy="647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CA" sz="2000" b="1" dirty="0">
                    <a:ln w="18000">
                      <a:noFill/>
                      <a:prstDash val="solid"/>
                      <a:miter lim="800000"/>
                    </a:ln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…to renewable energy, energy efficiency and conservation</a:t>
                </a:r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3950619" y="1507530"/>
                <a:ext cx="2369849" cy="311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Myriad Pro"/>
                    <a:ea typeface="MS PGothic" panose="020B0600070205080204" pitchFamily="34" charset="-128"/>
                    <a:cs typeface="Myriad Pro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86879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Myriad Pro"/>
                    <a:ea typeface="Myriad Pro"/>
                    <a:cs typeface="Myriad Pro"/>
                  </a:defRPr>
                </a:lvl9pPr>
              </a:lstStyle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  <a:defRPr/>
                </a:pPr>
                <a:r>
                  <a:rPr lang="en-CA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Harness local resources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  <a:defRPr/>
                </a:pPr>
                <a:r>
                  <a:rPr lang="en-US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Improve health &amp; environmental outcomes</a:t>
                </a:r>
                <a:endParaRPr lang="en-CA" alt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  <a:defRPr/>
                </a:pPr>
                <a:r>
                  <a:rPr lang="en-CA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Create local economic opportunities 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  <a:defRPr/>
                </a:pPr>
                <a:r>
                  <a:rPr lang="en-CA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Build local capacity and knowledge</a:t>
                </a:r>
              </a:p>
              <a:p>
                <a:pPr marL="287338" indent="-287338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>
                      <a:lumMod val="50000"/>
                    </a:schemeClr>
                  </a:buClr>
                  <a:buSzPct val="70000"/>
                  <a:buBlip>
                    <a:blip r:embed="rId3"/>
                  </a:buBlip>
                  <a:defRPr/>
                </a:pPr>
                <a:r>
                  <a:rPr lang="en-CA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Support energy independence</a:t>
                </a:r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>
              <a:off x="2778560" y="2114479"/>
              <a:ext cx="3113944" cy="1419567"/>
            </a:xfrm>
            <a:prstGeom prst="rightArrow">
              <a:avLst>
                <a:gd name="adj1" fmla="val 82007"/>
                <a:gd name="adj2" fmla="val 17783"/>
              </a:avLst>
            </a:prstGeom>
            <a:solidFill>
              <a:srgbClr val="7E9A5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201457" y="1598919"/>
            <a:ext cx="1753179" cy="1778819"/>
          </a:xfrm>
          <a:custGeom>
            <a:avLst/>
            <a:gdLst>
              <a:gd name="connsiteX0" fmla="*/ 0 w 776971"/>
              <a:gd name="connsiteY0" fmla="*/ 388486 h 776971"/>
              <a:gd name="connsiteX1" fmla="*/ 388486 w 776971"/>
              <a:gd name="connsiteY1" fmla="*/ 0 h 776971"/>
              <a:gd name="connsiteX2" fmla="*/ 776972 w 776971"/>
              <a:gd name="connsiteY2" fmla="*/ 388486 h 776971"/>
              <a:gd name="connsiteX3" fmla="*/ 388486 w 776971"/>
              <a:gd name="connsiteY3" fmla="*/ 776972 h 776971"/>
              <a:gd name="connsiteX4" fmla="*/ 0 w 776971"/>
              <a:gd name="connsiteY4" fmla="*/ 388486 h 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971" h="776971">
                <a:moveTo>
                  <a:pt x="0" y="388486"/>
                </a:moveTo>
                <a:cubicBezTo>
                  <a:pt x="0" y="173931"/>
                  <a:pt x="173931" y="0"/>
                  <a:pt x="388486" y="0"/>
                </a:cubicBezTo>
                <a:cubicBezTo>
                  <a:pt x="603041" y="0"/>
                  <a:pt x="776972" y="173931"/>
                  <a:pt x="776972" y="388486"/>
                </a:cubicBezTo>
                <a:cubicBezTo>
                  <a:pt x="776972" y="603041"/>
                  <a:pt x="603041" y="776972"/>
                  <a:pt x="388486" y="776972"/>
                </a:cubicBezTo>
                <a:cubicBezTo>
                  <a:pt x="173931" y="776972"/>
                  <a:pt x="0" y="603041"/>
                  <a:pt x="0" y="3884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8128" tIns="181293" rIns="138128" bIns="388485" numCol="1" spcCol="1270" anchor="ctr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Reconciliation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4336769" y="2513699"/>
            <a:ext cx="1753179" cy="1778819"/>
          </a:xfrm>
          <a:custGeom>
            <a:avLst/>
            <a:gdLst>
              <a:gd name="connsiteX0" fmla="*/ 0 w 776971"/>
              <a:gd name="connsiteY0" fmla="*/ 388486 h 776971"/>
              <a:gd name="connsiteX1" fmla="*/ 388486 w 776971"/>
              <a:gd name="connsiteY1" fmla="*/ 0 h 776971"/>
              <a:gd name="connsiteX2" fmla="*/ 776972 w 776971"/>
              <a:gd name="connsiteY2" fmla="*/ 388486 h 776971"/>
              <a:gd name="connsiteX3" fmla="*/ 388486 w 776971"/>
              <a:gd name="connsiteY3" fmla="*/ 776972 h 776971"/>
              <a:gd name="connsiteX4" fmla="*/ 0 w 776971"/>
              <a:gd name="connsiteY4" fmla="*/ 388486 h 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971" h="776971">
                <a:moveTo>
                  <a:pt x="0" y="388486"/>
                </a:moveTo>
                <a:cubicBezTo>
                  <a:pt x="0" y="173931"/>
                  <a:pt x="173931" y="0"/>
                  <a:pt x="388486" y="0"/>
                </a:cubicBezTo>
                <a:cubicBezTo>
                  <a:pt x="603041" y="0"/>
                  <a:pt x="776972" y="173931"/>
                  <a:pt x="776972" y="388486"/>
                </a:cubicBezTo>
                <a:cubicBezTo>
                  <a:pt x="776972" y="603041"/>
                  <a:pt x="603041" y="776972"/>
                  <a:pt x="388486" y="776972"/>
                </a:cubicBezTo>
                <a:cubicBezTo>
                  <a:pt x="173931" y="776972"/>
                  <a:pt x="0" y="603041"/>
                  <a:pt x="0" y="3884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8128" tIns="181293" rIns="138128" bIns="388485" numCol="1" spcCol="1270" anchor="ctr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Climate Change</a:t>
            </a:r>
          </a:p>
        </p:txBody>
      </p:sp>
      <p:sp>
        <p:nvSpPr>
          <p:cNvPr id="56" name="Freeform 55"/>
          <p:cNvSpPr/>
          <p:nvPr/>
        </p:nvSpPr>
        <p:spPr>
          <a:xfrm>
            <a:off x="6105812" y="2551758"/>
            <a:ext cx="1753179" cy="1778819"/>
          </a:xfrm>
          <a:custGeom>
            <a:avLst/>
            <a:gdLst>
              <a:gd name="connsiteX0" fmla="*/ 0 w 776971"/>
              <a:gd name="connsiteY0" fmla="*/ 388486 h 776971"/>
              <a:gd name="connsiteX1" fmla="*/ 388486 w 776971"/>
              <a:gd name="connsiteY1" fmla="*/ 0 h 776971"/>
              <a:gd name="connsiteX2" fmla="*/ 776972 w 776971"/>
              <a:gd name="connsiteY2" fmla="*/ 388486 h 776971"/>
              <a:gd name="connsiteX3" fmla="*/ 388486 w 776971"/>
              <a:gd name="connsiteY3" fmla="*/ 776972 h 776971"/>
              <a:gd name="connsiteX4" fmla="*/ 0 w 776971"/>
              <a:gd name="connsiteY4" fmla="*/ 388486 h 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971" h="776971">
                <a:moveTo>
                  <a:pt x="0" y="388486"/>
                </a:moveTo>
                <a:cubicBezTo>
                  <a:pt x="0" y="173931"/>
                  <a:pt x="173931" y="0"/>
                  <a:pt x="388486" y="0"/>
                </a:cubicBezTo>
                <a:cubicBezTo>
                  <a:pt x="603041" y="0"/>
                  <a:pt x="776972" y="173931"/>
                  <a:pt x="776972" y="388486"/>
                </a:cubicBezTo>
                <a:cubicBezTo>
                  <a:pt x="776972" y="603041"/>
                  <a:pt x="603041" y="776972"/>
                  <a:pt x="388486" y="776972"/>
                </a:cubicBezTo>
                <a:cubicBezTo>
                  <a:pt x="173931" y="776972"/>
                  <a:pt x="0" y="603041"/>
                  <a:pt x="0" y="3884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8128" tIns="181293" rIns="138128" bIns="388485" numCol="1" spcCol="1270" anchor="ctr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Economic Growth</a:t>
            </a:r>
          </a:p>
        </p:txBody>
      </p:sp>
      <p:sp>
        <p:nvSpPr>
          <p:cNvPr id="54" name="Freeform 53"/>
          <p:cNvSpPr/>
          <p:nvPr/>
        </p:nvSpPr>
        <p:spPr>
          <a:xfrm>
            <a:off x="5241124" y="3403109"/>
            <a:ext cx="1753179" cy="1778819"/>
          </a:xfrm>
          <a:custGeom>
            <a:avLst/>
            <a:gdLst>
              <a:gd name="connsiteX0" fmla="*/ 0 w 776971"/>
              <a:gd name="connsiteY0" fmla="*/ 388486 h 776971"/>
              <a:gd name="connsiteX1" fmla="*/ 388486 w 776971"/>
              <a:gd name="connsiteY1" fmla="*/ 0 h 776971"/>
              <a:gd name="connsiteX2" fmla="*/ 776972 w 776971"/>
              <a:gd name="connsiteY2" fmla="*/ 388486 h 776971"/>
              <a:gd name="connsiteX3" fmla="*/ 388486 w 776971"/>
              <a:gd name="connsiteY3" fmla="*/ 776972 h 776971"/>
              <a:gd name="connsiteX4" fmla="*/ 0 w 776971"/>
              <a:gd name="connsiteY4" fmla="*/ 388486 h 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971" h="776971">
                <a:moveTo>
                  <a:pt x="0" y="388486"/>
                </a:moveTo>
                <a:cubicBezTo>
                  <a:pt x="0" y="173931"/>
                  <a:pt x="173931" y="0"/>
                  <a:pt x="388486" y="0"/>
                </a:cubicBezTo>
                <a:cubicBezTo>
                  <a:pt x="603041" y="0"/>
                  <a:pt x="776972" y="173931"/>
                  <a:pt x="776972" y="388486"/>
                </a:cubicBezTo>
                <a:cubicBezTo>
                  <a:pt x="776972" y="603041"/>
                  <a:pt x="603041" y="776972"/>
                  <a:pt x="388486" y="776972"/>
                </a:cubicBezTo>
                <a:cubicBezTo>
                  <a:pt x="173931" y="776972"/>
                  <a:pt x="0" y="603041"/>
                  <a:pt x="0" y="3884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8128" tIns="181293" rIns="138128" bIns="388485" numCol="1" spcCol="1270" anchor="ctr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1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Health &amp; Well-Being</a:t>
            </a:r>
          </a:p>
        </p:txBody>
      </p:sp>
    </p:spTree>
    <p:extLst>
      <p:ext uri="{BB962C8B-B14F-4D97-AF65-F5344CB8AC3E}">
        <p14:creationId xmlns:p14="http://schemas.microsoft.com/office/powerpoint/2010/main" val="13448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192969"/>
            <a:ext cx="11475108" cy="748250"/>
          </a:xfrm>
        </p:spPr>
        <p:txBody>
          <a:bodyPr>
            <a:noAutofit/>
          </a:bodyPr>
          <a:lstStyle/>
          <a:p>
            <a:pPr defTabSz="457200"/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Program Design and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025" y="993457"/>
            <a:ext cx="9423209" cy="516691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●"/>
            </a:pPr>
            <a:r>
              <a:rPr lang="en-CA" sz="2200" b="1" dirty="0">
                <a:solidFill>
                  <a:srgbClr val="203864"/>
                </a:solidFill>
              </a:rPr>
              <a:t>Support the transition of Indigenous and remote communities </a:t>
            </a:r>
            <a:r>
              <a:rPr lang="en-CA" sz="2200" dirty="0">
                <a:solidFill>
                  <a:srgbClr val="203864"/>
                </a:solidFill>
              </a:rPr>
              <a:t>from reliance on diesel </a:t>
            </a:r>
            <a:r>
              <a:rPr lang="en-CA" sz="2200" b="1" dirty="0">
                <a:solidFill>
                  <a:srgbClr val="203864"/>
                </a:solidFill>
              </a:rPr>
              <a:t>to clean, renewable and reliable energy</a:t>
            </a:r>
            <a:r>
              <a:rPr lang="en-CA" sz="2200" dirty="0">
                <a:solidFill>
                  <a:srgbClr val="203864"/>
                </a:solidFill>
              </a:rPr>
              <a:t> </a:t>
            </a:r>
            <a:br>
              <a:rPr lang="en-CA" sz="2200" dirty="0">
                <a:solidFill>
                  <a:srgbClr val="203864"/>
                </a:solidFill>
              </a:rPr>
            </a:br>
            <a:endParaRPr lang="en-CA" sz="2200" dirty="0">
              <a:solidFill>
                <a:srgbClr val="203864"/>
              </a:solidFill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CA" sz="2200" b="1" dirty="0" err="1">
                <a:solidFill>
                  <a:srgbClr val="203864"/>
                </a:solidFill>
              </a:rPr>
              <a:t>NRCan</a:t>
            </a:r>
            <a:r>
              <a:rPr lang="en-CA" sz="2200" b="1" dirty="0">
                <a:solidFill>
                  <a:srgbClr val="203864"/>
                </a:solidFill>
              </a:rPr>
              <a:t> programs/activities</a:t>
            </a:r>
            <a:r>
              <a:rPr lang="en-CA" sz="2200" dirty="0">
                <a:solidFill>
                  <a:srgbClr val="203864"/>
                </a:solidFill>
              </a:rPr>
              <a:t>: Clean Energy in Rural and Remote Communities program, Indigenous Off-Diesel Initiative, R&amp;D led by </a:t>
            </a:r>
            <a:r>
              <a:rPr lang="en-CA" sz="2200" dirty="0" err="1">
                <a:solidFill>
                  <a:srgbClr val="203864"/>
                </a:solidFill>
              </a:rPr>
              <a:t>CanmetENERGY</a:t>
            </a:r>
            <a:br>
              <a:rPr lang="en-CA" sz="2200" dirty="0">
                <a:solidFill>
                  <a:srgbClr val="203864"/>
                </a:solidFill>
              </a:rPr>
            </a:br>
            <a:endParaRPr lang="en-CA" sz="2200" dirty="0">
              <a:solidFill>
                <a:srgbClr val="203864"/>
              </a:solidFill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</a:rPr>
              <a:t>Indigenous and Community led 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projects: increasing</a:t>
            </a:r>
            <a:br>
              <a:rPr lang="en-CA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 self-determination &amp; focus on supporting local expertise building</a:t>
            </a:r>
            <a:br>
              <a:rPr lang="en-CA" sz="2200" dirty="0">
                <a:solidFill>
                  <a:schemeClr val="accent1">
                    <a:lumMod val="50000"/>
                  </a:schemeClr>
                </a:solidFill>
              </a:rPr>
            </a:br>
            <a:endParaRPr lang="en-CA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</a:rPr>
              <a:t>Support can look like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Resources (e.g. funding for salary or training)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Technical review for project proposals &amp; plans</a:t>
            </a:r>
            <a:endParaRPr lang="en-CA" sz="22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Community, regional, &amp; national level training and networking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Mentors 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Tailored clean energy training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0D297C05-AC99-294D-B757-1B4E4231E772}" type="slidenum">
              <a:rPr lang="en-US" sz="16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09585">
                <a:defRPr/>
              </a:pPr>
              <a:t>4</a:t>
            </a:fld>
            <a:endParaRPr lang="en-US" sz="1600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78" y="993457"/>
            <a:ext cx="940861" cy="9408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9" y="2160324"/>
            <a:ext cx="972710" cy="9727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1" y="4428436"/>
            <a:ext cx="940861" cy="94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78" y="3359040"/>
            <a:ext cx="830108" cy="8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71" y="347574"/>
            <a:ext cx="11822698" cy="953155"/>
          </a:xfrm>
        </p:spPr>
        <p:txBody>
          <a:bodyPr>
            <a:noAutofit/>
          </a:bodyPr>
          <a:lstStyle/>
          <a:p>
            <a:pPr algn="l"/>
            <a:r>
              <a:rPr lang="en-CA" sz="4000" b="1" dirty="0">
                <a:solidFill>
                  <a:srgbClr val="203864"/>
                </a:solidFill>
              </a:rPr>
              <a:t>Case Study: Indigenous Off-Diesel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71" y="1473602"/>
            <a:ext cx="6271497" cy="432921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●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$20M over 4 years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14 Indigenous Clean Energy Champions in remote communities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Tailored clean energy training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Mentors 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Peer-to-peer network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Resources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Indigenous Jury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Working with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partners and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collaborators</a:t>
            </a: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0D297C05-AC99-294D-B757-1B4E4231E772}" type="slidenum">
              <a:rPr lang="en-US" sz="16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09585">
                <a:defRPr/>
              </a:pPr>
              <a:t>5</a:t>
            </a:fld>
            <a:endParaRPr lang="en-US" sz="1600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88062" y="1473601"/>
            <a:ext cx="5159923" cy="3980320"/>
            <a:chOff x="5299873" y="1456390"/>
            <a:chExt cx="2917721" cy="2250705"/>
          </a:xfrm>
          <a:effectLst/>
        </p:grpSpPr>
        <p:grpSp>
          <p:nvGrpSpPr>
            <p:cNvPr id="7" name="Group 6"/>
            <p:cNvGrpSpPr/>
            <p:nvPr/>
          </p:nvGrpSpPr>
          <p:grpSpPr>
            <a:xfrm>
              <a:off x="5299873" y="1456390"/>
              <a:ext cx="2917721" cy="2250705"/>
              <a:chOff x="2457211" y="1772770"/>
              <a:chExt cx="2917721" cy="225070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774"/>
              <a:stretch/>
            </p:blipFill>
            <p:spPr>
              <a:xfrm>
                <a:off x="2457211" y="1772770"/>
                <a:ext cx="2917721" cy="22507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789B71"/>
                </a:solidFill>
              </a:ln>
              <a:effectLst/>
            </p:spPr>
          </p:pic>
          <p:sp>
            <p:nvSpPr>
              <p:cNvPr id="10" name="Oval 9"/>
              <p:cNvSpPr/>
              <p:nvPr/>
            </p:nvSpPr>
            <p:spPr>
              <a:xfrm>
                <a:off x="3833474" y="2625089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84667" y="2610652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41320" y="2747603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61093" y="2945238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53968" y="3180796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47118" y="3286809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71238" y="3393715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703269" y="3188224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917907" y="2698310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25138" y="2683912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82174" y="2970540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971755" y="2911083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6477" y="3001298"/>
                <a:ext cx="102221" cy="985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>
                  <a:defRPr/>
                </a:pPr>
                <a:endParaRPr lang="en-CA" sz="1165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7822331" y="2765831"/>
              <a:ext cx="102221" cy="985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en-CA" sz="116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128" y="3500709"/>
            <a:ext cx="3853035" cy="22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B4E14-E509-45E6-BD29-62890037A9A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2966739" y="2707610"/>
            <a:ext cx="2030400" cy="2345212"/>
          </a:xfrm>
          <a:prstGeom prst="rect">
            <a:avLst/>
          </a:prstGeom>
          <a:solidFill>
            <a:srgbClr val="90AB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391" rIns="44391" anchor="ctr"/>
          <a:lstStyle/>
          <a:p>
            <a:pPr defTabSz="914354">
              <a:defRPr/>
            </a:pPr>
            <a:endParaRPr lang="en-CA" sz="667" b="1" dirty="0">
              <a:solidFill>
                <a:srgbClr val="95ABA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13814" y="2869605"/>
            <a:ext cx="2138397" cy="24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CA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20/20 Catalysts Program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712" y="3390946"/>
            <a:ext cx="1369125" cy="68615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5400000">
            <a:off x="3757325" y="871262"/>
            <a:ext cx="461665" cy="16147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54">
              <a:defRPr/>
            </a:pPr>
            <a:r>
              <a:rPr lang="en-CA" b="1" dirty="0">
                <a:solidFill>
                  <a:srgbClr val="A9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70075" y="2707610"/>
            <a:ext cx="2030400" cy="2345212"/>
          </a:xfrm>
          <a:prstGeom prst="rect">
            <a:avLst/>
          </a:prstGeom>
          <a:solidFill>
            <a:srgbClr val="B3DEE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391" rIns="44391" anchor="ctr"/>
          <a:lstStyle/>
          <a:p>
            <a:pPr defTabSz="914354">
              <a:defRPr/>
            </a:pPr>
            <a:endParaRPr lang="en-CA" sz="667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58667" y="2904313"/>
            <a:ext cx="2041808" cy="33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C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Community Clean Energy Plan</a:t>
            </a:r>
          </a:p>
        </p:txBody>
      </p:sp>
      <p:pic>
        <p:nvPicPr>
          <p:cNvPr id="53" name="Picture 5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93" y="3542313"/>
            <a:ext cx="774364" cy="72398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5400000">
            <a:off x="5862182" y="861175"/>
            <a:ext cx="461665" cy="16349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54">
              <a:defRPr/>
            </a:pPr>
            <a:r>
              <a:rPr lang="en-CA" b="1" dirty="0">
                <a:solidFill>
                  <a:srgbClr val="72C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173409" y="2707610"/>
            <a:ext cx="2030400" cy="2345212"/>
          </a:xfrm>
          <a:prstGeom prst="rect">
            <a:avLst/>
          </a:prstGeom>
          <a:solidFill>
            <a:srgbClr val="95ABAF"/>
          </a:solidFill>
          <a:ln>
            <a:solidFill>
              <a:srgbClr val="95AB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391" rIns="44391" anchor="ctr"/>
          <a:lstStyle/>
          <a:p>
            <a:pPr algn="ctr" defTabSz="914354">
              <a:defRPr/>
            </a:pPr>
            <a:endParaRPr lang="en-CA" sz="1867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83123" y="2826903"/>
            <a:ext cx="2020687" cy="392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Design and Development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6" y="3427539"/>
            <a:ext cx="773237" cy="8387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 rot="5400000">
            <a:off x="7967646" y="870657"/>
            <a:ext cx="461665" cy="1615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54">
              <a:defRPr/>
            </a:pPr>
            <a:r>
              <a:rPr lang="en-CA" b="1" dirty="0">
                <a:solidFill>
                  <a:srgbClr val="708F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</a:p>
        </p:txBody>
      </p:sp>
      <p:sp>
        <p:nvSpPr>
          <p:cNvPr id="74" name="TextBox 73"/>
          <p:cNvSpPr txBox="1"/>
          <p:nvPr/>
        </p:nvSpPr>
        <p:spPr>
          <a:xfrm rot="5400000">
            <a:off x="10058461" y="875823"/>
            <a:ext cx="461665" cy="16056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54">
              <a:defRPr/>
            </a:pPr>
            <a:r>
              <a:rPr lang="en-CA" b="1" dirty="0">
                <a:solidFill>
                  <a:srgbClr val="175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276745" y="2707611"/>
            <a:ext cx="2030400" cy="2345213"/>
          </a:xfrm>
          <a:prstGeom prst="rect">
            <a:avLst/>
          </a:prstGeom>
          <a:solidFill>
            <a:srgbClr val="1755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391" rIns="44391" anchor="ctr"/>
          <a:lstStyle/>
          <a:p>
            <a:pPr algn="ctr" defTabSz="914354">
              <a:defRPr/>
            </a:pPr>
            <a:endParaRPr lang="en-CA" sz="1867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276747" y="2765574"/>
            <a:ext cx="2030399" cy="403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Project funds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542" y="3416499"/>
            <a:ext cx="907713" cy="879757"/>
          </a:xfrm>
          <a:prstGeom prst="rect">
            <a:avLst/>
          </a:prstGeom>
        </p:spPr>
      </p:pic>
      <p:sp>
        <p:nvSpPr>
          <p:cNvPr id="89" name="Notched Right Arrow 49"/>
          <p:cNvSpPr/>
          <p:nvPr/>
        </p:nvSpPr>
        <p:spPr>
          <a:xfrm>
            <a:off x="708676" y="1867713"/>
            <a:ext cx="10962317" cy="679579"/>
          </a:xfrm>
          <a:prstGeom prst="homePlate">
            <a:avLst/>
          </a:prstGeom>
          <a:solidFill>
            <a:srgbClr val="DEE7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276747" y="2005721"/>
            <a:ext cx="2030399" cy="388792"/>
          </a:xfrm>
          <a:prstGeom prst="rect">
            <a:avLst/>
          </a:prstGeom>
          <a:solidFill>
            <a:srgbClr val="17555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183123" y="2005721"/>
            <a:ext cx="2027693" cy="388792"/>
          </a:xfrm>
          <a:prstGeom prst="rect">
            <a:avLst/>
          </a:prstGeom>
          <a:solidFill>
            <a:srgbClr val="95ABA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070075" y="2005721"/>
            <a:ext cx="2030400" cy="388792"/>
          </a:xfrm>
          <a:prstGeom prst="rect">
            <a:avLst/>
          </a:prstGeom>
          <a:solidFill>
            <a:srgbClr val="B3DEE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62502" y="2005721"/>
            <a:ext cx="2041601" cy="388792"/>
          </a:xfrm>
          <a:prstGeom prst="rect">
            <a:avLst/>
          </a:prstGeom>
          <a:solidFill>
            <a:srgbClr val="66B71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983914" y="2005721"/>
            <a:ext cx="2006757" cy="388792"/>
          </a:xfrm>
          <a:prstGeom prst="rect">
            <a:avLst/>
          </a:prstGeom>
          <a:solidFill>
            <a:srgbClr val="90ABD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CA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62502" y="2707610"/>
            <a:ext cx="2031305" cy="2345212"/>
          </a:xfrm>
          <a:prstGeom prst="rect">
            <a:avLst/>
          </a:prstGeom>
          <a:solidFill>
            <a:srgbClr val="66B71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391" rIns="44391" anchor="ctr"/>
          <a:lstStyle/>
          <a:p>
            <a:pPr marL="171442" indent="-171442" defTabSz="914354">
              <a:buFont typeface="Arial" panose="020B0604020202020204" pitchFamily="34" charset="0"/>
              <a:buChar char="•"/>
              <a:defRPr/>
            </a:pPr>
            <a:endParaRPr lang="en-CA" sz="1067" dirty="0">
              <a:solidFill>
                <a:prstClr val="black"/>
              </a:solidFill>
              <a:latin typeface="Calibri"/>
            </a:endParaRPr>
          </a:p>
          <a:p>
            <a:pPr marL="171442" indent="-171442" defTabSz="914354">
              <a:buFont typeface="Arial" panose="020B0604020202020204" pitchFamily="34" charset="0"/>
              <a:buChar char="•"/>
              <a:defRPr/>
            </a:pPr>
            <a:endParaRPr lang="en-CA" sz="1067" dirty="0">
              <a:solidFill>
                <a:prstClr val="black"/>
              </a:solidFill>
              <a:latin typeface="Calibri"/>
            </a:endParaRPr>
          </a:p>
          <a:p>
            <a:pPr defTabSz="914354">
              <a:defRPr/>
            </a:pPr>
            <a:endParaRPr lang="en-CA" sz="1067" dirty="0">
              <a:solidFill>
                <a:prstClr val="black"/>
              </a:solidFill>
              <a:latin typeface="Calibri"/>
            </a:endParaRPr>
          </a:p>
          <a:p>
            <a:pPr marL="171442" indent="-171442" defTabSz="914354"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62501" y="2925857"/>
            <a:ext cx="2041601" cy="33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Clean Energy Champions and an Indigenous Jury</a:t>
            </a:r>
          </a:p>
        </p:txBody>
      </p:sp>
      <p:sp>
        <p:nvSpPr>
          <p:cNvPr id="112" name="TextBox 111"/>
          <p:cNvSpPr txBox="1"/>
          <p:nvPr/>
        </p:nvSpPr>
        <p:spPr>
          <a:xfrm rot="5400000">
            <a:off x="1652469" y="861175"/>
            <a:ext cx="461665" cy="16349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54">
              <a:defRPr/>
            </a:pPr>
            <a:r>
              <a:rPr lang="en-CA" b="1" dirty="0">
                <a:solidFill>
                  <a:srgbClr val="66B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2996483" y="2001493"/>
            <a:ext cx="1982215" cy="32449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31" tIns="108000" rIns="91431" bIns="0" rtlCol="0" anchor="ctr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May-July 2019</a:t>
            </a: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862502" y="2001493"/>
            <a:ext cx="2031305" cy="32449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31" tIns="108000" rIns="91431" bIns="0" rtlCol="0" anchor="ctr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Feb-Mar 2019</a:t>
            </a: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7202651" y="2006654"/>
            <a:ext cx="2019024" cy="31417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31" tIns="108000" rIns="91431" bIns="0" rtlCol="0" anchor="ctr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 2020-Feb 2023</a:t>
            </a:r>
          </a:p>
        </p:txBody>
      </p:sp>
      <p:sp>
        <p:nvSpPr>
          <p:cNvPr id="116" name="TextBox 115"/>
          <p:cNvSpPr txBox="1"/>
          <p:nvPr/>
        </p:nvSpPr>
        <p:spPr bwMode="auto">
          <a:xfrm>
            <a:off x="5080373" y="2001493"/>
            <a:ext cx="2031499" cy="32449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31" tIns="108000" rIns="91431" bIns="0" rtlCol="0" anchor="ctr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CA" sz="1333" b="1" dirty="0"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2019-March</a:t>
            </a:r>
            <a:r>
              <a:rPr lang="en-CA" sz="1333" b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9276747" y="2001493"/>
            <a:ext cx="2030399" cy="32449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31" tIns="108000" rIns="91431" bIns="0" rtlCol="0" anchor="ctr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</a:t>
            </a:r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2023-Mar</a:t>
            </a:r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04103" y="3680275"/>
            <a:ext cx="2086567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endParaRPr lang="en-CA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719" indent="-128719" defTabSz="914354">
              <a:buFont typeface="Arial" panose="020B0604020202020204" pitchFamily="34" charset="0"/>
              <a:buChar char="•"/>
              <a:defRPr/>
            </a:pPr>
            <a:endParaRPr lang="en-CA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54">
              <a:defRPr/>
            </a:pPr>
            <a:br>
              <a:rPr lang="en-CA" sz="1333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$20K funding and $25K in-kind support</a:t>
            </a:r>
            <a:endParaRPr lang="en-CA" sz="1600" dirty="0">
              <a:latin typeface="Calibri"/>
            </a:endParaRPr>
          </a:p>
          <a:p>
            <a:pPr marL="128719" indent="-128719" defTabSz="914354"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Calibri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560" y="3708261"/>
            <a:ext cx="662243" cy="587995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4997142" y="3971846"/>
            <a:ext cx="2185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endParaRPr lang="en-CA" sz="1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endParaRPr lang="en-CA" sz="1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54">
              <a:defRPr/>
            </a:pPr>
            <a:r>
              <a:rPr lang="en-CA" b="1" i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$500K</a:t>
            </a:r>
            <a:endParaRPr lang="en-CA" b="1" dirty="0">
              <a:solidFill>
                <a:prstClr val="black"/>
              </a:solidFill>
              <a:latin typeface="Calibri"/>
            </a:endParaRPr>
          </a:p>
          <a:p>
            <a:pPr marL="128719" indent="-128719" defTabSz="914354">
              <a:buFont typeface="Arial" panose="020B0604020202020204" pitchFamily="34" charset="0"/>
              <a:buChar char="•"/>
              <a:defRPr/>
            </a:pPr>
            <a:endParaRPr lang="en-CA" sz="1067" dirty="0">
              <a:solidFill>
                <a:prstClr val="black"/>
              </a:solidFill>
              <a:latin typeface="Calibri"/>
            </a:endParaRPr>
          </a:p>
          <a:p>
            <a:pPr marL="128719" indent="-128719" defTabSz="914354">
              <a:buFont typeface="Arial" panose="020B0604020202020204" pitchFamily="34" charset="0"/>
              <a:buChar char="•"/>
              <a:defRPr/>
            </a:pPr>
            <a:endParaRPr lang="en-CA" sz="10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11872" y="3967677"/>
            <a:ext cx="2103333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719" indent="-128719" defTabSz="457178">
              <a:buFont typeface="Arial" panose="020B0604020202020204" pitchFamily="34" charset="0"/>
              <a:buChar char="•"/>
              <a:defRPr/>
            </a:pPr>
            <a:endParaRPr lang="en-CA" sz="1333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78">
              <a:defRPr/>
            </a:pPr>
            <a:endParaRPr lang="en-CA" sz="1333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78">
              <a:defRPr/>
            </a:pPr>
            <a:r>
              <a:rPr lang="en-CA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$800k grant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221678" y="3869319"/>
            <a:ext cx="2085471" cy="1138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4397" indent="-124397" defTabSz="457178">
              <a:buFont typeface="Arial" panose="020B0604020202020204" pitchFamily="34" charset="0"/>
              <a:buChar char="•"/>
              <a:defRPr/>
            </a:pPr>
            <a:endParaRPr lang="en-CA" altLang="en-US" sz="1333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78">
              <a:defRPr/>
            </a:pPr>
            <a:endParaRPr lang="en-CA" altLang="en-US" sz="1333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78">
              <a:defRPr/>
            </a:pPr>
            <a:r>
              <a:rPr lang="en-CA" altLang="en-US" sz="1333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CA" altLang="en-US" sz="1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 available in follow-on funding</a:t>
            </a:r>
          </a:p>
          <a:p>
            <a:pPr marL="124397" indent="-124397" defTabSz="457178">
              <a:buFont typeface="Arial" panose="020B0604020202020204" pitchFamily="34" charset="0"/>
              <a:buChar char="•"/>
              <a:defRPr/>
            </a:pPr>
            <a:endParaRPr lang="en-CA" altLang="en-US" sz="933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66741" y="5114858"/>
            <a:ext cx="201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Learn + Network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72174" y="5114858"/>
            <a:ext cx="201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Getting Ready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58667" y="5114858"/>
            <a:ext cx="201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Get Planning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202652" y="5114859"/>
            <a:ext cx="200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 and Implement Project Idea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203809" y="5114859"/>
            <a:ext cx="201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Construction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34345" y="16323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Case Study: Indigenous Off-Diesel Initiative</a:t>
            </a:r>
            <a:b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A multi-phase approach</a:t>
            </a:r>
            <a:endParaRPr lang="en-CA" sz="3200" i="1" dirty="0"/>
          </a:p>
        </p:txBody>
      </p:sp>
    </p:spTree>
    <p:extLst>
      <p:ext uri="{BB962C8B-B14F-4D97-AF65-F5344CB8AC3E}">
        <p14:creationId xmlns:p14="http://schemas.microsoft.com/office/powerpoint/2010/main" val="363648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317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Clean Energy for Rural and Remote Communities Program (CERRC)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0" y="1415347"/>
            <a:ext cx="9741647" cy="1016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Program Objective: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promote a transition to a more sustainable and clean energy future by supporting projects that reduce reliance on diesel in Canada’s rural and remote communities and industrial sites.</a:t>
            </a:r>
          </a:p>
          <a:p>
            <a:pPr marL="0" indent="0">
              <a:buNone/>
            </a:pPr>
            <a:endParaRPr lang="en-US" sz="2133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133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" y="1510265"/>
            <a:ext cx="715683" cy="715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1079" y="5770483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67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http://www.nrcan.gc.ca/energy/science/programs-funding/19791</a:t>
            </a:r>
            <a:r>
              <a:rPr lang="en-US" sz="1467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2742" y="5770483"/>
            <a:ext cx="1781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website: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156104" y="2819247"/>
            <a:ext cx="4002975" cy="2795567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609585">
              <a:spcAft>
                <a:spcPts val="800"/>
              </a:spcAft>
              <a:tabLst>
                <a:tab pos="7619810" algn="l"/>
              </a:tabLst>
            </a:pP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BioHeat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$55M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$60M 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$90M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$10M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23544" y="2819247"/>
            <a:ext cx="3586805" cy="2789112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609585">
              <a:spcAft>
                <a:spcPts val="800"/>
              </a:spcAft>
              <a:tabLst>
                <a:tab pos="7619810" algn="l"/>
              </a:tabLst>
            </a:pP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b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for </a:t>
            </a:r>
            <a:b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heat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development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7661" y="2819247"/>
            <a:ext cx="3483978" cy="2789112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609585">
              <a:spcAft>
                <a:spcPts val="800"/>
              </a:spcAft>
              <a:tabLst>
                <a:tab pos="7619810" algn="l"/>
              </a:tabLst>
            </a:pP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indent="-609585">
              <a:spcAft>
                <a:spcPts val="800"/>
              </a:spcAft>
              <a:tabLst>
                <a:tab pos="7619810" algn="l"/>
              </a:tabLst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$220M over eight years (2018-2026) to support renewable energy and capacity building projects. </a:t>
            </a:r>
          </a:p>
          <a:p>
            <a:pPr indent="-609585">
              <a:spcAft>
                <a:spcPts val="800"/>
              </a:spcAft>
              <a:tabLst>
                <a:tab pos="7619810" algn="l"/>
              </a:tabLst>
            </a:pPr>
            <a:endParaRPr lang="en-US" sz="2667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5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165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Clean Energy for Rural and Remote Communities Program (CERRC)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8</a:t>
            </a:fld>
            <a:endParaRPr lang="en-US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00433" y="1246298"/>
            <a:ext cx="6025136" cy="4528596"/>
            <a:chOff x="1968675" y="1117299"/>
            <a:chExt cx="2865857" cy="21540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8675" y="1117299"/>
              <a:ext cx="2865857" cy="2154028"/>
            </a:xfrm>
            <a:prstGeom prst="rect">
              <a:avLst/>
            </a:prstGeom>
            <a:ln w="12700">
              <a:solidFill>
                <a:srgbClr val="789B71"/>
              </a:solidFill>
            </a:ln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792449" y="2449856"/>
              <a:ext cx="419940" cy="103581"/>
            </a:xfrm>
            <a:prstGeom prst="line">
              <a:avLst/>
            </a:prstGeom>
            <a:ln>
              <a:solidFill>
                <a:srgbClr val="DDF1E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50475" y="1590188"/>
              <a:ext cx="334359" cy="236122"/>
            </a:xfrm>
            <a:prstGeom prst="line">
              <a:avLst/>
            </a:prstGeom>
            <a:ln>
              <a:solidFill>
                <a:srgbClr val="DDF1E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311819" y="2384718"/>
              <a:ext cx="120574" cy="8015"/>
            </a:xfrm>
            <a:prstGeom prst="line">
              <a:avLst/>
            </a:prstGeom>
            <a:ln>
              <a:solidFill>
                <a:srgbClr val="DDF1E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41700" y="1352942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1" name="Straight Connector 10"/>
            <p:cNvCxnSpPr>
              <a:stCxn id="20" idx="1"/>
            </p:cNvCxnSpPr>
            <p:nvPr/>
          </p:nvCxnSpPr>
          <p:spPr>
            <a:xfrm flipH="1" flipV="1">
              <a:off x="4518721" y="2891669"/>
              <a:ext cx="100632" cy="63457"/>
            </a:xfrm>
            <a:prstGeom prst="line">
              <a:avLst/>
            </a:prstGeom>
            <a:ln w="12700">
              <a:solidFill>
                <a:srgbClr val="317CA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131456" y="1635868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85801" y="1855021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121217" y="2392733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endParaRPr lang="en-CA" sz="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18956" y="2373757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671740" y="2495333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000939" y="2373757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465861" y="2625067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endPara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74527" y="2690432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589172" y="2925075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866182" y="2223096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300177" y="2112343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595866" y="2308485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200864" y="1799742"/>
              <a:ext cx="206090" cy="205200"/>
            </a:xfrm>
            <a:prstGeom prst="ellipse">
              <a:avLst/>
            </a:prstGeom>
            <a:solidFill>
              <a:srgbClr val="75B5D5">
                <a:alpha val="68000"/>
              </a:srgbClr>
            </a:solidFill>
            <a:ln w="34925">
              <a:solidFill>
                <a:srgbClr val="317C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36582" y="2417375"/>
              <a:ext cx="177808" cy="141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78777" y="2652186"/>
              <a:ext cx="177808" cy="141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2760"/>
              <a:r>
                <a:rPr lang="en-CA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981" y="2000250"/>
            <a:ext cx="4355478" cy="443428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32" y="1218628"/>
            <a:ext cx="3892857" cy="40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4" y="228599"/>
            <a:ext cx="11269133" cy="9906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CanmetENERGY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– National Energy Labs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946" y="1783644"/>
            <a:ext cx="8622235" cy="374964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</a:rPr>
              <a:t>ReCREAT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CA" sz="3000" dirty="0">
                <a:solidFill>
                  <a:schemeClr val="accent1">
                    <a:lumMod val="50000"/>
                  </a:schemeClr>
                </a:solidFill>
              </a:rPr>
              <a:t>renewable energy modelling tool to support communities decision making</a:t>
            </a:r>
            <a:br>
              <a:rPr lang="en-CA" sz="3000" dirty="0">
                <a:solidFill>
                  <a:schemeClr val="accent1">
                    <a:lumMod val="50000"/>
                  </a:schemeClr>
                </a:solidFill>
              </a:rPr>
            </a:br>
            <a:endParaRPr lang="en-CA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Northern Housing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research to support more resilient, energy efficient and affordable housing</a:t>
            </a:r>
          </a:p>
          <a:p>
            <a:pPr marL="0" indent="0">
              <a:spcAft>
                <a:spcPts val="1000"/>
              </a:spcAft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Wind, Solar, Storage &amp; </a:t>
            </a:r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</a:rPr>
              <a:t>Microgrid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 technologies</a:t>
            </a: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CA" sz="3000" dirty="0">
                <a:solidFill>
                  <a:schemeClr val="accent1">
                    <a:lumMod val="50000"/>
                  </a:schemeClr>
                </a:solidFill>
              </a:rPr>
              <a:t>Technology-neutral analysis and modelling to support communities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5" y="1369512"/>
            <a:ext cx="1146107" cy="114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90" y="2665932"/>
            <a:ext cx="1157934" cy="115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6" y="3962352"/>
            <a:ext cx="1383678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683</Words>
  <Application>Microsoft Macintosh PowerPoint</Application>
  <PresentationFormat>Widescreen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Arctic Sustainable Energy Research Conference: Supporting the Transition of Remote and Indigenous Communities to a Clean Energy Future</vt:lpstr>
      <vt:lpstr>PowerPoint Presentation</vt:lpstr>
      <vt:lpstr>PowerPoint Presentation</vt:lpstr>
      <vt:lpstr>Program Design and Priorities</vt:lpstr>
      <vt:lpstr>Case Study: Indigenous Off-Diesel Initiative</vt:lpstr>
      <vt:lpstr>PowerPoint Presentation</vt:lpstr>
      <vt:lpstr>Case Study: Clean Energy for Rural and Remote Communities Program (CERRC)</vt:lpstr>
      <vt:lpstr>Case Study: Clean Energy for Rural and Remote Communities Program (CERRC)</vt:lpstr>
      <vt:lpstr>CanmetENERGY – National Energy Labs</vt:lpstr>
      <vt:lpstr>Lessons Learned &amp; Looking Forward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Johanna</cp:lastModifiedBy>
  <cp:revision>192</cp:revision>
  <dcterms:created xsi:type="dcterms:W3CDTF">2019-08-12T13:09:44Z</dcterms:created>
  <dcterms:modified xsi:type="dcterms:W3CDTF">2021-04-22T23:24:12Z</dcterms:modified>
</cp:coreProperties>
</file>