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8" r:id="rId2"/>
    <p:sldId id="327" r:id="rId3"/>
    <p:sldId id="316" r:id="rId4"/>
    <p:sldId id="326" r:id="rId5"/>
    <p:sldId id="302" r:id="rId6"/>
    <p:sldId id="329" r:id="rId7"/>
    <p:sldId id="313" r:id="rId8"/>
    <p:sldId id="339" r:id="rId9"/>
    <p:sldId id="294" r:id="rId10"/>
    <p:sldId id="315" r:id="rId11"/>
    <p:sldId id="314" r:id="rId12"/>
    <p:sldId id="324" r:id="rId13"/>
    <p:sldId id="296" r:id="rId14"/>
    <p:sldId id="330" r:id="rId15"/>
    <p:sldId id="328" r:id="rId16"/>
    <p:sldId id="335" r:id="rId17"/>
    <p:sldId id="331" r:id="rId18"/>
    <p:sldId id="334" r:id="rId19"/>
    <p:sldId id="283" r:id="rId20"/>
    <p:sldId id="325" r:id="rId21"/>
    <p:sldId id="260" r:id="rId22"/>
    <p:sldId id="337" r:id="rId23"/>
    <p:sldId id="262"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AB49D22-972E-4937-B226-D24D3AFC2C8A}">
          <p14:sldIdLst>
            <p14:sldId id="258"/>
            <p14:sldId id="327"/>
            <p14:sldId id="316"/>
            <p14:sldId id="326"/>
            <p14:sldId id="302"/>
            <p14:sldId id="329"/>
            <p14:sldId id="313"/>
          </p14:sldIdLst>
        </p14:section>
        <p14:section name="Untitled Section" id="{6FAF9494-843F-4BBA-B296-1EC034BB2225}">
          <p14:sldIdLst>
            <p14:sldId id="339"/>
            <p14:sldId id="294"/>
            <p14:sldId id="315"/>
            <p14:sldId id="314"/>
            <p14:sldId id="324"/>
            <p14:sldId id="296"/>
            <p14:sldId id="330"/>
            <p14:sldId id="328"/>
            <p14:sldId id="335"/>
            <p14:sldId id="331"/>
            <p14:sldId id="334"/>
            <p14:sldId id="283"/>
            <p14:sldId id="325"/>
            <p14:sldId id="260"/>
            <p14:sldId id="337"/>
            <p14:sldId id="262"/>
          </p14:sldIdLst>
        </p14:section>
      </p14:sectionLst>
    </p:ext>
    <p:ext uri="{EFAFB233-063F-42B5-8137-9DF3F51BA10A}">
      <p15:sldGuideLst xmlns:p15="http://schemas.microsoft.com/office/powerpoint/2012/main">
        <p15:guide id="1" orient="horz" pos="1008" userDrawn="1">
          <p15:clr>
            <a:srgbClr val="A4A3A4"/>
          </p15:clr>
        </p15:guide>
        <p15:guide id="2" pos="1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0337" autoAdjust="0"/>
  </p:normalViewPr>
  <p:slideViewPr>
    <p:cSldViewPr>
      <p:cViewPr varScale="1">
        <p:scale>
          <a:sx n="98" d="100"/>
          <a:sy n="98" d="100"/>
        </p:scale>
        <p:origin x="2040" y="192"/>
      </p:cViewPr>
      <p:guideLst>
        <p:guide orient="horz" pos="1008"/>
        <p:guide pos="1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devanyplentovich\Documents\NANA\NANA%20RFP\Region%20Wide%20PCE%20Data%20-%20NWAB%20-%20with%20fuel%20cost%20estimates%20for%20region%20-%20pull%20out%20SD%20and%20AVEC.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Percentage</a:t>
            </a:r>
            <a:r>
              <a:rPr lang="en-US" sz="2000" baseline="0" dirty="0"/>
              <a:t> of</a:t>
            </a:r>
            <a:r>
              <a:rPr lang="en-US" sz="2000" dirty="0"/>
              <a:t> Fuel Usage By Community</a:t>
            </a:r>
          </a:p>
          <a:p>
            <a:pPr>
              <a:defRPr/>
            </a:pPr>
            <a:r>
              <a:rPr lang="en-US" dirty="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'Roll-Up'!$A$45</c:f>
              <c:strCache>
                <c:ptCount val="1"/>
                <c:pt idx="0">
                  <c:v>Total Fuel Usage By Community</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310-A047-A80A-A5773B843E0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310-A047-A80A-A5773B843E0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310-A047-A80A-A5773B843E0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310-A047-A80A-A5773B843E0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310-A047-A80A-A5773B843E0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310-A047-A80A-A5773B843E0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5310-A047-A80A-A5773B843E04}"/>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5310-A047-A80A-A5773B843E04}"/>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5310-A047-A80A-A5773B843E04}"/>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5310-A047-A80A-A5773B843E04}"/>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5310-A047-A80A-A5773B843E04}"/>
              </c:ext>
            </c:extLst>
          </c:dPt>
          <c:dLbls>
            <c:dLbl>
              <c:idx val="5"/>
              <c:layout>
                <c:manualLayout>
                  <c:x val="7.1141709695926481E-2"/>
                  <c:y val="-2.624671916010498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5310-A047-A80A-A5773B843E0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'Roll-Up'!$B$41:$L$41</c:f>
              <c:strCache>
                <c:ptCount val="11"/>
                <c:pt idx="0">
                  <c:v>Ambler</c:v>
                </c:pt>
                <c:pt idx="1">
                  <c:v>Buckland</c:v>
                </c:pt>
                <c:pt idx="2">
                  <c:v>Deering </c:v>
                </c:pt>
                <c:pt idx="3">
                  <c:v>Kiana</c:v>
                </c:pt>
                <c:pt idx="4">
                  <c:v>Kivalina</c:v>
                </c:pt>
                <c:pt idx="5">
                  <c:v>Kobuk</c:v>
                </c:pt>
                <c:pt idx="6">
                  <c:v>Noatak</c:v>
                </c:pt>
                <c:pt idx="7">
                  <c:v>Noorvik</c:v>
                </c:pt>
                <c:pt idx="8">
                  <c:v>Selawik</c:v>
                </c:pt>
                <c:pt idx="9">
                  <c:v>Shungnak</c:v>
                </c:pt>
                <c:pt idx="10">
                  <c:v>Kotzebue</c:v>
                </c:pt>
              </c:strCache>
            </c:strRef>
          </c:cat>
          <c:val>
            <c:numRef>
              <c:f>'Roll-Up'!$B$45:$L$45</c:f>
              <c:numCache>
                <c:formatCode>_(* #,##0_);_(* \(#,##0\);_(* "-"??_);_(@_)</c:formatCode>
                <c:ptCount val="11"/>
                <c:pt idx="0">
                  <c:v>46310</c:v>
                </c:pt>
                <c:pt idx="1">
                  <c:v>224514</c:v>
                </c:pt>
                <c:pt idx="2">
                  <c:v>93561</c:v>
                </c:pt>
                <c:pt idx="3">
                  <c:v>114292</c:v>
                </c:pt>
                <c:pt idx="4">
                  <c:v>75177</c:v>
                </c:pt>
                <c:pt idx="5">
                  <c:v>31134</c:v>
                </c:pt>
                <c:pt idx="6">
                  <c:v>90018</c:v>
                </c:pt>
                <c:pt idx="7">
                  <c:v>122113</c:v>
                </c:pt>
                <c:pt idx="8">
                  <c:v>143825</c:v>
                </c:pt>
                <c:pt idx="9">
                  <c:v>90002</c:v>
                </c:pt>
                <c:pt idx="10">
                  <c:v>2669394</c:v>
                </c:pt>
              </c:numCache>
            </c:numRef>
          </c:val>
          <c:extLst>
            <c:ext xmlns:c16="http://schemas.microsoft.com/office/drawing/2014/chart" uri="{C3380CC4-5D6E-409C-BE32-E72D297353CC}">
              <c16:uniqueId val="{00000016-5310-A047-A80A-A5773B843E0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C19957-839C-4014-83B2-08DB959479EE}" type="datetimeFigureOut">
              <a:rPr lang="en-US" smtClean="0"/>
              <a:pPr/>
              <a:t>4/19/21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3D2D94-768A-443C-9FD2-679FC2D3E92F}" type="slidenum">
              <a:rPr lang="en-US" smtClean="0"/>
              <a:pPr/>
              <a:t>‹#›</a:t>
            </a:fld>
            <a:endParaRPr lang="en-US"/>
          </a:p>
        </p:txBody>
      </p:sp>
    </p:spTree>
    <p:extLst>
      <p:ext uri="{BB962C8B-B14F-4D97-AF65-F5344CB8AC3E}">
        <p14:creationId xmlns:p14="http://schemas.microsoft.com/office/powerpoint/2010/main" val="2013551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Good morning, my name is</a:t>
            </a:r>
            <a:r>
              <a:rPr lang="en-US" baseline="0" dirty="0"/>
              <a:t> Sonny Adams, I’m the Director of Alternative Energy for NANA Regional Corporation.  Today I’ll give a brief update on our energy projects, along with some of the challenges we’re having in building Arctic </a:t>
            </a:r>
            <a:r>
              <a:rPr lang="en-US" baseline="0" dirty="0" err="1"/>
              <a:t>microgrids</a:t>
            </a:r>
            <a:r>
              <a:rPr lang="en-US" baseline="0" dirty="0"/>
              <a:t>.</a:t>
            </a:r>
            <a:endParaRPr lang="en-US" dirty="0"/>
          </a:p>
        </p:txBody>
      </p:sp>
      <p:sp>
        <p:nvSpPr>
          <p:cNvPr id="4" name="Slide Number Placeholder 3"/>
          <p:cNvSpPr>
            <a:spLocks noGrp="1"/>
          </p:cNvSpPr>
          <p:nvPr>
            <p:ph type="sldNum" sz="quarter" idx="10"/>
          </p:nvPr>
        </p:nvSpPr>
        <p:spPr/>
        <p:txBody>
          <a:bodyPr/>
          <a:lstStyle/>
          <a:p>
            <a:fld id="{8E3D2D94-768A-443C-9FD2-679FC2D3E92F}" type="slidenum">
              <a:rPr lang="en-US" smtClean="0"/>
              <a:pPr/>
              <a:t>1</a:t>
            </a:fld>
            <a:endParaRPr lang="en-US"/>
          </a:p>
        </p:txBody>
      </p:sp>
    </p:spTree>
    <p:extLst>
      <p:ext uri="{BB962C8B-B14F-4D97-AF65-F5344CB8AC3E}">
        <p14:creationId xmlns:p14="http://schemas.microsoft.com/office/powerpoint/2010/main" val="2469310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Highlighted are our major accomplishments</a:t>
            </a:r>
            <a:r>
              <a:rPr lang="en-US" baseline="0" dirty="0"/>
              <a:t> that were developed thru net-working and the Inter Tribal Network.</a:t>
            </a:r>
            <a:endParaRPr lang="en-US" dirty="0"/>
          </a:p>
        </p:txBody>
      </p:sp>
      <p:sp>
        <p:nvSpPr>
          <p:cNvPr id="4" name="Slide Number Placeholder 3"/>
          <p:cNvSpPr>
            <a:spLocks noGrp="1"/>
          </p:cNvSpPr>
          <p:nvPr>
            <p:ph type="sldNum" sz="quarter" idx="10"/>
          </p:nvPr>
        </p:nvSpPr>
        <p:spPr/>
        <p:txBody>
          <a:bodyPr/>
          <a:lstStyle/>
          <a:p>
            <a:fld id="{8E3D2D94-768A-443C-9FD2-679FC2D3E92F}" type="slidenum">
              <a:rPr lang="en-US" smtClean="0"/>
              <a:pPr/>
              <a:t>12</a:t>
            </a:fld>
            <a:endParaRPr lang="en-US"/>
          </a:p>
        </p:txBody>
      </p:sp>
    </p:spTree>
    <p:extLst>
      <p:ext uri="{BB962C8B-B14F-4D97-AF65-F5344CB8AC3E}">
        <p14:creationId xmlns:p14="http://schemas.microsoft.com/office/powerpoint/2010/main" val="1424184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D2D94-768A-443C-9FD2-679FC2D3E92F}" type="slidenum">
              <a:rPr lang="en-US" smtClean="0"/>
              <a:pPr/>
              <a:t>13</a:t>
            </a:fld>
            <a:endParaRPr lang="en-US"/>
          </a:p>
        </p:txBody>
      </p:sp>
    </p:spTree>
    <p:extLst>
      <p:ext uri="{BB962C8B-B14F-4D97-AF65-F5344CB8AC3E}">
        <p14:creationId xmlns:p14="http://schemas.microsoft.com/office/powerpoint/2010/main" val="2169711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D2D94-768A-443C-9FD2-679FC2D3E92F}" type="slidenum">
              <a:rPr lang="en-US" smtClean="0"/>
              <a:pPr/>
              <a:t>14</a:t>
            </a:fld>
            <a:endParaRPr lang="en-US"/>
          </a:p>
        </p:txBody>
      </p:sp>
    </p:spTree>
    <p:extLst>
      <p:ext uri="{BB962C8B-B14F-4D97-AF65-F5344CB8AC3E}">
        <p14:creationId xmlns:p14="http://schemas.microsoft.com/office/powerpoint/2010/main" val="1948010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D2D94-768A-443C-9FD2-679FC2D3E92F}" type="slidenum">
              <a:rPr lang="en-US" smtClean="0"/>
              <a:pPr/>
              <a:t>15</a:t>
            </a:fld>
            <a:endParaRPr lang="en-US"/>
          </a:p>
        </p:txBody>
      </p:sp>
    </p:spTree>
    <p:extLst>
      <p:ext uri="{BB962C8B-B14F-4D97-AF65-F5344CB8AC3E}">
        <p14:creationId xmlns:p14="http://schemas.microsoft.com/office/powerpoint/2010/main" val="3818536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D2D94-768A-443C-9FD2-679FC2D3E92F}" type="slidenum">
              <a:rPr lang="en-US" smtClean="0"/>
              <a:pPr/>
              <a:t>16</a:t>
            </a:fld>
            <a:endParaRPr lang="en-US"/>
          </a:p>
        </p:txBody>
      </p:sp>
    </p:spTree>
    <p:extLst>
      <p:ext uri="{BB962C8B-B14F-4D97-AF65-F5344CB8AC3E}">
        <p14:creationId xmlns:p14="http://schemas.microsoft.com/office/powerpoint/2010/main" val="1889974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D2D94-768A-443C-9FD2-679FC2D3E92F}" type="slidenum">
              <a:rPr lang="en-US" smtClean="0"/>
              <a:pPr/>
              <a:t>17</a:t>
            </a:fld>
            <a:endParaRPr lang="en-US"/>
          </a:p>
        </p:txBody>
      </p:sp>
    </p:spTree>
    <p:extLst>
      <p:ext uri="{BB962C8B-B14F-4D97-AF65-F5344CB8AC3E}">
        <p14:creationId xmlns:p14="http://schemas.microsoft.com/office/powerpoint/2010/main" val="2190613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D2D94-768A-443C-9FD2-679FC2D3E92F}" type="slidenum">
              <a:rPr lang="en-US" smtClean="0"/>
              <a:pPr/>
              <a:t>18</a:t>
            </a:fld>
            <a:endParaRPr lang="en-US"/>
          </a:p>
        </p:txBody>
      </p:sp>
    </p:spTree>
    <p:extLst>
      <p:ext uri="{BB962C8B-B14F-4D97-AF65-F5344CB8AC3E}">
        <p14:creationId xmlns:p14="http://schemas.microsoft.com/office/powerpoint/2010/main" val="2623552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D2D94-768A-443C-9FD2-679FC2D3E92F}" type="slidenum">
              <a:rPr lang="en-US" smtClean="0"/>
              <a:pPr/>
              <a:t>19</a:t>
            </a:fld>
            <a:endParaRPr lang="en-US"/>
          </a:p>
        </p:txBody>
      </p:sp>
    </p:spTree>
    <p:extLst>
      <p:ext uri="{BB962C8B-B14F-4D97-AF65-F5344CB8AC3E}">
        <p14:creationId xmlns:p14="http://schemas.microsoft.com/office/powerpoint/2010/main" val="2169711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D2D94-768A-443C-9FD2-679FC2D3E92F}" type="slidenum">
              <a:rPr lang="en-US" smtClean="0"/>
              <a:pPr/>
              <a:t>20</a:t>
            </a:fld>
            <a:endParaRPr lang="en-US"/>
          </a:p>
        </p:txBody>
      </p:sp>
    </p:spTree>
    <p:extLst>
      <p:ext uri="{BB962C8B-B14F-4D97-AF65-F5344CB8AC3E}">
        <p14:creationId xmlns:p14="http://schemas.microsoft.com/office/powerpoint/2010/main" val="3942416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D2D94-768A-443C-9FD2-679FC2D3E92F}" type="slidenum">
              <a:rPr lang="en-US" smtClean="0"/>
              <a:pPr/>
              <a:t>21</a:t>
            </a:fld>
            <a:endParaRPr lang="en-US"/>
          </a:p>
        </p:txBody>
      </p:sp>
    </p:spTree>
    <p:extLst>
      <p:ext uri="{BB962C8B-B14F-4D97-AF65-F5344CB8AC3E}">
        <p14:creationId xmlns:p14="http://schemas.microsoft.com/office/powerpoint/2010/main" val="2804981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93">
              <a:lnSpc>
                <a:spcPct val="200000"/>
              </a:lnSpc>
            </a:pPr>
            <a:r>
              <a:rPr lang="en-US" dirty="0">
                <a:solidFill>
                  <a:schemeClr val="tx1"/>
                </a:solidFill>
              </a:rPr>
              <a:t>•</a:t>
            </a:r>
            <a:r>
              <a:rPr lang="en-US" baseline="0" dirty="0">
                <a:solidFill>
                  <a:schemeClr val="tx1"/>
                </a:solidFill>
              </a:rPr>
              <a:t> </a:t>
            </a:r>
            <a:r>
              <a:rPr lang="en-US" dirty="0">
                <a:solidFill>
                  <a:schemeClr val="tx1"/>
                </a:solidFill>
              </a:rPr>
              <a:t>On Dec. 18th, 1971, President Nixon signed ANCSA settling the land claims issue by transferring land titles to twelve Alaska Native Corporation and over 200 local village corporations. Alaska Natives received compensation in order of approximately $962.5 Million and fee simple title to 44 million acres of surface and subsurface estate. That equaled 1/10th of Alaska. </a:t>
            </a:r>
          </a:p>
          <a:p>
            <a:pPr defTabSz="931093">
              <a:lnSpc>
                <a:spcPct val="200000"/>
              </a:lnSpc>
            </a:pPr>
            <a:endParaRPr lang="en-US" dirty="0">
              <a:solidFill>
                <a:schemeClr val="tx1"/>
              </a:solidFill>
            </a:endParaRPr>
          </a:p>
          <a:p>
            <a:pPr defTabSz="931093">
              <a:lnSpc>
                <a:spcPct val="200000"/>
              </a:lnSpc>
            </a:pPr>
            <a:r>
              <a:rPr lang="en-US" dirty="0">
                <a:solidFill>
                  <a:schemeClr val="tx1"/>
                </a:solidFill>
              </a:rPr>
              <a:t>•</a:t>
            </a:r>
            <a:r>
              <a:rPr lang="en-US" baseline="0" dirty="0">
                <a:solidFill>
                  <a:schemeClr val="tx1"/>
                </a:solidFill>
              </a:rPr>
              <a:t> </a:t>
            </a:r>
            <a:r>
              <a:rPr lang="en-US" dirty="0">
                <a:solidFill>
                  <a:schemeClr val="tx1"/>
                </a:solidFill>
              </a:rPr>
              <a:t>As a result of ANCSA, NANA Regional Corporation received 2.2 million acres of land and $44 million in cash. </a:t>
            </a:r>
          </a:p>
          <a:p>
            <a:pPr defTabSz="931093">
              <a:lnSpc>
                <a:spcPct val="200000"/>
              </a:lnSpc>
            </a:pPr>
            <a:endParaRPr lang="en-US" dirty="0"/>
          </a:p>
        </p:txBody>
      </p:sp>
      <p:sp>
        <p:nvSpPr>
          <p:cNvPr id="4" name="Slide Number Placeholder 3"/>
          <p:cNvSpPr>
            <a:spLocks noGrp="1"/>
          </p:cNvSpPr>
          <p:nvPr>
            <p:ph type="sldNum" sz="quarter" idx="10"/>
          </p:nvPr>
        </p:nvSpPr>
        <p:spPr/>
        <p:txBody>
          <a:bodyPr/>
          <a:lstStyle/>
          <a:p>
            <a:fld id="{13B1D264-0B58-4FD9-AA07-9A9B3ECFC3F9}" type="slidenum">
              <a:rPr lang="en-US" smtClean="0"/>
              <a:t>2</a:t>
            </a:fld>
            <a:endParaRPr lang="en-US" dirty="0"/>
          </a:p>
        </p:txBody>
      </p:sp>
    </p:spTree>
    <p:extLst>
      <p:ext uri="{BB962C8B-B14F-4D97-AF65-F5344CB8AC3E}">
        <p14:creationId xmlns:p14="http://schemas.microsoft.com/office/powerpoint/2010/main" val="177469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D2D94-768A-443C-9FD2-679FC2D3E92F}" type="slidenum">
              <a:rPr lang="en-US" smtClean="0"/>
              <a:pPr/>
              <a:t>22</a:t>
            </a:fld>
            <a:endParaRPr lang="en-US"/>
          </a:p>
        </p:txBody>
      </p:sp>
    </p:spTree>
    <p:extLst>
      <p:ext uri="{BB962C8B-B14F-4D97-AF65-F5344CB8AC3E}">
        <p14:creationId xmlns:p14="http://schemas.microsoft.com/office/powerpoint/2010/main" val="1403602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3D2D94-768A-443C-9FD2-679FC2D3E92F}" type="slidenum">
              <a:rPr lang="en-US" smtClean="0"/>
              <a:pPr/>
              <a:t>23</a:t>
            </a:fld>
            <a:endParaRPr lang="en-US"/>
          </a:p>
        </p:txBody>
      </p:sp>
    </p:spTree>
    <p:extLst>
      <p:ext uri="{BB962C8B-B14F-4D97-AF65-F5344CB8AC3E}">
        <p14:creationId xmlns:p14="http://schemas.microsoft.com/office/powerpoint/2010/main" val="510654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shows the outline of our region.  Our region is approximately</a:t>
            </a:r>
            <a:r>
              <a:rPr lang="en-US" baseline="0" dirty="0"/>
              <a:t> 38,000 square miles, it’s about the size of Indiana.  We have approximately 14,000 shareholders, half of which live in the region.  Although not shown here, our region has the second largest zinc producing mine in the world, called the Red Dog Mine.</a:t>
            </a:r>
            <a:endParaRPr lang="en-US" dirty="0"/>
          </a:p>
        </p:txBody>
      </p:sp>
      <p:sp>
        <p:nvSpPr>
          <p:cNvPr id="4" name="Slide Number Placeholder 3"/>
          <p:cNvSpPr>
            <a:spLocks noGrp="1"/>
          </p:cNvSpPr>
          <p:nvPr>
            <p:ph type="sldNum" sz="quarter" idx="10"/>
          </p:nvPr>
        </p:nvSpPr>
        <p:spPr/>
        <p:txBody>
          <a:bodyPr/>
          <a:lstStyle/>
          <a:p>
            <a:fld id="{8E3D2D94-768A-443C-9FD2-679FC2D3E92F}" type="slidenum">
              <a:rPr lang="en-US" smtClean="0"/>
              <a:pPr/>
              <a:t>3</a:t>
            </a:fld>
            <a:endParaRPr lang="en-US"/>
          </a:p>
        </p:txBody>
      </p:sp>
    </p:spTree>
    <p:extLst>
      <p:ext uri="{BB962C8B-B14F-4D97-AF65-F5344CB8AC3E}">
        <p14:creationId xmlns:p14="http://schemas.microsoft.com/office/powerpoint/2010/main" val="318851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8244" indent="-168244" defTabSz="914350">
              <a:buFont typeface="Arial" pitchFamily="34" charset="0"/>
              <a:buChar char="•"/>
              <a:defRPr/>
            </a:pPr>
            <a:r>
              <a:rPr lang="en-US" dirty="0"/>
              <a:t>People</a:t>
            </a:r>
            <a:r>
              <a:rPr lang="en-US" baseline="0" dirty="0"/>
              <a:t> in our region are not connected by roads like those living on Alaska’s rail belt.</a:t>
            </a:r>
          </a:p>
          <a:p>
            <a:pPr marL="168244" indent="-168244" defTabSz="914350">
              <a:buFont typeface="Arial" pitchFamily="34" charset="0"/>
              <a:buChar char="•"/>
              <a:defRPr/>
            </a:pPr>
            <a:endParaRPr lang="en-US" baseline="0" dirty="0"/>
          </a:p>
          <a:p>
            <a:pPr marL="168244" indent="-168244" defTabSz="914350">
              <a:buFont typeface="Arial" pitchFamily="34" charset="0"/>
              <a:buChar char="•"/>
              <a:defRPr/>
            </a:pPr>
            <a:r>
              <a:rPr lang="en-US" dirty="0"/>
              <a:t>The remote nature of our region makes it 61 percent</a:t>
            </a:r>
            <a:r>
              <a:rPr lang="en-US" baseline="0" dirty="0"/>
              <a:t> more expensive to live in than Anchorage. </a:t>
            </a:r>
            <a:endParaRPr lang="en-US" dirty="0"/>
          </a:p>
          <a:p>
            <a:pPr marL="168244" indent="-168244" defTabSz="914350">
              <a:buFont typeface="Arial" pitchFamily="34" charset="0"/>
              <a:buChar char="•"/>
              <a:defRPr/>
            </a:pPr>
            <a:endParaRPr lang="en-US" dirty="0"/>
          </a:p>
          <a:p>
            <a:pPr marL="168244" indent="-168244" defTabSz="914350">
              <a:buFont typeface="Arial" pitchFamily="34" charset="0"/>
              <a:buChar char="•"/>
              <a:defRPr/>
            </a:pPr>
            <a:r>
              <a:rPr lang="en-US" dirty="0"/>
              <a:t>The remote nature of the region creates makes the cost of living very high and creates substantial barriers to developing a vibrant and thriving regional economy. </a:t>
            </a:r>
          </a:p>
          <a:p>
            <a:endParaRPr lang="en-US" dirty="0"/>
          </a:p>
        </p:txBody>
      </p:sp>
      <p:sp>
        <p:nvSpPr>
          <p:cNvPr id="4" name="Slide Number Placeholder 3"/>
          <p:cNvSpPr>
            <a:spLocks noGrp="1"/>
          </p:cNvSpPr>
          <p:nvPr>
            <p:ph type="sldNum" sz="quarter" idx="10"/>
          </p:nvPr>
        </p:nvSpPr>
        <p:spPr/>
        <p:txBody>
          <a:bodyPr/>
          <a:lstStyle/>
          <a:p>
            <a:fld id="{13B1D264-0B58-4FD9-AA07-9A9B3ECFC3F9}" type="slidenum">
              <a:rPr lang="en-US" smtClean="0"/>
              <a:t>4</a:t>
            </a:fld>
            <a:endParaRPr lang="en-US" dirty="0"/>
          </a:p>
        </p:txBody>
      </p:sp>
    </p:spTree>
    <p:extLst>
      <p:ext uri="{BB962C8B-B14F-4D97-AF65-F5344CB8AC3E}">
        <p14:creationId xmlns:p14="http://schemas.microsoft.com/office/powerpoint/2010/main" val="775329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a:t>
            </a:r>
            <a:r>
              <a:rPr lang="en-US" baseline="0" dirty="0"/>
              <a:t> back on</a:t>
            </a:r>
            <a:r>
              <a:rPr lang="en-US" dirty="0"/>
              <a:t> how we got started.  We received a DOE Strategic</a:t>
            </a:r>
            <a:r>
              <a:rPr lang="en-US" baseline="0" dirty="0"/>
              <a:t> Energy Plan grant and that led to the creation of our Regional Energy Plan.  We also formed the Energy Steering Committee, which is still in existence today.  We also performed an Energy Option Analysis for each of our villages.  This was followed by an Energy Summit in Kotzebue, along with a Regional Energy Survey.</a:t>
            </a:r>
          </a:p>
          <a:p>
            <a:r>
              <a:rPr lang="en-US" dirty="0"/>
              <a:t>Looking</a:t>
            </a:r>
            <a:r>
              <a:rPr lang="en-US" baseline="0" dirty="0"/>
              <a:t> back on</a:t>
            </a:r>
            <a:r>
              <a:rPr lang="en-US" dirty="0"/>
              <a:t> how we got started.  We received a DOE Strategic</a:t>
            </a:r>
            <a:r>
              <a:rPr lang="en-US" baseline="0" dirty="0"/>
              <a:t> Energy Plan grant and that led to the creation of our Regional Energy Plan.  We also formed the Energy Steering Committee, which is still in existence today.  We also performed an Energy Option Analysis for each of our villages.  This was followed by an Energy Summit in Kotzebue, along with a Regional Energy Survey.</a:t>
            </a:r>
          </a:p>
          <a:p>
            <a:pPr marL="457200" indent="-457200">
              <a:buFont typeface="+mj-lt"/>
              <a:buAutoNum type="arabicPeriod"/>
            </a:pPr>
            <a:r>
              <a:rPr lang="en-US" sz="1200" b="1" dirty="0">
                <a:solidFill>
                  <a:schemeClr val="tx1">
                    <a:lumMod val="65000"/>
                    <a:lumOff val="35000"/>
                  </a:schemeClr>
                </a:solidFill>
              </a:rPr>
              <a:t>2007 DOE IE Grants – NANA Strategic Energy Plan (SEP), NANA Wind Resource Assessment Plan (WRAP), NANA Geothermal Assessment Plan (GAP)</a:t>
            </a:r>
          </a:p>
          <a:p>
            <a:pPr marL="457200" indent="-457200">
              <a:buFont typeface="+mj-lt"/>
              <a:buAutoNum type="arabicPeriod"/>
            </a:pPr>
            <a:r>
              <a:rPr lang="en-US" sz="1200" b="1" dirty="0">
                <a:solidFill>
                  <a:schemeClr val="tx1">
                    <a:lumMod val="65000"/>
                    <a:lumOff val="35000"/>
                  </a:schemeClr>
                </a:solidFill>
              </a:rPr>
              <a:t>NANA Strategic Energy Plan (SEP) -  Lead to formation of the </a:t>
            </a:r>
            <a:r>
              <a:rPr lang="en-US" sz="1200" b="1" dirty="0">
                <a:solidFill>
                  <a:srgbClr val="00B050"/>
                </a:solidFill>
              </a:rPr>
              <a:t>Energy Steering Committee (ESC)</a:t>
            </a:r>
            <a:r>
              <a:rPr lang="en-US" sz="1200" b="1" dirty="0">
                <a:solidFill>
                  <a:schemeClr val="tx1">
                    <a:lumMod val="65000"/>
                    <a:lumOff val="35000"/>
                  </a:schemeClr>
                </a:solidFill>
              </a:rPr>
              <a:t>, Regional Energy Plan, Energy Option Analysis, 2009 Energy Summit in Kotzebue, Energy Survey</a:t>
            </a:r>
          </a:p>
          <a:p>
            <a:pPr marL="457200" indent="-457200">
              <a:buFont typeface="+mj-lt"/>
              <a:buAutoNum type="arabicPeriod"/>
            </a:pPr>
            <a:r>
              <a:rPr lang="en-US" sz="1200" b="1" dirty="0">
                <a:solidFill>
                  <a:schemeClr val="tx1">
                    <a:lumMod val="65000"/>
                    <a:lumOff val="35000"/>
                  </a:schemeClr>
                </a:solidFill>
              </a:rPr>
              <a:t>NANA Wind Resource Assessment Plan (WRAP) – Wind data collection lead to the Northwest Arctic Borough (NWAB) installing wind turbines in Deering and Buckland.  </a:t>
            </a:r>
            <a:r>
              <a:rPr lang="en-US" sz="1200" b="1" dirty="0">
                <a:solidFill>
                  <a:srgbClr val="FF0000"/>
                </a:solidFill>
              </a:rPr>
              <a:t>Wind turbines funded by the State of Alaska (for Deering and Buckland).</a:t>
            </a:r>
          </a:p>
          <a:p>
            <a:pPr marL="457200" indent="-457200">
              <a:buFont typeface="+mj-lt"/>
              <a:buAutoNum type="arabicPeriod"/>
            </a:pPr>
            <a:r>
              <a:rPr lang="en-US" sz="1200" b="1" dirty="0">
                <a:solidFill>
                  <a:schemeClr val="tx1">
                    <a:lumMod val="65000"/>
                    <a:lumOff val="35000"/>
                  </a:schemeClr>
                </a:solidFill>
              </a:rPr>
              <a:t>NANA Geothermal Assessment Plan (GAP) – Report completed.  Heat resource too far from the villages.  (Cost of transmission line)</a:t>
            </a:r>
          </a:p>
          <a:p>
            <a:endParaRPr lang="en-US" dirty="0"/>
          </a:p>
        </p:txBody>
      </p:sp>
      <p:sp>
        <p:nvSpPr>
          <p:cNvPr id="4" name="Slide Number Placeholder 3"/>
          <p:cNvSpPr>
            <a:spLocks noGrp="1"/>
          </p:cNvSpPr>
          <p:nvPr>
            <p:ph type="sldNum" sz="quarter" idx="10"/>
          </p:nvPr>
        </p:nvSpPr>
        <p:spPr/>
        <p:txBody>
          <a:bodyPr/>
          <a:lstStyle/>
          <a:p>
            <a:fld id="{8E3D2D94-768A-443C-9FD2-679FC2D3E92F}" type="slidenum">
              <a:rPr lang="en-US" smtClean="0"/>
              <a:pPr/>
              <a:t>6</a:t>
            </a:fld>
            <a:endParaRPr lang="en-US"/>
          </a:p>
        </p:txBody>
      </p:sp>
    </p:spTree>
    <p:extLst>
      <p:ext uri="{BB962C8B-B14F-4D97-AF65-F5344CB8AC3E}">
        <p14:creationId xmlns:p14="http://schemas.microsoft.com/office/powerpoint/2010/main" val="116448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are we doing this?  Reason being is our energy</a:t>
            </a:r>
            <a:r>
              <a:rPr lang="en-US" baseline="0" dirty="0"/>
              <a:t> prices continue to remain high throughout our region.  As you could see from the two left columns our gasoline and diesel fuel prices range from $3.35 to $10.04 per gallon.  For our region, we use diesel fuel for electricity generation and home heating.</a:t>
            </a:r>
          </a:p>
          <a:p>
            <a:endParaRPr lang="en-US" baseline="0" dirty="0"/>
          </a:p>
          <a:p>
            <a:r>
              <a:rPr lang="en-US" baseline="0" dirty="0"/>
              <a:t>The two columns on the right, show our electrical rates.  The lower electrical rate on the left is our state subsidized rate called Power Cost Equalization otherwise known as the PCE rate.  The column all the way to the right shows the actual rate without power cost equalization.  So there’s incentive to keep your electrical usage under 500 kilowatt-hours.</a:t>
            </a:r>
            <a:endParaRPr lang="en-US" dirty="0"/>
          </a:p>
        </p:txBody>
      </p:sp>
      <p:sp>
        <p:nvSpPr>
          <p:cNvPr id="4" name="Slide Number Placeholder 3"/>
          <p:cNvSpPr>
            <a:spLocks noGrp="1"/>
          </p:cNvSpPr>
          <p:nvPr>
            <p:ph type="sldNum" sz="quarter" idx="10"/>
          </p:nvPr>
        </p:nvSpPr>
        <p:spPr/>
        <p:txBody>
          <a:bodyPr/>
          <a:lstStyle/>
          <a:p>
            <a:fld id="{8E3D2D94-768A-443C-9FD2-679FC2D3E92F}" type="slidenum">
              <a:rPr lang="en-US" smtClean="0"/>
              <a:pPr/>
              <a:t>7</a:t>
            </a:fld>
            <a:endParaRPr lang="en-US"/>
          </a:p>
        </p:txBody>
      </p:sp>
    </p:spTree>
    <p:extLst>
      <p:ext uri="{BB962C8B-B14F-4D97-AF65-F5344CB8AC3E}">
        <p14:creationId xmlns:p14="http://schemas.microsoft.com/office/powerpoint/2010/main" val="1207832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a:t>
            </a:r>
            <a:r>
              <a:rPr lang="en-US" baseline="0" dirty="0"/>
              <a:t> before make the transition, we needed to create an Inter-Tribal Network to build local capacity and promote economic development.  An organization where we can talk about our energy challenges, and move towards </a:t>
            </a:r>
            <a:r>
              <a:rPr lang="en-US" baseline="0"/>
              <a:t>regional solutions.</a:t>
            </a:r>
            <a:endParaRPr lang="en-US" dirty="0"/>
          </a:p>
        </p:txBody>
      </p:sp>
      <p:sp>
        <p:nvSpPr>
          <p:cNvPr id="4" name="Slide Number Placeholder 3"/>
          <p:cNvSpPr>
            <a:spLocks noGrp="1"/>
          </p:cNvSpPr>
          <p:nvPr>
            <p:ph type="sldNum" sz="quarter" idx="10"/>
          </p:nvPr>
        </p:nvSpPr>
        <p:spPr/>
        <p:txBody>
          <a:bodyPr/>
          <a:lstStyle/>
          <a:p>
            <a:fld id="{8E3D2D94-768A-443C-9FD2-679FC2D3E92F}" type="slidenum">
              <a:rPr lang="en-US" smtClean="0"/>
              <a:pPr/>
              <a:t>9</a:t>
            </a:fld>
            <a:endParaRPr lang="en-US"/>
          </a:p>
        </p:txBody>
      </p:sp>
    </p:spTree>
    <p:extLst>
      <p:ext uri="{BB962C8B-B14F-4D97-AF65-F5344CB8AC3E}">
        <p14:creationId xmlns:p14="http://schemas.microsoft.com/office/powerpoint/2010/main" val="457763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of main goals is to make the transition from the traditional power grid to the modern micro-grid.  In the summer, when there’s plenty of wind and solar, that’s when we want to demonstrate diesel-generator off technology and run totally on renewable energy.  This drawing shows all the different components for the modern </a:t>
            </a:r>
            <a:r>
              <a:rPr lang="en-US" baseline="0" dirty="0" err="1"/>
              <a:t>microgrid</a:t>
            </a:r>
            <a:r>
              <a:rPr lang="en-US" baseline="0" dirty="0"/>
              <a:t>.</a:t>
            </a:r>
          </a:p>
          <a:p>
            <a:endParaRPr lang="en-US" baseline="0" dirty="0"/>
          </a:p>
          <a:p>
            <a:r>
              <a:rPr lang="en-US" baseline="0" dirty="0"/>
              <a:t>If we can get to low-cost electricity, we could heat the home with heat pumps using low-cost electricity, rather than expensive diesel fuel.</a:t>
            </a:r>
            <a:endParaRPr lang="en-US" dirty="0"/>
          </a:p>
        </p:txBody>
      </p:sp>
      <p:sp>
        <p:nvSpPr>
          <p:cNvPr id="4" name="Slide Number Placeholder 3"/>
          <p:cNvSpPr>
            <a:spLocks noGrp="1"/>
          </p:cNvSpPr>
          <p:nvPr>
            <p:ph type="sldNum" sz="quarter" idx="10"/>
          </p:nvPr>
        </p:nvSpPr>
        <p:spPr/>
        <p:txBody>
          <a:bodyPr/>
          <a:lstStyle/>
          <a:p>
            <a:fld id="{8E3D2D94-768A-443C-9FD2-679FC2D3E92F}" type="slidenum">
              <a:rPr lang="en-US" smtClean="0"/>
              <a:pPr/>
              <a:t>10</a:t>
            </a:fld>
            <a:endParaRPr lang="en-US"/>
          </a:p>
        </p:txBody>
      </p:sp>
    </p:spTree>
    <p:extLst>
      <p:ext uri="{BB962C8B-B14F-4D97-AF65-F5344CB8AC3E}">
        <p14:creationId xmlns:p14="http://schemas.microsoft.com/office/powerpoint/2010/main" val="3340736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a:t>
            </a:r>
            <a:r>
              <a:rPr lang="en-US" baseline="0" dirty="0"/>
              <a:t> are the ESC priorities that we are moving to the action plan.</a:t>
            </a:r>
            <a:endParaRPr lang="en-US" dirty="0"/>
          </a:p>
        </p:txBody>
      </p:sp>
      <p:sp>
        <p:nvSpPr>
          <p:cNvPr id="4" name="Slide Number Placeholder 3"/>
          <p:cNvSpPr>
            <a:spLocks noGrp="1"/>
          </p:cNvSpPr>
          <p:nvPr>
            <p:ph type="sldNum" sz="quarter" idx="10"/>
          </p:nvPr>
        </p:nvSpPr>
        <p:spPr/>
        <p:txBody>
          <a:bodyPr/>
          <a:lstStyle/>
          <a:p>
            <a:fld id="{8E3D2D94-768A-443C-9FD2-679FC2D3E92F}" type="slidenum">
              <a:rPr lang="en-US" smtClean="0"/>
              <a:pPr/>
              <a:t>11</a:t>
            </a:fld>
            <a:endParaRPr lang="en-US"/>
          </a:p>
        </p:txBody>
      </p:sp>
    </p:spTree>
    <p:extLst>
      <p:ext uri="{BB962C8B-B14F-4D97-AF65-F5344CB8AC3E}">
        <p14:creationId xmlns:p14="http://schemas.microsoft.com/office/powerpoint/2010/main" val="635939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6B3BC6-AB52-414F-9DAF-7E625ADB1653}" type="datetimeFigureOut">
              <a:rPr lang="en-US" smtClean="0"/>
              <a:pPr/>
              <a:t>4/19/21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8FC07-EADC-4E5D-ADA9-51249A0A3D32}" type="slidenum">
              <a:rPr lang="en-US" smtClean="0"/>
              <a:pPr/>
              <a:t>‹#›</a:t>
            </a:fld>
            <a:endParaRPr lang="en-US"/>
          </a:p>
        </p:txBody>
      </p:sp>
    </p:spTree>
    <p:extLst>
      <p:ext uri="{BB962C8B-B14F-4D97-AF65-F5344CB8AC3E}">
        <p14:creationId xmlns:p14="http://schemas.microsoft.com/office/powerpoint/2010/main" val="1335162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6B3BC6-AB52-414F-9DAF-7E625ADB1653}" type="datetimeFigureOut">
              <a:rPr lang="en-US" smtClean="0"/>
              <a:pPr/>
              <a:t>4/19/21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8FC07-EADC-4E5D-ADA9-51249A0A3D32}" type="slidenum">
              <a:rPr lang="en-US" smtClean="0"/>
              <a:pPr/>
              <a:t>‹#›</a:t>
            </a:fld>
            <a:endParaRPr lang="en-US"/>
          </a:p>
        </p:txBody>
      </p:sp>
    </p:spTree>
    <p:extLst>
      <p:ext uri="{BB962C8B-B14F-4D97-AF65-F5344CB8AC3E}">
        <p14:creationId xmlns:p14="http://schemas.microsoft.com/office/powerpoint/2010/main" val="2989147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6B3BC6-AB52-414F-9DAF-7E625ADB1653}" type="datetimeFigureOut">
              <a:rPr lang="en-US" smtClean="0"/>
              <a:pPr/>
              <a:t>4/19/21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8FC07-EADC-4E5D-ADA9-51249A0A3D32}" type="slidenum">
              <a:rPr lang="en-US" smtClean="0"/>
              <a:pPr/>
              <a:t>‹#›</a:t>
            </a:fld>
            <a:endParaRPr lang="en-US"/>
          </a:p>
        </p:txBody>
      </p:sp>
    </p:spTree>
    <p:extLst>
      <p:ext uri="{BB962C8B-B14F-4D97-AF65-F5344CB8AC3E}">
        <p14:creationId xmlns:p14="http://schemas.microsoft.com/office/powerpoint/2010/main" val="3811359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rt Layout">
    <p:spTree>
      <p:nvGrpSpPr>
        <p:cNvPr id="1" name=""/>
        <p:cNvGrpSpPr/>
        <p:nvPr/>
      </p:nvGrpSpPr>
      <p:grpSpPr>
        <a:xfrm>
          <a:off x="0" y="0"/>
          <a:ext cx="0" cy="0"/>
          <a:chOff x="0" y="0"/>
          <a:chExt cx="0" cy="0"/>
        </a:xfrm>
      </p:grpSpPr>
      <p:grpSp>
        <p:nvGrpSpPr>
          <p:cNvPr id="13" name="Graphic 1">
            <a:extLst>
              <a:ext uri="{FF2B5EF4-FFF2-40B4-BE49-F238E27FC236}">
                <a16:creationId xmlns:a16="http://schemas.microsoft.com/office/drawing/2014/main" id="{2C819B96-1084-49C3-82B7-229513AC2269}"/>
              </a:ext>
            </a:extLst>
          </p:cNvPr>
          <p:cNvGrpSpPr/>
          <p:nvPr/>
        </p:nvGrpSpPr>
        <p:grpSpPr>
          <a:xfrm>
            <a:off x="-9525" y="-12700"/>
            <a:ext cx="9163050" cy="6883400"/>
            <a:chOff x="-12700" y="-12700"/>
            <a:chExt cx="12217400" cy="6883400"/>
          </a:xfrm>
        </p:grpSpPr>
        <p:sp>
          <p:nvSpPr>
            <p:cNvPr id="16" name="Freeform: Shape 15">
              <a:extLst>
                <a:ext uri="{FF2B5EF4-FFF2-40B4-BE49-F238E27FC236}">
                  <a16:creationId xmlns:a16="http://schemas.microsoft.com/office/drawing/2014/main" id="{45765A4C-A810-4DB9-9186-CA21666D77CD}"/>
                </a:ext>
              </a:extLst>
            </p:cNvPr>
            <p:cNvSpPr/>
            <p:nvPr/>
          </p:nvSpPr>
          <p:spPr>
            <a:xfrm>
              <a:off x="-12700" y="-12700"/>
              <a:ext cx="12217400" cy="6883400"/>
            </a:xfrm>
            <a:custGeom>
              <a:avLst/>
              <a:gdLst>
                <a:gd name="connsiteX0" fmla="*/ 12700 w 12217400"/>
                <a:gd name="connsiteY0" fmla="*/ 12700 h 6883400"/>
                <a:gd name="connsiteX1" fmla="*/ 12700 w 12217400"/>
                <a:gd name="connsiteY1" fmla="*/ 6870700 h 6883400"/>
                <a:gd name="connsiteX2" fmla="*/ 12205970 w 12217400"/>
                <a:gd name="connsiteY2" fmla="*/ 6870700 h 6883400"/>
                <a:gd name="connsiteX3" fmla="*/ 12205970 w 12217400"/>
                <a:gd name="connsiteY3" fmla="*/ 12700 h 6883400"/>
                <a:gd name="connsiteX4" fmla="*/ 12700 w 12217400"/>
                <a:gd name="connsiteY4" fmla="*/ 12700 h 688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7400" h="6883400">
                  <a:moveTo>
                    <a:pt x="12700" y="12700"/>
                  </a:moveTo>
                  <a:lnTo>
                    <a:pt x="12700" y="6870700"/>
                  </a:lnTo>
                  <a:lnTo>
                    <a:pt x="12205970" y="6870700"/>
                  </a:lnTo>
                  <a:lnTo>
                    <a:pt x="12205970" y="12700"/>
                  </a:lnTo>
                  <a:lnTo>
                    <a:pt x="12700" y="12700"/>
                  </a:lnTo>
                  <a:close/>
                </a:path>
              </a:pathLst>
            </a:custGeom>
            <a:solidFill>
              <a:schemeClr val="accent6"/>
            </a:solidFill>
            <a:ln w="12700" cap="flat">
              <a:noFill/>
              <a:prstDash val="solid"/>
              <a:miter/>
            </a:ln>
          </p:spPr>
          <p:txBody>
            <a:bodyPr rtlCol="0" anchor="ctr"/>
            <a:lstStyle/>
            <a:p>
              <a:endParaRPr lang="ru-RU" sz="1350" dirty="0"/>
            </a:p>
          </p:txBody>
        </p:sp>
        <p:sp>
          <p:nvSpPr>
            <p:cNvPr id="17" name="Freeform: Shape 16">
              <a:extLst>
                <a:ext uri="{FF2B5EF4-FFF2-40B4-BE49-F238E27FC236}">
                  <a16:creationId xmlns:a16="http://schemas.microsoft.com/office/drawing/2014/main" id="{2758CCEA-6327-4FC9-8472-4E74DC77BAD5}"/>
                </a:ext>
              </a:extLst>
            </p:cNvPr>
            <p:cNvSpPr/>
            <p:nvPr/>
          </p:nvSpPr>
          <p:spPr>
            <a:xfrm>
              <a:off x="542021" y="-12700"/>
              <a:ext cx="7289800" cy="6883400"/>
            </a:xfrm>
            <a:custGeom>
              <a:avLst/>
              <a:gdLst>
                <a:gd name="connsiteX0" fmla="*/ 5063490 w 7289800"/>
                <a:gd name="connsiteY0" fmla="*/ 12700 h 6883400"/>
                <a:gd name="connsiteX1" fmla="*/ 2499360 w 7289800"/>
                <a:gd name="connsiteY1" fmla="*/ 6870700 h 6883400"/>
                <a:gd name="connsiteX2" fmla="*/ 4721860 w 7289800"/>
                <a:gd name="connsiteY2" fmla="*/ 6870700 h 6883400"/>
                <a:gd name="connsiteX3" fmla="*/ 7285990 w 7289800"/>
                <a:gd name="connsiteY3" fmla="*/ 12700 h 6883400"/>
                <a:gd name="connsiteX4" fmla="*/ 5063490 w 7289800"/>
                <a:gd name="connsiteY4" fmla="*/ 12700 h 6883400"/>
                <a:gd name="connsiteX5" fmla="*/ 12700 w 7289800"/>
                <a:gd name="connsiteY5" fmla="*/ 6870700 h 6883400"/>
                <a:gd name="connsiteX6" fmla="*/ 2235200 w 7289800"/>
                <a:gd name="connsiteY6" fmla="*/ 6870700 h 6883400"/>
                <a:gd name="connsiteX7" fmla="*/ 4799331 w 7289800"/>
                <a:gd name="connsiteY7" fmla="*/ 12700 h 6883400"/>
                <a:gd name="connsiteX8" fmla="*/ 2576830 w 7289800"/>
                <a:gd name="connsiteY8" fmla="*/ 12700 h 6883400"/>
                <a:gd name="connsiteX9" fmla="*/ 12700 w 7289800"/>
                <a:gd name="connsiteY9"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89800" h="6883400">
                  <a:moveTo>
                    <a:pt x="5063490" y="12700"/>
                  </a:moveTo>
                  <a:lnTo>
                    <a:pt x="2499360" y="6870700"/>
                  </a:lnTo>
                  <a:lnTo>
                    <a:pt x="4721860" y="6870700"/>
                  </a:lnTo>
                  <a:lnTo>
                    <a:pt x="7285990" y="12700"/>
                  </a:lnTo>
                  <a:lnTo>
                    <a:pt x="5063490" y="12700"/>
                  </a:lnTo>
                  <a:close/>
                  <a:moveTo>
                    <a:pt x="12700" y="6870700"/>
                  </a:moveTo>
                  <a:lnTo>
                    <a:pt x="2235200" y="6870700"/>
                  </a:lnTo>
                  <a:lnTo>
                    <a:pt x="4799331" y="12700"/>
                  </a:lnTo>
                  <a:lnTo>
                    <a:pt x="2576830" y="12700"/>
                  </a:lnTo>
                  <a:lnTo>
                    <a:pt x="12700" y="6870700"/>
                  </a:lnTo>
                  <a:close/>
                </a:path>
              </a:pathLst>
            </a:custGeom>
            <a:solidFill>
              <a:schemeClr val="bg2">
                <a:alpha val="15000"/>
              </a:schemeClr>
            </a:solidFill>
            <a:ln w="12700" cap="flat">
              <a:noFill/>
              <a:prstDash val="solid"/>
              <a:miter/>
            </a:ln>
          </p:spPr>
          <p:txBody>
            <a:bodyPr rtlCol="0" anchor="ctr"/>
            <a:lstStyle/>
            <a:p>
              <a:endParaRPr lang="ru-RU" sz="1350" dirty="0"/>
            </a:p>
          </p:txBody>
        </p:sp>
      </p:gr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9" name="Graphic 4">
            <a:extLst>
              <a:ext uri="{FF2B5EF4-FFF2-40B4-BE49-F238E27FC236}">
                <a16:creationId xmlns:a16="http://schemas.microsoft.com/office/drawing/2014/main" id="{CC6E1909-954A-41BF-9CF4-2CB53F6862EF}"/>
              </a:ext>
            </a:extLst>
          </p:cNvPr>
          <p:cNvSpPr/>
          <p:nvPr userDrawn="1"/>
        </p:nvSpPr>
        <p:spPr>
          <a:xfrm>
            <a:off x="8469473" y="6103003"/>
            <a:ext cx="6831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sz="1350" dirty="0"/>
          </a:p>
        </p:txBody>
      </p:sp>
      <p:sp>
        <p:nvSpPr>
          <p:cNvPr id="18" name="Chart Placeholder 18">
            <a:extLst>
              <a:ext uri="{FF2B5EF4-FFF2-40B4-BE49-F238E27FC236}">
                <a16:creationId xmlns:a16="http://schemas.microsoft.com/office/drawing/2014/main" id="{68B512F2-EA3E-483F-B5D4-29DFD6C37B36}"/>
              </a:ext>
            </a:extLst>
          </p:cNvPr>
          <p:cNvSpPr>
            <a:spLocks noGrp="1"/>
          </p:cNvSpPr>
          <p:nvPr>
            <p:ph type="chart" sz="quarter" idx="32"/>
          </p:nvPr>
        </p:nvSpPr>
        <p:spPr>
          <a:xfrm>
            <a:off x="4572001" y="1246189"/>
            <a:ext cx="3877526" cy="4365625"/>
          </a:xfrm>
        </p:spPr>
        <p:txBody>
          <a:bodyPr anchor="ctr" anchorCtr="0">
            <a:normAutofit/>
          </a:bodyPr>
          <a:lstStyle>
            <a:lvl1pPr marL="0" indent="0" algn="ctr">
              <a:buNone/>
              <a:defRPr sz="1200">
                <a:solidFill>
                  <a:schemeClr val="tx1">
                    <a:lumMod val="50000"/>
                    <a:lumOff val="50000"/>
                  </a:schemeClr>
                </a:solidFill>
              </a:defRPr>
            </a:lvl1pPr>
          </a:lstStyle>
          <a:p>
            <a:r>
              <a:rPr lang="en-US"/>
              <a:t>Click icon to add chart</a:t>
            </a:r>
            <a:endParaRPr lang="ru-RU" dirty="0"/>
          </a:p>
        </p:txBody>
      </p:sp>
      <p:sp>
        <p:nvSpPr>
          <p:cNvPr id="15" name="Title 1">
            <a:extLst>
              <a:ext uri="{FF2B5EF4-FFF2-40B4-BE49-F238E27FC236}">
                <a16:creationId xmlns:a16="http://schemas.microsoft.com/office/drawing/2014/main" id="{AD58E79F-20BB-644D-8C49-25B57E347DE6}"/>
              </a:ext>
            </a:extLst>
          </p:cNvPr>
          <p:cNvSpPr>
            <a:spLocks noGrp="1"/>
          </p:cNvSpPr>
          <p:nvPr>
            <p:ph type="title" hasCustomPrompt="1"/>
          </p:nvPr>
        </p:nvSpPr>
        <p:spPr>
          <a:xfrm>
            <a:off x="580524" y="1317174"/>
            <a:ext cx="2119122" cy="1524185"/>
          </a:xfrm>
        </p:spPr>
        <p:txBody>
          <a:bodyPr>
            <a:normAutofit/>
          </a:bodyPr>
          <a:lstStyle>
            <a:lvl1pPr algn="l">
              <a:defRPr sz="3000" b="1">
                <a:solidFill>
                  <a:schemeClr val="bg1"/>
                </a:solidFill>
              </a:defRPr>
            </a:lvl1pPr>
          </a:lstStyle>
          <a:p>
            <a:r>
              <a:rPr lang="en-US" dirty="0"/>
              <a:t>CHART</a:t>
            </a:r>
            <a:br>
              <a:rPr lang="en-US" dirty="0"/>
            </a:br>
            <a:r>
              <a:rPr lang="en-US" dirty="0"/>
              <a:t>SLIDE</a:t>
            </a:r>
            <a:endParaRPr lang="ru-RU" dirty="0"/>
          </a:p>
        </p:txBody>
      </p:sp>
      <p:sp>
        <p:nvSpPr>
          <p:cNvPr id="23" name="Text Placeholder 17">
            <a:extLst>
              <a:ext uri="{FF2B5EF4-FFF2-40B4-BE49-F238E27FC236}">
                <a16:creationId xmlns:a16="http://schemas.microsoft.com/office/drawing/2014/main" id="{EF8E92E6-C1C9-854A-93EE-FD201AF050FC}"/>
              </a:ext>
            </a:extLst>
          </p:cNvPr>
          <p:cNvSpPr>
            <a:spLocks noGrp="1"/>
          </p:cNvSpPr>
          <p:nvPr>
            <p:ph type="body" sz="quarter" idx="13" hasCustomPrompt="1"/>
          </p:nvPr>
        </p:nvSpPr>
        <p:spPr>
          <a:xfrm>
            <a:off x="580524" y="3198229"/>
            <a:ext cx="2119122" cy="2154741"/>
          </a:xfrm>
        </p:spPr>
        <p:txBody>
          <a:bodyPr>
            <a:normAutofit/>
          </a:bodyPr>
          <a:lstStyle>
            <a:lvl1pPr marL="0" indent="0" algn="l">
              <a:buNone/>
              <a:defRPr sz="1650">
                <a:solidFill>
                  <a:schemeClr val="tx2"/>
                </a:solidFill>
              </a:defRPr>
            </a:lvl1pPr>
            <a:lvl2pPr>
              <a:defRPr sz="1350"/>
            </a:lvl2pPr>
            <a:lvl3pPr>
              <a:defRPr sz="1350"/>
            </a:lvl3pPr>
            <a:lvl4pPr>
              <a:defRPr sz="1350"/>
            </a:lvl4pPr>
            <a:lvl5pPr>
              <a:defRPr sz="1350"/>
            </a:lvl5pPr>
          </a:lstStyle>
          <a:p>
            <a:pPr lvl="0"/>
            <a:r>
              <a:rPr lang="en-US" dirty="0"/>
              <a:t>Edit master text styles</a:t>
            </a:r>
          </a:p>
        </p:txBody>
      </p:sp>
      <p:sp>
        <p:nvSpPr>
          <p:cNvPr id="24" name="Graphic 15">
            <a:extLst>
              <a:ext uri="{FF2B5EF4-FFF2-40B4-BE49-F238E27FC236}">
                <a16:creationId xmlns:a16="http://schemas.microsoft.com/office/drawing/2014/main" id="{C1F625F0-F98F-D244-9020-86C86C287112}"/>
              </a:ext>
            </a:extLst>
          </p:cNvPr>
          <p:cNvSpPr/>
          <p:nvPr userDrawn="1"/>
        </p:nvSpPr>
        <p:spPr>
          <a:xfrm>
            <a:off x="-8380" y="2899869"/>
            <a:ext cx="1971000" cy="7310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endParaRPr lang="ru-RU" sz="1350" dirty="0"/>
          </a:p>
        </p:txBody>
      </p:sp>
    </p:spTree>
    <p:extLst>
      <p:ext uri="{BB962C8B-B14F-4D97-AF65-F5344CB8AC3E}">
        <p14:creationId xmlns:p14="http://schemas.microsoft.com/office/powerpoint/2010/main" val="221844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6B3BC6-AB52-414F-9DAF-7E625ADB1653}" type="datetimeFigureOut">
              <a:rPr lang="en-US" smtClean="0"/>
              <a:pPr/>
              <a:t>4/19/21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8FC07-EADC-4E5D-ADA9-51249A0A3D32}" type="slidenum">
              <a:rPr lang="en-US" smtClean="0"/>
              <a:pPr/>
              <a:t>‹#›</a:t>
            </a:fld>
            <a:endParaRPr lang="en-US"/>
          </a:p>
        </p:txBody>
      </p:sp>
    </p:spTree>
    <p:extLst>
      <p:ext uri="{BB962C8B-B14F-4D97-AF65-F5344CB8AC3E}">
        <p14:creationId xmlns:p14="http://schemas.microsoft.com/office/powerpoint/2010/main" val="2716334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6B3BC6-AB52-414F-9DAF-7E625ADB1653}" type="datetimeFigureOut">
              <a:rPr lang="en-US" smtClean="0"/>
              <a:pPr/>
              <a:t>4/19/21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8FC07-EADC-4E5D-ADA9-51249A0A3D32}" type="slidenum">
              <a:rPr lang="en-US" smtClean="0"/>
              <a:pPr/>
              <a:t>‹#›</a:t>
            </a:fld>
            <a:endParaRPr lang="en-US"/>
          </a:p>
        </p:txBody>
      </p:sp>
    </p:spTree>
    <p:extLst>
      <p:ext uri="{BB962C8B-B14F-4D97-AF65-F5344CB8AC3E}">
        <p14:creationId xmlns:p14="http://schemas.microsoft.com/office/powerpoint/2010/main" val="3242674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6B3BC6-AB52-414F-9DAF-7E625ADB1653}" type="datetimeFigureOut">
              <a:rPr lang="en-US" smtClean="0"/>
              <a:pPr/>
              <a:t>4/19/21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8FC07-EADC-4E5D-ADA9-51249A0A3D32}" type="slidenum">
              <a:rPr lang="en-US" smtClean="0"/>
              <a:pPr/>
              <a:t>‹#›</a:t>
            </a:fld>
            <a:endParaRPr lang="en-US"/>
          </a:p>
        </p:txBody>
      </p:sp>
    </p:spTree>
    <p:extLst>
      <p:ext uri="{BB962C8B-B14F-4D97-AF65-F5344CB8AC3E}">
        <p14:creationId xmlns:p14="http://schemas.microsoft.com/office/powerpoint/2010/main" val="379579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6B3BC6-AB52-414F-9DAF-7E625ADB1653}" type="datetimeFigureOut">
              <a:rPr lang="en-US" smtClean="0"/>
              <a:pPr/>
              <a:t>4/19/21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8FC07-EADC-4E5D-ADA9-51249A0A3D32}" type="slidenum">
              <a:rPr lang="en-US" smtClean="0"/>
              <a:pPr/>
              <a:t>‹#›</a:t>
            </a:fld>
            <a:endParaRPr lang="en-US"/>
          </a:p>
        </p:txBody>
      </p:sp>
    </p:spTree>
    <p:extLst>
      <p:ext uri="{BB962C8B-B14F-4D97-AF65-F5344CB8AC3E}">
        <p14:creationId xmlns:p14="http://schemas.microsoft.com/office/powerpoint/2010/main" val="356739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6B3BC6-AB52-414F-9DAF-7E625ADB1653}" type="datetimeFigureOut">
              <a:rPr lang="en-US" smtClean="0"/>
              <a:pPr/>
              <a:t>4/19/21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8FC07-EADC-4E5D-ADA9-51249A0A3D32}" type="slidenum">
              <a:rPr lang="en-US" smtClean="0"/>
              <a:pPr/>
              <a:t>‹#›</a:t>
            </a:fld>
            <a:endParaRPr lang="en-US"/>
          </a:p>
        </p:txBody>
      </p:sp>
    </p:spTree>
    <p:extLst>
      <p:ext uri="{BB962C8B-B14F-4D97-AF65-F5344CB8AC3E}">
        <p14:creationId xmlns:p14="http://schemas.microsoft.com/office/powerpoint/2010/main" val="4172483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6B3BC6-AB52-414F-9DAF-7E625ADB1653}" type="datetimeFigureOut">
              <a:rPr lang="en-US" smtClean="0"/>
              <a:pPr/>
              <a:t>4/19/21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8FC07-EADC-4E5D-ADA9-51249A0A3D32}" type="slidenum">
              <a:rPr lang="en-US" smtClean="0"/>
              <a:pPr/>
              <a:t>‹#›</a:t>
            </a:fld>
            <a:endParaRPr lang="en-US"/>
          </a:p>
        </p:txBody>
      </p:sp>
    </p:spTree>
    <p:extLst>
      <p:ext uri="{BB962C8B-B14F-4D97-AF65-F5344CB8AC3E}">
        <p14:creationId xmlns:p14="http://schemas.microsoft.com/office/powerpoint/2010/main" val="1492131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6B3BC6-AB52-414F-9DAF-7E625ADB1653}" type="datetimeFigureOut">
              <a:rPr lang="en-US" smtClean="0"/>
              <a:pPr/>
              <a:t>4/19/21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8FC07-EADC-4E5D-ADA9-51249A0A3D32}" type="slidenum">
              <a:rPr lang="en-US" smtClean="0"/>
              <a:pPr/>
              <a:t>‹#›</a:t>
            </a:fld>
            <a:endParaRPr lang="en-US"/>
          </a:p>
        </p:txBody>
      </p:sp>
    </p:spTree>
    <p:extLst>
      <p:ext uri="{BB962C8B-B14F-4D97-AF65-F5344CB8AC3E}">
        <p14:creationId xmlns:p14="http://schemas.microsoft.com/office/powerpoint/2010/main" val="736331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6B3BC6-AB52-414F-9DAF-7E625ADB1653}" type="datetimeFigureOut">
              <a:rPr lang="en-US" smtClean="0"/>
              <a:pPr/>
              <a:t>4/19/21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8FC07-EADC-4E5D-ADA9-51249A0A3D32}" type="slidenum">
              <a:rPr lang="en-US" smtClean="0"/>
              <a:pPr/>
              <a:t>‹#›</a:t>
            </a:fld>
            <a:endParaRPr lang="en-US"/>
          </a:p>
        </p:txBody>
      </p:sp>
    </p:spTree>
    <p:extLst>
      <p:ext uri="{BB962C8B-B14F-4D97-AF65-F5344CB8AC3E}">
        <p14:creationId xmlns:p14="http://schemas.microsoft.com/office/powerpoint/2010/main" val="2639241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66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6B3BC6-AB52-414F-9DAF-7E625ADB1653}" type="datetimeFigureOut">
              <a:rPr lang="en-US" smtClean="0"/>
              <a:pPr/>
              <a:t>4/19/21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18FC07-EADC-4E5D-ADA9-51249A0A3D32}" type="slidenum">
              <a:rPr lang="en-US" smtClean="0"/>
              <a:pPr/>
              <a:t>‹#›</a:t>
            </a:fld>
            <a:endParaRPr lang="en-US"/>
          </a:p>
        </p:txBody>
      </p:sp>
    </p:spTree>
    <p:extLst>
      <p:ext uri="{BB962C8B-B14F-4D97-AF65-F5344CB8AC3E}">
        <p14:creationId xmlns:p14="http://schemas.microsoft.com/office/powerpoint/2010/main" val="2135572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hyperlink" Target="http://www.heatpump.cf"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26.png"/><Relationship Id="rId7"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mailto:Sonny.adams@nana.com"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7.jpe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22.jpeg"/><Relationship Id="rId4" Type="http://schemas.openxmlformats.org/officeDocument/2006/relationships/image" Target="../media/image18.jpeg"/><Relationship Id="rId9"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47122" y="4610070"/>
            <a:ext cx="2971800" cy="1981200"/>
          </a:xfrm>
          <a:prstGeom prst="rect">
            <a:avLst/>
          </a:prstGeom>
        </p:spPr>
      </p:pic>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54624" y="376015"/>
            <a:ext cx="2589376" cy="1909985"/>
          </a:xfrm>
          <a:prstGeom prst="rect">
            <a:avLst/>
          </a:prstGeom>
        </p:spPr>
      </p:pic>
      <p:pic>
        <p:nvPicPr>
          <p:cNvPr id="14" name="Picture 1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454186" y="182561"/>
            <a:ext cx="4100438" cy="2103439"/>
          </a:xfrm>
          <a:prstGeom prst="rect">
            <a:avLst/>
          </a:prstGeom>
        </p:spPr>
      </p:pic>
      <p:pic>
        <p:nvPicPr>
          <p:cNvPr id="15" name="Picture 1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605992"/>
            <a:ext cx="2454186" cy="1680008"/>
          </a:xfrm>
          <a:prstGeom prst="rect">
            <a:avLst/>
          </a:prstGeom>
        </p:spPr>
      </p:pic>
      <p:pic>
        <p:nvPicPr>
          <p:cNvPr id="16" name="Picture 2" descr="J:\Master Photos\Selawik\Windmills\Windmills at sunset.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0" y="4610070"/>
            <a:ext cx="2857500" cy="2247930"/>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6"/>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315200" y="4610070"/>
            <a:ext cx="1828800" cy="1957886"/>
          </a:xfrm>
          <a:prstGeom prst="rect">
            <a:avLst/>
          </a:prstGeom>
        </p:spPr>
      </p:pic>
      <p:pic>
        <p:nvPicPr>
          <p:cNvPr id="6" name="Picture 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2340"/>
            <a:ext cx="9144000" cy="999744"/>
          </a:xfrm>
          <a:prstGeom prst="rect">
            <a:avLst/>
          </a:prstGeom>
        </p:spPr>
      </p:pic>
      <p:sp>
        <p:nvSpPr>
          <p:cNvPr id="10" name="TextBox 9"/>
          <p:cNvSpPr txBox="1"/>
          <p:nvPr/>
        </p:nvSpPr>
        <p:spPr>
          <a:xfrm>
            <a:off x="228600" y="79713"/>
            <a:ext cx="4953000" cy="461665"/>
          </a:xfrm>
          <a:prstGeom prst="rect">
            <a:avLst/>
          </a:prstGeom>
          <a:noFill/>
        </p:spPr>
        <p:txBody>
          <a:bodyPr wrap="square" rtlCol="0">
            <a:spAutoFit/>
          </a:bodyPr>
          <a:lstStyle/>
          <a:p>
            <a:r>
              <a:rPr lang="en-US" sz="2400" dirty="0">
                <a:solidFill>
                  <a:schemeClr val="bg1"/>
                </a:solidFill>
                <a:latin typeface="+mj-lt"/>
              </a:rPr>
              <a:t>Village Economic Development</a:t>
            </a:r>
          </a:p>
        </p:txBody>
      </p:sp>
      <p:pic>
        <p:nvPicPr>
          <p:cNvPr id="11" name="Picture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0" y="6473952"/>
            <a:ext cx="9144000" cy="384048"/>
          </a:xfrm>
          <a:prstGeom prst="rect">
            <a:avLst/>
          </a:prstGeom>
        </p:spPr>
      </p:pic>
      <p:sp>
        <p:nvSpPr>
          <p:cNvPr id="18" name="Rectangle 17"/>
          <p:cNvSpPr/>
          <p:nvPr/>
        </p:nvSpPr>
        <p:spPr>
          <a:xfrm>
            <a:off x="304800" y="2514600"/>
            <a:ext cx="8572500" cy="1969770"/>
          </a:xfrm>
          <a:prstGeom prst="rect">
            <a:avLst/>
          </a:prstGeom>
        </p:spPr>
        <p:txBody>
          <a:bodyPr wrap="square">
            <a:spAutoFit/>
          </a:bodyPr>
          <a:lstStyle/>
          <a:p>
            <a:r>
              <a:rPr lang="en-US" sz="2800" b="1" dirty="0">
                <a:solidFill>
                  <a:srgbClr val="0070C0"/>
                </a:solidFill>
                <a:latin typeface="Calibri Light" panose="020F0302020204030204" pitchFamily="34" charset="0"/>
              </a:rPr>
              <a:t>Arctic Sustainable Energy Research Conference – </a:t>
            </a:r>
          </a:p>
          <a:p>
            <a:r>
              <a:rPr lang="en-US" sz="2800" b="1" dirty="0">
                <a:solidFill>
                  <a:srgbClr val="0070C0"/>
                </a:solidFill>
                <a:latin typeface="Calibri Light" panose="020F0302020204030204" pitchFamily="34" charset="0"/>
              </a:rPr>
              <a:t>Alaska Energy and Climate Equity – </a:t>
            </a:r>
          </a:p>
          <a:p>
            <a:r>
              <a:rPr lang="en-US" sz="2800" b="1" dirty="0">
                <a:solidFill>
                  <a:srgbClr val="0070C0"/>
                </a:solidFill>
                <a:latin typeface="Calibri Light" panose="020F0302020204030204" pitchFamily="34" charset="0"/>
              </a:rPr>
              <a:t>Regional Needs Informing Energy Policy</a:t>
            </a:r>
          </a:p>
          <a:p>
            <a:r>
              <a:rPr lang="en-US" sz="2000" b="1" dirty="0">
                <a:solidFill>
                  <a:schemeClr val="bg1">
                    <a:lumMod val="50000"/>
                  </a:schemeClr>
                </a:solidFill>
                <a:latin typeface="Calibri Light" panose="020F0302020204030204" pitchFamily="34" charset="0"/>
              </a:rPr>
              <a:t>Sonny Adams – NANA Regional Corporation; Brian Hirsch – </a:t>
            </a:r>
            <a:r>
              <a:rPr lang="en-US" sz="2000" b="1" dirty="0" err="1">
                <a:solidFill>
                  <a:schemeClr val="bg1">
                    <a:lumMod val="50000"/>
                  </a:schemeClr>
                </a:solidFill>
                <a:latin typeface="Calibri Light" panose="020F0302020204030204" pitchFamily="34" charset="0"/>
              </a:rPr>
              <a:t>DeerStone</a:t>
            </a:r>
            <a:r>
              <a:rPr lang="en-US" sz="2000" b="1" dirty="0">
                <a:solidFill>
                  <a:schemeClr val="bg1">
                    <a:lumMod val="50000"/>
                  </a:schemeClr>
                </a:solidFill>
                <a:latin typeface="Calibri Light" panose="020F0302020204030204" pitchFamily="34" charset="0"/>
              </a:rPr>
              <a:t> Consulting</a:t>
            </a:r>
          </a:p>
          <a:p>
            <a:r>
              <a:rPr lang="en-US" dirty="0">
                <a:solidFill>
                  <a:schemeClr val="tx1">
                    <a:lumMod val="50000"/>
                    <a:lumOff val="50000"/>
                  </a:schemeClr>
                </a:solidFill>
                <a:latin typeface="Calibri Light" panose="020F0302020204030204" pitchFamily="34" charset="0"/>
              </a:rPr>
              <a:t>April 20, 2021 • Anchorage, Alaska</a:t>
            </a:r>
          </a:p>
        </p:txBody>
      </p:sp>
      <p:pic>
        <p:nvPicPr>
          <p:cNvPr id="2" name="Picture 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495800" y="4608921"/>
            <a:ext cx="2819400" cy="2041885"/>
          </a:xfrm>
          <a:prstGeom prst="rect">
            <a:avLst/>
          </a:prstGeom>
        </p:spPr>
      </p:pic>
    </p:spTree>
    <p:extLst>
      <p:ext uri="{BB962C8B-B14F-4D97-AF65-F5344CB8AC3E}">
        <p14:creationId xmlns:p14="http://schemas.microsoft.com/office/powerpoint/2010/main" val="3911473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D72C082-2AA9-4741-90B2-E1162D23D063}"/>
              </a:ext>
            </a:extLst>
          </p:cNvPr>
          <p:cNvSpPr>
            <a:spLocks noGrp="1"/>
          </p:cNvSpPr>
          <p:nvPr>
            <p:ph type="title"/>
          </p:nvPr>
        </p:nvSpPr>
        <p:spPr>
          <a:xfrm>
            <a:off x="457200" y="609600"/>
            <a:ext cx="8229600" cy="457200"/>
          </a:xfrm>
        </p:spPr>
        <p:txBody>
          <a:bodyPr>
            <a:normAutofit fontScale="90000"/>
          </a:bodyPr>
          <a:lstStyle/>
          <a:p>
            <a:r>
              <a:rPr lang="en-US" b="1" dirty="0"/>
              <a:t>APPLIED ARCTIC TECHNOLOGY </a:t>
            </a:r>
          </a:p>
        </p:txBody>
      </p:sp>
      <p:pic>
        <p:nvPicPr>
          <p:cNvPr id="6" name="Content Placeholder 5">
            <a:extLst>
              <a:ext uri="{FF2B5EF4-FFF2-40B4-BE49-F238E27FC236}">
                <a16:creationId xmlns:a16="http://schemas.microsoft.com/office/drawing/2014/main" id="{83B4DE3E-8347-C04D-8276-8BF994B536B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066800"/>
            <a:ext cx="8229600" cy="2432031"/>
          </a:xfrm>
          <a:ln w="25400">
            <a:solidFill>
              <a:schemeClr val="tx1"/>
            </a:solidFill>
          </a:ln>
        </p:spPr>
      </p:pic>
      <p:sp>
        <p:nvSpPr>
          <p:cNvPr id="9" name="TextBox 8">
            <a:extLst>
              <a:ext uri="{FF2B5EF4-FFF2-40B4-BE49-F238E27FC236}">
                <a16:creationId xmlns:a16="http://schemas.microsoft.com/office/drawing/2014/main" id="{964F54BA-4B27-7742-9EE5-FA3C73B748F8}"/>
              </a:ext>
            </a:extLst>
          </p:cNvPr>
          <p:cNvSpPr txBox="1"/>
          <p:nvPr/>
        </p:nvSpPr>
        <p:spPr>
          <a:xfrm>
            <a:off x="3581400" y="3810000"/>
            <a:ext cx="2895600" cy="369332"/>
          </a:xfrm>
          <a:prstGeom prst="rect">
            <a:avLst/>
          </a:prstGeom>
          <a:noFill/>
        </p:spPr>
        <p:txBody>
          <a:bodyPr wrap="square" rtlCol="0">
            <a:spAutoFit/>
          </a:bodyPr>
          <a:lstStyle/>
          <a:p>
            <a:r>
              <a:rPr lang="en-US" b="1" dirty="0"/>
              <a:t>BASIC MICRO-GRID</a:t>
            </a:r>
          </a:p>
        </p:txBody>
      </p:sp>
      <p:pic>
        <p:nvPicPr>
          <p:cNvPr id="10" name="Picture 9">
            <a:extLst>
              <a:ext uri="{FF2B5EF4-FFF2-40B4-BE49-F238E27FC236}">
                <a16:creationId xmlns:a16="http://schemas.microsoft.com/office/drawing/2014/main" id="{6A40DA80-54F1-9042-A656-31B1E98850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0553"/>
            <a:ext cx="9144000" cy="848753"/>
          </a:xfrm>
          <a:prstGeom prst="rect">
            <a:avLst/>
          </a:prstGeom>
        </p:spPr>
      </p:pic>
      <p:pic>
        <p:nvPicPr>
          <p:cNvPr id="2" name="Picture 1"/>
          <p:cNvPicPr>
            <a:picLocks noChangeAspect="1"/>
          </p:cNvPicPr>
          <p:nvPr/>
        </p:nvPicPr>
        <p:blipFill>
          <a:blip r:embed="rId5"/>
          <a:stretch>
            <a:fillRect/>
          </a:stretch>
        </p:blipFill>
        <p:spPr>
          <a:xfrm>
            <a:off x="457200" y="3505200"/>
            <a:ext cx="8236772" cy="3352800"/>
          </a:xfrm>
          <a:prstGeom prst="rect">
            <a:avLst/>
          </a:prstGeom>
        </p:spPr>
      </p:pic>
    </p:spTree>
    <p:extLst>
      <p:ext uri="{BB962C8B-B14F-4D97-AF65-F5344CB8AC3E}">
        <p14:creationId xmlns:p14="http://schemas.microsoft.com/office/powerpoint/2010/main" val="3643844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57872"/>
            <a:ext cx="9144000" cy="6095404"/>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999744"/>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473952"/>
            <a:ext cx="9144000" cy="384048"/>
          </a:xfrm>
          <a:prstGeom prst="rect">
            <a:avLst/>
          </a:prstGeom>
        </p:spPr>
      </p:pic>
      <p:sp>
        <p:nvSpPr>
          <p:cNvPr id="7" name="Title 6">
            <a:extLst>
              <a:ext uri="{FF2B5EF4-FFF2-40B4-BE49-F238E27FC236}">
                <a16:creationId xmlns:a16="http://schemas.microsoft.com/office/drawing/2014/main" id="{822A4A50-9F4A-2945-A175-1DADFA1A3301}"/>
              </a:ext>
            </a:extLst>
          </p:cNvPr>
          <p:cNvSpPr>
            <a:spLocks noGrp="1"/>
          </p:cNvSpPr>
          <p:nvPr>
            <p:ph type="title"/>
          </p:nvPr>
        </p:nvSpPr>
        <p:spPr>
          <a:xfrm>
            <a:off x="457200" y="685800"/>
            <a:ext cx="8229600" cy="731838"/>
          </a:xfrm>
        </p:spPr>
        <p:txBody>
          <a:bodyPr>
            <a:normAutofit fontScale="90000"/>
          </a:bodyPr>
          <a:lstStyle/>
          <a:p>
            <a:r>
              <a:rPr lang="en-US" dirty="0"/>
              <a:t>ESC Priorities </a:t>
            </a:r>
            <a:r>
              <a:rPr lang="en-US" dirty="0">
                <a:sym typeface="Wingdings"/>
              </a:rPr>
              <a:t> Action Plan</a:t>
            </a:r>
            <a:endParaRPr lang="en-US" dirty="0"/>
          </a:p>
        </p:txBody>
      </p:sp>
      <p:sp>
        <p:nvSpPr>
          <p:cNvPr id="9" name="Content Placeholder 8">
            <a:extLst>
              <a:ext uri="{FF2B5EF4-FFF2-40B4-BE49-F238E27FC236}">
                <a16:creationId xmlns:a16="http://schemas.microsoft.com/office/drawing/2014/main" id="{50853B4A-461F-4243-9383-B868B07A2BDB}"/>
              </a:ext>
            </a:extLst>
          </p:cNvPr>
          <p:cNvSpPr>
            <a:spLocks noGrp="1"/>
          </p:cNvSpPr>
          <p:nvPr>
            <p:ph sz="half" idx="1"/>
          </p:nvPr>
        </p:nvSpPr>
        <p:spPr>
          <a:xfrm>
            <a:off x="76200" y="1295400"/>
            <a:ext cx="4419600" cy="5257800"/>
          </a:xfrm>
        </p:spPr>
        <p:txBody>
          <a:bodyPr>
            <a:normAutofit fontScale="40000" lnSpcReduction="20000"/>
          </a:bodyPr>
          <a:lstStyle/>
          <a:p>
            <a:pPr marL="457200" indent="-457200">
              <a:lnSpc>
                <a:spcPct val="150000"/>
              </a:lnSpc>
              <a:spcBef>
                <a:spcPts val="0"/>
              </a:spcBef>
            </a:pPr>
            <a:r>
              <a:rPr lang="en-US" sz="2900" b="1" dirty="0">
                <a:solidFill>
                  <a:schemeClr val="tx1">
                    <a:lumMod val="65000"/>
                    <a:lumOff val="35000"/>
                  </a:schemeClr>
                </a:solidFill>
              </a:rPr>
              <a:t>Critical path to Village Economic Development: Roads and Interties</a:t>
            </a:r>
          </a:p>
          <a:p>
            <a:pPr marL="457200" indent="-457200">
              <a:lnSpc>
                <a:spcPct val="150000"/>
              </a:lnSpc>
              <a:spcBef>
                <a:spcPts val="0"/>
              </a:spcBef>
            </a:pPr>
            <a:endParaRPr lang="en-US" sz="2900" b="1" dirty="0">
              <a:solidFill>
                <a:schemeClr val="tx1">
                  <a:lumMod val="65000"/>
                  <a:lumOff val="35000"/>
                </a:schemeClr>
              </a:solidFill>
            </a:endParaRPr>
          </a:p>
          <a:p>
            <a:pPr marL="457200" indent="-457200">
              <a:lnSpc>
                <a:spcPct val="150000"/>
              </a:lnSpc>
              <a:spcBef>
                <a:spcPts val="0"/>
              </a:spcBef>
            </a:pPr>
            <a:r>
              <a:rPr lang="en-US" sz="2900" b="1" dirty="0">
                <a:solidFill>
                  <a:schemeClr val="tx1">
                    <a:lumMod val="65000"/>
                    <a:lumOff val="35000"/>
                  </a:schemeClr>
                </a:solidFill>
              </a:rPr>
              <a:t>Business Case for High Penetration Renewable Energy (must include heat)</a:t>
            </a:r>
          </a:p>
          <a:p>
            <a:pPr marL="0" indent="0">
              <a:lnSpc>
                <a:spcPct val="150000"/>
              </a:lnSpc>
              <a:spcBef>
                <a:spcPts val="0"/>
              </a:spcBef>
              <a:buNone/>
            </a:pPr>
            <a:endParaRPr lang="en-US" sz="2900" b="1" dirty="0">
              <a:solidFill>
                <a:schemeClr val="tx1">
                  <a:lumMod val="65000"/>
                  <a:lumOff val="35000"/>
                </a:schemeClr>
              </a:solidFill>
            </a:endParaRPr>
          </a:p>
          <a:p>
            <a:pPr marL="457200" indent="-457200">
              <a:lnSpc>
                <a:spcPct val="150000"/>
              </a:lnSpc>
              <a:spcBef>
                <a:spcPts val="0"/>
              </a:spcBef>
            </a:pPr>
            <a:r>
              <a:rPr lang="en-US" sz="2900" b="1" dirty="0">
                <a:solidFill>
                  <a:schemeClr val="tx1">
                    <a:lumMod val="65000"/>
                    <a:lumOff val="35000"/>
                  </a:schemeClr>
                </a:solidFill>
              </a:rPr>
              <a:t>Lower/stabilize energy costs! (Regional cooperation, new technologies, efficiencies, business structures, financing and grants, economies of scale)</a:t>
            </a:r>
          </a:p>
          <a:p>
            <a:pPr marL="457200" indent="-457200">
              <a:lnSpc>
                <a:spcPct val="150000"/>
              </a:lnSpc>
              <a:spcBef>
                <a:spcPts val="0"/>
              </a:spcBef>
            </a:pPr>
            <a:endParaRPr lang="en-US" sz="2900" b="1" dirty="0">
              <a:solidFill>
                <a:schemeClr val="tx1">
                  <a:lumMod val="65000"/>
                  <a:lumOff val="35000"/>
                </a:schemeClr>
              </a:solidFill>
            </a:endParaRPr>
          </a:p>
          <a:p>
            <a:pPr marL="457200" indent="-457200">
              <a:lnSpc>
                <a:spcPct val="150000"/>
              </a:lnSpc>
              <a:spcBef>
                <a:spcPts val="0"/>
              </a:spcBef>
            </a:pPr>
            <a:r>
              <a:rPr lang="en-US" sz="2900" b="1" dirty="0">
                <a:solidFill>
                  <a:schemeClr val="tx1">
                    <a:lumMod val="65000"/>
                    <a:lumOff val="35000"/>
                  </a:schemeClr>
                </a:solidFill>
              </a:rPr>
              <a:t>Powerhouse Upgrades to Integrate Renewables</a:t>
            </a:r>
          </a:p>
          <a:p>
            <a:pPr marL="457200" indent="-457200">
              <a:lnSpc>
                <a:spcPct val="150000"/>
              </a:lnSpc>
              <a:spcBef>
                <a:spcPts val="0"/>
              </a:spcBef>
            </a:pPr>
            <a:endParaRPr lang="en-US" sz="2900" b="1" dirty="0">
              <a:solidFill>
                <a:schemeClr val="tx1">
                  <a:lumMod val="65000"/>
                  <a:lumOff val="35000"/>
                </a:schemeClr>
              </a:solidFill>
            </a:endParaRPr>
          </a:p>
          <a:p>
            <a:pPr marL="457200" indent="-457200">
              <a:lnSpc>
                <a:spcPct val="150000"/>
              </a:lnSpc>
              <a:spcBef>
                <a:spcPts val="0"/>
              </a:spcBef>
            </a:pPr>
            <a:r>
              <a:rPr lang="en-US" sz="2900" b="1" dirty="0">
                <a:solidFill>
                  <a:schemeClr val="tx1">
                    <a:lumMod val="65000"/>
                    <a:lumOff val="35000"/>
                  </a:schemeClr>
                </a:solidFill>
              </a:rPr>
              <a:t>Workforce Development  -  Utility management, Powerhouse operators/mechanics</a:t>
            </a:r>
          </a:p>
          <a:p>
            <a:pPr marL="0" indent="0">
              <a:lnSpc>
                <a:spcPct val="150000"/>
              </a:lnSpc>
              <a:spcBef>
                <a:spcPts val="0"/>
              </a:spcBef>
              <a:buNone/>
            </a:pPr>
            <a:endParaRPr lang="en-US" sz="2900" b="1" dirty="0">
              <a:solidFill>
                <a:schemeClr val="tx1">
                  <a:lumMod val="65000"/>
                  <a:lumOff val="35000"/>
                </a:schemeClr>
              </a:solidFill>
            </a:endParaRPr>
          </a:p>
          <a:p>
            <a:pPr marL="457200" indent="-457200">
              <a:lnSpc>
                <a:spcPct val="150000"/>
              </a:lnSpc>
              <a:spcBef>
                <a:spcPts val="0"/>
              </a:spcBef>
            </a:pPr>
            <a:r>
              <a:rPr lang="en-US" sz="2900" b="1" dirty="0">
                <a:solidFill>
                  <a:schemeClr val="tx1">
                    <a:lumMod val="65000"/>
                    <a:lumOff val="35000"/>
                  </a:schemeClr>
                </a:solidFill>
              </a:rPr>
              <a:t>Renewable Energy training – wind technicians, solar technicians, energy storage battery maintenance, heat pumps</a:t>
            </a:r>
          </a:p>
        </p:txBody>
      </p:sp>
      <p:pic>
        <p:nvPicPr>
          <p:cNvPr id="14" name="Content Placeholder 13">
            <a:extLst>
              <a:ext uri="{FF2B5EF4-FFF2-40B4-BE49-F238E27FC236}">
                <a16:creationId xmlns:a16="http://schemas.microsoft.com/office/drawing/2014/main" id="{80A622CA-123D-D14D-8FFB-3B8012CBCBC3}"/>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4495800" y="1395476"/>
            <a:ext cx="4495800" cy="2638407"/>
          </a:xfrm>
        </p:spPr>
      </p:pic>
      <p:pic>
        <p:nvPicPr>
          <p:cNvPr id="16" name="Picture 15">
            <a:extLst>
              <a:ext uri="{FF2B5EF4-FFF2-40B4-BE49-F238E27FC236}">
                <a16:creationId xmlns:a16="http://schemas.microsoft.com/office/drawing/2014/main" id="{3B43747A-F85C-CA4F-99EC-1966D56ECA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5800" y="3975100"/>
            <a:ext cx="4495800" cy="2690876"/>
          </a:xfrm>
          <a:prstGeom prst="rect">
            <a:avLst/>
          </a:prstGeom>
        </p:spPr>
      </p:pic>
    </p:spTree>
    <p:extLst>
      <p:ext uri="{BB962C8B-B14F-4D97-AF65-F5344CB8AC3E}">
        <p14:creationId xmlns:p14="http://schemas.microsoft.com/office/powerpoint/2010/main" val="1609915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77E92-D27E-A649-8C59-E9BE60A111AF}"/>
              </a:ext>
            </a:extLst>
          </p:cNvPr>
          <p:cNvSpPr>
            <a:spLocks noGrp="1"/>
          </p:cNvSpPr>
          <p:nvPr>
            <p:ph type="title"/>
          </p:nvPr>
        </p:nvSpPr>
        <p:spPr>
          <a:xfrm>
            <a:off x="381000" y="787432"/>
            <a:ext cx="8229600" cy="722693"/>
          </a:xfrm>
        </p:spPr>
        <p:txBody>
          <a:bodyPr>
            <a:normAutofit fontScale="90000"/>
          </a:bodyPr>
          <a:lstStyle/>
          <a:p>
            <a:r>
              <a:rPr lang="en-US" dirty="0"/>
              <a:t>Accomplishments</a:t>
            </a:r>
          </a:p>
        </p:txBody>
      </p:sp>
      <p:sp>
        <p:nvSpPr>
          <p:cNvPr id="3" name="Content Placeholder 2">
            <a:extLst>
              <a:ext uri="{FF2B5EF4-FFF2-40B4-BE49-F238E27FC236}">
                <a16:creationId xmlns:a16="http://schemas.microsoft.com/office/drawing/2014/main" id="{0237A3C7-C22B-004C-9C5B-EB661DAE34BA}"/>
              </a:ext>
            </a:extLst>
          </p:cNvPr>
          <p:cNvSpPr>
            <a:spLocks noGrp="1"/>
          </p:cNvSpPr>
          <p:nvPr>
            <p:ph sz="half" idx="1"/>
          </p:nvPr>
        </p:nvSpPr>
        <p:spPr>
          <a:xfrm>
            <a:off x="2689" y="1371600"/>
            <a:ext cx="4112111" cy="5455024"/>
          </a:xfrm>
        </p:spPr>
        <p:txBody>
          <a:bodyPr>
            <a:normAutofit fontScale="62500" lnSpcReduction="20000"/>
          </a:bodyPr>
          <a:lstStyle/>
          <a:p>
            <a:r>
              <a:rPr lang="en-US" dirty="0"/>
              <a:t>Community Meetings:</a:t>
            </a:r>
          </a:p>
          <a:p>
            <a:pPr lvl="1"/>
            <a:r>
              <a:rPr lang="en-US" dirty="0" err="1"/>
              <a:t>Shungnak</a:t>
            </a:r>
            <a:endParaRPr lang="en-US" dirty="0"/>
          </a:p>
          <a:p>
            <a:pPr lvl="1"/>
            <a:r>
              <a:rPr lang="en-US" dirty="0"/>
              <a:t>Kobuk</a:t>
            </a:r>
          </a:p>
          <a:p>
            <a:pPr lvl="1"/>
            <a:r>
              <a:rPr lang="en-US" dirty="0" err="1"/>
              <a:t>Selawik</a:t>
            </a:r>
            <a:endParaRPr lang="en-US" dirty="0"/>
          </a:p>
          <a:p>
            <a:pPr lvl="1"/>
            <a:r>
              <a:rPr lang="en-US" dirty="0"/>
              <a:t>Noatak</a:t>
            </a:r>
          </a:p>
          <a:p>
            <a:pPr lvl="1"/>
            <a:r>
              <a:rPr lang="en-US" dirty="0"/>
              <a:t>Deering</a:t>
            </a:r>
          </a:p>
          <a:p>
            <a:pPr lvl="1"/>
            <a:r>
              <a:rPr lang="en-US" dirty="0"/>
              <a:t>Buckland</a:t>
            </a:r>
          </a:p>
          <a:p>
            <a:pPr lvl="1"/>
            <a:r>
              <a:rPr lang="en-US" dirty="0"/>
              <a:t>Kotzebue</a:t>
            </a:r>
          </a:p>
          <a:p>
            <a:pPr lvl="1"/>
            <a:r>
              <a:rPr lang="en-US" dirty="0"/>
              <a:t>Ambler</a:t>
            </a:r>
          </a:p>
          <a:p>
            <a:pPr lvl="1"/>
            <a:r>
              <a:rPr lang="en-US" dirty="0" err="1"/>
              <a:t>Kiana</a:t>
            </a:r>
            <a:endParaRPr lang="en-US" dirty="0"/>
          </a:p>
          <a:p>
            <a:r>
              <a:rPr lang="en-US" dirty="0"/>
              <a:t>Solar on Water plants in every village</a:t>
            </a:r>
          </a:p>
          <a:p>
            <a:r>
              <a:rPr lang="en-US" dirty="0"/>
              <a:t>Multi-agency collaboration</a:t>
            </a:r>
          </a:p>
          <a:p>
            <a:r>
              <a:rPr lang="en-US" dirty="0"/>
              <a:t>Secured funding/supported  diesel powerhouse and distribution system upgrade – </a:t>
            </a:r>
            <a:r>
              <a:rPr lang="en-US" dirty="0" err="1"/>
              <a:t>Deering</a:t>
            </a:r>
            <a:r>
              <a:rPr lang="en-US" dirty="0"/>
              <a:t>, </a:t>
            </a:r>
            <a:r>
              <a:rPr lang="en-US" dirty="0" err="1"/>
              <a:t>Shungnak</a:t>
            </a:r>
            <a:endParaRPr lang="en-US" dirty="0"/>
          </a:p>
          <a:p>
            <a:r>
              <a:rPr lang="en-US" dirty="0">
                <a:solidFill>
                  <a:srgbClr val="FF6600"/>
                </a:solidFill>
              </a:rPr>
              <a:t>Project development with </a:t>
            </a:r>
            <a:r>
              <a:rPr lang="en-US" dirty="0" err="1">
                <a:solidFill>
                  <a:srgbClr val="FF6600"/>
                </a:solidFill>
              </a:rPr>
              <a:t>NWArctic</a:t>
            </a:r>
            <a:r>
              <a:rPr lang="en-US" dirty="0">
                <a:solidFill>
                  <a:srgbClr val="FF6600"/>
                </a:solidFill>
              </a:rPr>
              <a:t> Borough on Regionalization &amp; Independent Power Producer formation</a:t>
            </a:r>
            <a:r>
              <a:rPr lang="en-US" dirty="0"/>
              <a:t> – Future Sustainability for Inter-Tribal effort, BIA TEDC funding secured, Phases 1 &amp; 2</a:t>
            </a:r>
          </a:p>
          <a:p>
            <a:r>
              <a:rPr lang="en-US" dirty="0"/>
              <a:t>Submitted DOE-OIE grant for Noatak</a:t>
            </a:r>
          </a:p>
          <a:p>
            <a:endParaRPr lang="en-US" dirty="0"/>
          </a:p>
          <a:p>
            <a:endParaRPr lang="en-US" dirty="0"/>
          </a:p>
        </p:txBody>
      </p:sp>
      <p:sp>
        <p:nvSpPr>
          <p:cNvPr id="4" name="Content Placeholder 3">
            <a:extLst>
              <a:ext uri="{FF2B5EF4-FFF2-40B4-BE49-F238E27FC236}">
                <a16:creationId xmlns:a16="http://schemas.microsoft.com/office/drawing/2014/main" id="{41F5BBA0-CF21-7643-BD80-F3A28C63028D}"/>
              </a:ext>
            </a:extLst>
          </p:cNvPr>
          <p:cNvSpPr>
            <a:spLocks noGrp="1"/>
          </p:cNvSpPr>
          <p:nvPr>
            <p:ph sz="half" idx="2"/>
          </p:nvPr>
        </p:nvSpPr>
        <p:spPr>
          <a:xfrm>
            <a:off x="4343400" y="1402976"/>
            <a:ext cx="4800600" cy="5455024"/>
          </a:xfrm>
        </p:spPr>
        <p:txBody>
          <a:bodyPr>
            <a:normAutofit fontScale="62500" lnSpcReduction="20000"/>
          </a:bodyPr>
          <a:lstStyle/>
          <a:p>
            <a:r>
              <a:rPr lang="en-US" dirty="0"/>
              <a:t>Supported Buckland solar installation &amp; </a:t>
            </a:r>
            <a:r>
              <a:rPr lang="en-US" dirty="0" err="1"/>
              <a:t>Shungnak</a:t>
            </a:r>
            <a:r>
              <a:rPr lang="en-US" dirty="0"/>
              <a:t> Solar application; Deering, Buckland and Kotzebue solar installations complete</a:t>
            </a:r>
          </a:p>
          <a:p>
            <a:r>
              <a:rPr lang="en-US" dirty="0"/>
              <a:t>6 ESC meetings held, over 200 people in attendance</a:t>
            </a:r>
          </a:p>
          <a:p>
            <a:r>
              <a:rPr lang="en-US" dirty="0">
                <a:solidFill>
                  <a:srgbClr val="FF6600"/>
                </a:solidFill>
              </a:rPr>
              <a:t>Additional funding secured (~$4 million) for targeted projects</a:t>
            </a:r>
          </a:p>
          <a:p>
            <a:r>
              <a:rPr lang="en-US" dirty="0"/>
              <a:t>Ambler Biomass Support – $443,476 received from USDA HECG – construction complete summer 2021</a:t>
            </a:r>
          </a:p>
          <a:p>
            <a:r>
              <a:rPr lang="en-US" dirty="0"/>
              <a:t>Heat Pump Calculator &amp; Study Complete – </a:t>
            </a:r>
            <a:r>
              <a:rPr lang="en-US" dirty="0">
                <a:hlinkClick r:id="rId3"/>
              </a:rPr>
              <a:t>www.heatpump.cf</a:t>
            </a:r>
            <a:endParaRPr lang="en-US" dirty="0"/>
          </a:p>
          <a:p>
            <a:r>
              <a:rPr lang="en-US" dirty="0">
                <a:solidFill>
                  <a:srgbClr val="FF6600"/>
                </a:solidFill>
              </a:rPr>
              <a:t>Refining diesel-off technology &amp; renewables integration in Deering, Buckland, Kotzebue, </a:t>
            </a:r>
            <a:r>
              <a:rPr lang="en-US" dirty="0" err="1">
                <a:solidFill>
                  <a:srgbClr val="FF6600"/>
                </a:solidFill>
              </a:rPr>
              <a:t>Shungnak</a:t>
            </a:r>
            <a:endParaRPr lang="en-US" dirty="0">
              <a:solidFill>
                <a:srgbClr val="FF6600"/>
              </a:solidFill>
            </a:endParaRPr>
          </a:p>
          <a:p>
            <a:r>
              <a:rPr lang="en-US" dirty="0">
                <a:solidFill>
                  <a:srgbClr val="FF6600"/>
                </a:solidFill>
              </a:rPr>
              <a:t>Diesel upgrades &amp; generator replacements in Buckland – EPA DERA</a:t>
            </a:r>
          </a:p>
          <a:p>
            <a:r>
              <a:rPr lang="en-US" dirty="0"/>
              <a:t>Over 15 public presentations + Battery and Inverter/Power Conversion hardware technology (ESNA &amp; ABB) conferences for staff capacity development</a:t>
            </a:r>
          </a:p>
        </p:txBody>
      </p:sp>
      <p:pic>
        <p:nvPicPr>
          <p:cNvPr id="5" name="Picture 4">
            <a:extLst>
              <a:ext uri="{FF2B5EF4-FFF2-40B4-BE49-F238E27FC236}">
                <a16:creationId xmlns:a16="http://schemas.microsoft.com/office/drawing/2014/main" id="{DBE72141-94CE-8D4E-A6BD-010C4A04A3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89" y="0"/>
            <a:ext cx="9144000" cy="999744"/>
          </a:xfrm>
          <a:prstGeom prst="rect">
            <a:avLst/>
          </a:prstGeom>
        </p:spPr>
      </p:pic>
    </p:spTree>
    <p:extLst>
      <p:ext uri="{BB962C8B-B14F-4D97-AF65-F5344CB8AC3E}">
        <p14:creationId xmlns:p14="http://schemas.microsoft.com/office/powerpoint/2010/main" val="166779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57872"/>
            <a:ext cx="9144000" cy="6095404"/>
          </a:xfrm>
          <a:prstGeom prst="rect">
            <a:avLst/>
          </a:prstGeom>
        </p:spPr>
      </p:pic>
      <p:sp>
        <p:nvSpPr>
          <p:cNvPr id="6" name="TextBox 5"/>
          <p:cNvSpPr txBox="1"/>
          <p:nvPr/>
        </p:nvSpPr>
        <p:spPr>
          <a:xfrm>
            <a:off x="1143000" y="914400"/>
            <a:ext cx="6629400" cy="584775"/>
          </a:xfrm>
          <a:prstGeom prst="rect">
            <a:avLst/>
          </a:prstGeom>
          <a:noFill/>
        </p:spPr>
        <p:txBody>
          <a:bodyPr wrap="square" rtlCol="0">
            <a:spAutoFit/>
          </a:bodyPr>
          <a:lstStyle/>
          <a:p>
            <a:pPr algn="ctr"/>
            <a:r>
              <a:rPr lang="en-US" sz="3200" dirty="0">
                <a:solidFill>
                  <a:srgbClr val="0070C0"/>
                </a:solidFill>
              </a:rPr>
              <a:t>Department of Energy Solar Grant</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999744"/>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473952"/>
            <a:ext cx="9144000" cy="384048"/>
          </a:xfrm>
          <a:prstGeom prst="rect">
            <a:avLst/>
          </a:prstGeom>
        </p:spPr>
      </p:pic>
      <p:sp>
        <p:nvSpPr>
          <p:cNvPr id="3" name="Content Placeholder 2">
            <a:extLst>
              <a:ext uri="{FF2B5EF4-FFF2-40B4-BE49-F238E27FC236}">
                <a16:creationId xmlns:a16="http://schemas.microsoft.com/office/drawing/2014/main" id="{6648F400-669F-1947-88F5-C244D26FF436}"/>
              </a:ext>
            </a:extLst>
          </p:cNvPr>
          <p:cNvSpPr>
            <a:spLocks noGrp="1"/>
          </p:cNvSpPr>
          <p:nvPr>
            <p:ph sz="half" idx="1"/>
          </p:nvPr>
        </p:nvSpPr>
        <p:spPr>
          <a:xfrm>
            <a:off x="18826" y="1600200"/>
            <a:ext cx="4038600" cy="4955289"/>
          </a:xfrm>
        </p:spPr>
        <p:txBody>
          <a:bodyPr>
            <a:normAutofit fontScale="55000" lnSpcReduction="20000"/>
          </a:bodyPr>
          <a:lstStyle/>
          <a:p>
            <a:pPr>
              <a:lnSpc>
                <a:spcPct val="150000"/>
              </a:lnSpc>
            </a:pPr>
            <a:r>
              <a:rPr lang="en-US" b="1" dirty="0">
                <a:solidFill>
                  <a:schemeClr val="tx1">
                    <a:lumMod val="65000"/>
                    <a:lumOff val="35000"/>
                  </a:schemeClr>
                </a:solidFill>
              </a:rPr>
              <a:t>Department of Energy has awarded NANA $1M to install community solar arrays in Deering, Buckland, and Kotzebue; Requires $1 M cost share ($200K each Deering &amp; Buckland, $610K Kotzebue).</a:t>
            </a:r>
          </a:p>
          <a:p>
            <a:pPr>
              <a:lnSpc>
                <a:spcPct val="150000"/>
              </a:lnSpc>
            </a:pPr>
            <a:r>
              <a:rPr lang="en-US" b="1" dirty="0">
                <a:solidFill>
                  <a:schemeClr val="tx1">
                    <a:lumMod val="65000"/>
                    <a:lumOff val="35000"/>
                  </a:schemeClr>
                </a:solidFill>
              </a:rPr>
              <a:t>Kotzebue Electric Association financed the $610K cost share for the project (NWAB VIF) &amp; additional internal funds.</a:t>
            </a:r>
          </a:p>
          <a:p>
            <a:pPr>
              <a:lnSpc>
                <a:spcPct val="150000"/>
              </a:lnSpc>
            </a:pPr>
            <a:r>
              <a:rPr lang="en-US" b="1" dirty="0">
                <a:solidFill>
                  <a:schemeClr val="tx1">
                    <a:lumMod val="65000"/>
                    <a:lumOff val="35000"/>
                  </a:schemeClr>
                </a:solidFill>
              </a:rPr>
              <a:t>NANA &amp; KEA formed Joint Venture to share ownership of solar equipment during grant period. JV agreement signed.</a:t>
            </a:r>
          </a:p>
          <a:p>
            <a:pPr>
              <a:lnSpc>
                <a:spcPct val="150000"/>
              </a:lnSpc>
            </a:pPr>
            <a:r>
              <a:rPr lang="en-US" b="1" dirty="0">
                <a:solidFill>
                  <a:schemeClr val="tx1">
                    <a:lumMod val="65000"/>
                    <a:lumOff val="35000"/>
                  </a:schemeClr>
                </a:solidFill>
              </a:rPr>
              <a:t>Both Deering &amp; Buckland using Village Economic Development Committee (VEDC) $ for their cost share.</a:t>
            </a:r>
          </a:p>
          <a:p>
            <a:pPr>
              <a:lnSpc>
                <a:spcPct val="150000"/>
              </a:lnSpc>
            </a:pPr>
            <a:r>
              <a:rPr lang="en-US" b="1" dirty="0">
                <a:solidFill>
                  <a:schemeClr val="tx1">
                    <a:lumMod val="65000"/>
                    <a:lumOff val="35000"/>
                  </a:schemeClr>
                </a:solidFill>
              </a:rPr>
              <a:t>Multi community collaboration</a:t>
            </a:r>
          </a:p>
          <a:p>
            <a:pPr>
              <a:lnSpc>
                <a:spcPct val="150000"/>
              </a:lnSpc>
            </a:pPr>
            <a:endParaRPr lang="en-US" b="1" dirty="0">
              <a:solidFill>
                <a:schemeClr val="tx1">
                  <a:lumMod val="65000"/>
                  <a:lumOff val="35000"/>
                </a:schemeClr>
              </a:solidFill>
            </a:endParaRPr>
          </a:p>
          <a:p>
            <a:endParaRPr lang="en-US" dirty="0"/>
          </a:p>
        </p:txBody>
      </p:sp>
      <p:pic>
        <p:nvPicPr>
          <p:cNvPr id="4" name="Content Placeholder 3"/>
          <p:cNvPicPr>
            <a:picLocks noGrp="1" noChangeAspect="1"/>
          </p:cNvPicPr>
          <p:nvPr>
            <p:ph sz="half" idx="2"/>
          </p:nvPr>
        </p:nvPicPr>
        <p:blipFill>
          <a:blip r:embed="rId6" cstate="print">
            <a:extLst>
              <a:ext uri="{28A0092B-C50C-407E-A947-70E740481C1C}">
                <a14:useLocalDpi xmlns:a14="http://schemas.microsoft.com/office/drawing/2010/main"/>
              </a:ext>
            </a:extLst>
          </a:blip>
          <a:stretch>
            <a:fillRect/>
          </a:stretch>
        </p:blipFill>
        <p:spPr>
          <a:xfrm>
            <a:off x="3962400" y="1569339"/>
            <a:ext cx="5181600" cy="3840861"/>
          </a:xfrm>
        </p:spPr>
      </p:pic>
    </p:spTree>
    <p:extLst>
      <p:ext uri="{BB962C8B-B14F-4D97-AF65-F5344CB8AC3E}">
        <p14:creationId xmlns:p14="http://schemas.microsoft.com/office/powerpoint/2010/main" val="1124285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50940"/>
            <a:ext cx="9144000" cy="6095404"/>
          </a:xfrm>
          <a:prstGeom prst="rect">
            <a:avLst/>
          </a:prstGeom>
        </p:spPr>
      </p:pic>
      <p:sp>
        <p:nvSpPr>
          <p:cNvPr id="6" name="TextBox 5"/>
          <p:cNvSpPr txBox="1"/>
          <p:nvPr/>
        </p:nvSpPr>
        <p:spPr>
          <a:xfrm>
            <a:off x="1143000" y="914400"/>
            <a:ext cx="6629400" cy="584775"/>
          </a:xfrm>
          <a:prstGeom prst="rect">
            <a:avLst/>
          </a:prstGeom>
          <a:noFill/>
        </p:spPr>
        <p:txBody>
          <a:bodyPr wrap="square" rtlCol="0">
            <a:spAutoFit/>
          </a:bodyPr>
          <a:lstStyle/>
          <a:p>
            <a:pPr algn="ctr"/>
            <a:r>
              <a:rPr lang="en-US" sz="3200" dirty="0">
                <a:solidFill>
                  <a:srgbClr val="0070C0"/>
                </a:solidFill>
              </a:rPr>
              <a:t>Department of Energy Solar Grant</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999744"/>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473952"/>
            <a:ext cx="9144000" cy="384048"/>
          </a:xfrm>
          <a:prstGeom prst="rect">
            <a:avLst/>
          </a:prstGeom>
        </p:spPr>
      </p:pic>
      <p:sp>
        <p:nvSpPr>
          <p:cNvPr id="3" name="Content Placeholder 2">
            <a:extLst>
              <a:ext uri="{FF2B5EF4-FFF2-40B4-BE49-F238E27FC236}">
                <a16:creationId xmlns:a16="http://schemas.microsoft.com/office/drawing/2014/main" id="{6648F400-669F-1947-88F5-C244D26FF436}"/>
              </a:ext>
            </a:extLst>
          </p:cNvPr>
          <p:cNvSpPr>
            <a:spLocks noGrp="1"/>
          </p:cNvSpPr>
          <p:nvPr>
            <p:ph sz="half" idx="1"/>
          </p:nvPr>
        </p:nvSpPr>
        <p:spPr>
          <a:xfrm>
            <a:off x="-67408" y="1447800"/>
            <a:ext cx="4715608" cy="5128803"/>
          </a:xfrm>
        </p:spPr>
        <p:txBody>
          <a:bodyPr>
            <a:normAutofit/>
          </a:bodyPr>
          <a:lstStyle/>
          <a:p>
            <a:r>
              <a:rPr lang="en-US" dirty="0"/>
              <a:t>Buckland Community Solar array is operational, but still needs performance monitoring &amp; communication integration  </a:t>
            </a:r>
          </a:p>
          <a:p>
            <a:endParaRPr lang="en-US" dirty="0"/>
          </a:p>
        </p:txBody>
      </p:sp>
      <p:pic>
        <p:nvPicPr>
          <p:cNvPr id="14" name="Content Placeholder 13"/>
          <p:cNvPicPr>
            <a:picLocks noGrp="1" noChangeAspect="1"/>
          </p:cNvPicPr>
          <p:nvPr>
            <p:ph sz="half" idx="2"/>
          </p:nvPr>
        </p:nvPicPr>
        <p:blipFill>
          <a:blip r:embed="rId6" cstate="screen">
            <a:extLst>
              <a:ext uri="{28A0092B-C50C-407E-A947-70E740481C1C}">
                <a14:useLocalDpi xmlns:a14="http://schemas.microsoft.com/office/drawing/2010/main"/>
              </a:ext>
            </a:extLst>
          </a:blip>
          <a:stretch>
            <a:fillRect/>
          </a:stretch>
        </p:blipFill>
        <p:spPr>
          <a:xfrm>
            <a:off x="4648200" y="1499175"/>
            <a:ext cx="4495800" cy="2844225"/>
          </a:xfrm>
        </p:spPr>
      </p:pic>
      <p:sp>
        <p:nvSpPr>
          <p:cNvPr id="16" name="TextBox 15"/>
          <p:cNvSpPr txBox="1"/>
          <p:nvPr/>
        </p:nvSpPr>
        <p:spPr>
          <a:xfrm>
            <a:off x="0" y="3810000"/>
            <a:ext cx="4648200" cy="2888742"/>
          </a:xfrm>
          <a:prstGeom prst="rect">
            <a:avLst/>
          </a:prstGeom>
          <a:noFill/>
        </p:spPr>
        <p:txBody>
          <a:bodyPr wrap="square" rtlCol="0">
            <a:spAutoFit/>
          </a:bodyPr>
          <a:lstStyle/>
          <a:p>
            <a:endParaRPr lang="en-US" dirty="0"/>
          </a:p>
        </p:txBody>
      </p:sp>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3810000"/>
            <a:ext cx="4648200" cy="2736344"/>
          </a:xfrm>
          <a:prstGeom prst="rect">
            <a:avLst/>
          </a:prstGeom>
        </p:spPr>
      </p:pic>
      <p:sp>
        <p:nvSpPr>
          <p:cNvPr id="4" name="TextBox 3"/>
          <p:cNvSpPr txBox="1"/>
          <p:nvPr/>
        </p:nvSpPr>
        <p:spPr>
          <a:xfrm>
            <a:off x="4686551" y="4334232"/>
            <a:ext cx="4419600" cy="2215991"/>
          </a:xfrm>
          <a:prstGeom prst="rect">
            <a:avLst/>
          </a:prstGeom>
          <a:noFill/>
        </p:spPr>
        <p:txBody>
          <a:bodyPr wrap="square" rtlCol="0">
            <a:spAutoFit/>
          </a:bodyPr>
          <a:lstStyle/>
          <a:p>
            <a:pPr marL="285750" indent="-285750">
              <a:buFont typeface="Arial"/>
              <a:buChar char="•"/>
            </a:pPr>
            <a:r>
              <a:rPr lang="en-US" sz="2000" dirty="0"/>
              <a:t>Completion Dec 2019</a:t>
            </a:r>
          </a:p>
          <a:p>
            <a:pPr marL="285750" indent="-285750">
              <a:buFont typeface="Arial"/>
              <a:buChar char="•"/>
            </a:pPr>
            <a:r>
              <a:rPr lang="en-US" sz="2000" dirty="0"/>
              <a:t>First </a:t>
            </a:r>
            <a:r>
              <a:rPr lang="en-US" sz="2000" dirty="0" err="1"/>
              <a:t>BoxPower</a:t>
            </a:r>
            <a:r>
              <a:rPr lang="en-US" sz="2000" dirty="0"/>
              <a:t> installation in Alaska</a:t>
            </a:r>
          </a:p>
          <a:p>
            <a:pPr marL="285750" indent="-285750">
              <a:buFont typeface="Arial"/>
              <a:buChar char="•"/>
            </a:pPr>
            <a:r>
              <a:rPr lang="en-US" sz="2000" dirty="0"/>
              <a:t>Modified foundation &amp; racking based on site-specific needs</a:t>
            </a:r>
          </a:p>
          <a:p>
            <a:pPr marL="285750" indent="-285750">
              <a:buFont typeface="Arial"/>
              <a:buChar char="•"/>
            </a:pPr>
            <a:r>
              <a:rPr lang="en-US" sz="2000" dirty="0"/>
              <a:t>Community training and major in-kind contributions</a:t>
            </a:r>
          </a:p>
          <a:p>
            <a:pPr marL="285750" indent="-285750">
              <a:buFont typeface="Arial"/>
              <a:buChar char="•"/>
            </a:pPr>
            <a:endParaRPr lang="en-US" dirty="0"/>
          </a:p>
        </p:txBody>
      </p:sp>
    </p:spTree>
    <p:extLst>
      <p:ext uri="{BB962C8B-B14F-4D97-AF65-F5344CB8AC3E}">
        <p14:creationId xmlns:p14="http://schemas.microsoft.com/office/powerpoint/2010/main" val="3422901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50940"/>
            <a:ext cx="9144000" cy="6095404"/>
          </a:xfrm>
          <a:prstGeom prst="rect">
            <a:avLst/>
          </a:prstGeom>
        </p:spPr>
      </p:pic>
      <p:sp>
        <p:nvSpPr>
          <p:cNvPr id="6" name="TextBox 5"/>
          <p:cNvSpPr txBox="1"/>
          <p:nvPr/>
        </p:nvSpPr>
        <p:spPr>
          <a:xfrm>
            <a:off x="1143000" y="914400"/>
            <a:ext cx="6629400" cy="584775"/>
          </a:xfrm>
          <a:prstGeom prst="rect">
            <a:avLst/>
          </a:prstGeom>
          <a:noFill/>
        </p:spPr>
        <p:txBody>
          <a:bodyPr wrap="square" rtlCol="0">
            <a:spAutoFit/>
          </a:bodyPr>
          <a:lstStyle/>
          <a:p>
            <a:pPr algn="ctr"/>
            <a:r>
              <a:rPr lang="en-US" sz="3200" dirty="0">
                <a:solidFill>
                  <a:srgbClr val="0070C0"/>
                </a:solidFill>
              </a:rPr>
              <a:t>Department of Energy Solar Grant</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40"/>
            <a:ext cx="9144000" cy="999744"/>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473952"/>
            <a:ext cx="9144000" cy="384048"/>
          </a:xfrm>
          <a:prstGeom prst="rect">
            <a:avLst/>
          </a:prstGeom>
        </p:spPr>
      </p:pic>
      <p:sp>
        <p:nvSpPr>
          <p:cNvPr id="3" name="Content Placeholder 2">
            <a:extLst>
              <a:ext uri="{FF2B5EF4-FFF2-40B4-BE49-F238E27FC236}">
                <a16:creationId xmlns:a16="http://schemas.microsoft.com/office/drawing/2014/main" id="{6648F400-669F-1947-88F5-C244D26FF436}"/>
              </a:ext>
            </a:extLst>
          </p:cNvPr>
          <p:cNvSpPr>
            <a:spLocks noGrp="1"/>
          </p:cNvSpPr>
          <p:nvPr>
            <p:ph sz="half" idx="1"/>
          </p:nvPr>
        </p:nvSpPr>
        <p:spPr>
          <a:xfrm>
            <a:off x="-67408" y="1621314"/>
            <a:ext cx="4410808" cy="4955289"/>
          </a:xfrm>
        </p:spPr>
        <p:txBody>
          <a:bodyPr>
            <a:normAutofit fontScale="92500" lnSpcReduction="20000"/>
          </a:bodyPr>
          <a:lstStyle/>
          <a:p>
            <a:r>
              <a:rPr lang="en-US" dirty="0"/>
              <a:t>Deering Solar Array Installation complete</a:t>
            </a:r>
          </a:p>
          <a:p>
            <a:r>
              <a:rPr lang="en-US" dirty="0"/>
              <a:t>Supersacks, gravel, &amp; duckbill foundation/ anchoring - reduced costs</a:t>
            </a:r>
          </a:p>
          <a:p>
            <a:r>
              <a:rPr lang="en-US" dirty="0"/>
              <a:t>Single 50 kW inverter – reduced costs</a:t>
            </a:r>
          </a:p>
          <a:p>
            <a:r>
              <a:rPr lang="en-US" dirty="0"/>
              <a:t>Maximum local hire via </a:t>
            </a:r>
            <a:r>
              <a:rPr lang="en-US" dirty="0" err="1"/>
              <a:t>Ipnatchiaq</a:t>
            </a:r>
            <a:r>
              <a:rPr lang="en-US" dirty="0"/>
              <a:t> Electric, Tribe, City</a:t>
            </a:r>
          </a:p>
          <a:p>
            <a:r>
              <a:rPr lang="en-US" dirty="0"/>
              <a:t>Radio communication back to power plant for full system control, including curtailment</a:t>
            </a:r>
          </a:p>
          <a:p>
            <a:endParaRPr lang="en-US" dirty="0"/>
          </a:p>
        </p:txBody>
      </p:sp>
      <p:pic>
        <p:nvPicPr>
          <p:cNvPr id="4" name="Content Placeholder 3"/>
          <p:cNvPicPr>
            <a:picLocks noGrp="1" noChangeAspect="1"/>
          </p:cNvPicPr>
          <p:nvPr>
            <p:ph sz="half" idx="2"/>
          </p:nvPr>
        </p:nvPicPr>
        <p:blipFill>
          <a:blip r:embed="rId6">
            <a:extLst>
              <a:ext uri="{28A0092B-C50C-407E-A947-70E740481C1C}">
                <a14:useLocalDpi xmlns:a14="http://schemas.microsoft.com/office/drawing/2010/main"/>
              </a:ext>
            </a:extLst>
          </a:blip>
          <a:stretch>
            <a:fillRect/>
          </a:stretch>
        </p:blipFill>
        <p:spPr>
          <a:xfrm>
            <a:off x="4343400" y="1499175"/>
            <a:ext cx="4800600" cy="2426320"/>
          </a:xfrm>
        </p:spPr>
      </p:pic>
      <p:pic>
        <p:nvPicPr>
          <p:cNvPr id="2" name="Picture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343400" y="3925496"/>
            <a:ext cx="4800600" cy="2620848"/>
          </a:xfrm>
          <a:prstGeom prst="rect">
            <a:avLst/>
          </a:prstGeom>
        </p:spPr>
      </p:pic>
    </p:spTree>
    <p:extLst>
      <p:ext uri="{BB962C8B-B14F-4D97-AF65-F5344CB8AC3E}">
        <p14:creationId xmlns:p14="http://schemas.microsoft.com/office/powerpoint/2010/main" val="3423828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914400"/>
            <a:ext cx="4572000" cy="5638800"/>
          </a:xfrm>
          <a:prstGeom prst="rect">
            <a:avLst/>
          </a:prstGeom>
        </p:spPr>
      </p:pic>
      <p:sp>
        <p:nvSpPr>
          <p:cNvPr id="5" name="Rectangle 4"/>
          <p:cNvSpPr/>
          <p:nvPr/>
        </p:nvSpPr>
        <p:spPr>
          <a:xfrm>
            <a:off x="419100" y="1686001"/>
            <a:ext cx="3810000" cy="1015663"/>
          </a:xfrm>
          <a:prstGeom prst="rect">
            <a:avLst/>
          </a:prstGeom>
        </p:spPr>
        <p:txBody>
          <a:bodyPr wrap="square">
            <a:spAutoFit/>
          </a:bodyPr>
          <a:lstStyle/>
          <a:p>
            <a:pPr marL="342900" indent="-342900">
              <a:lnSpc>
                <a:spcPct val="150000"/>
              </a:lnSpc>
              <a:buFont typeface="Arial" panose="020B0604020202020204" pitchFamily="34" charset="0"/>
              <a:buChar char="•"/>
            </a:pPr>
            <a:endParaRPr lang="en-US" sz="2000" dirty="0">
              <a:solidFill>
                <a:schemeClr val="tx1">
                  <a:lumMod val="65000"/>
                  <a:lumOff val="35000"/>
                </a:schemeClr>
              </a:solidFill>
            </a:endParaRPr>
          </a:p>
          <a:p>
            <a:pPr marL="342900" indent="-342900">
              <a:lnSpc>
                <a:spcPct val="150000"/>
              </a:lnSpc>
              <a:buFont typeface="Arial" panose="020B0604020202020204" pitchFamily="34" charset="0"/>
              <a:buChar char="•"/>
            </a:pPr>
            <a:endParaRPr lang="en-US" sz="2000" dirty="0">
              <a:solidFill>
                <a:schemeClr val="tx1">
                  <a:lumMod val="65000"/>
                  <a:lumOff val="35000"/>
                </a:schemeClr>
              </a:solidFill>
            </a:endParaRPr>
          </a:p>
        </p:txBody>
      </p:sp>
      <p:sp>
        <p:nvSpPr>
          <p:cNvPr id="6" name="TextBox 5"/>
          <p:cNvSpPr txBox="1"/>
          <p:nvPr/>
        </p:nvSpPr>
        <p:spPr>
          <a:xfrm>
            <a:off x="-152400" y="746885"/>
            <a:ext cx="6383657" cy="584776"/>
          </a:xfrm>
          <a:prstGeom prst="rect">
            <a:avLst/>
          </a:prstGeom>
          <a:noFill/>
        </p:spPr>
        <p:txBody>
          <a:bodyPr wrap="square" rtlCol="0">
            <a:spAutoFit/>
          </a:bodyPr>
          <a:lstStyle/>
          <a:p>
            <a:r>
              <a:rPr lang="en-US" sz="3200" dirty="0">
                <a:solidFill>
                  <a:srgbClr val="0070C0"/>
                </a:solidFill>
              </a:rPr>
              <a:t>    Kotzebue Solar</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999744"/>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473952"/>
            <a:ext cx="9144000" cy="384048"/>
          </a:xfrm>
          <a:prstGeom prst="rect">
            <a:avLst/>
          </a:prstGeom>
        </p:spPr>
      </p:pic>
      <p:sp>
        <p:nvSpPr>
          <p:cNvPr id="3" name="Content Placeholder 2">
            <a:extLst>
              <a:ext uri="{FF2B5EF4-FFF2-40B4-BE49-F238E27FC236}">
                <a16:creationId xmlns:a16="http://schemas.microsoft.com/office/drawing/2014/main" id="{E27FBD8F-3830-4147-949E-2299530EE5ED}"/>
              </a:ext>
            </a:extLst>
          </p:cNvPr>
          <p:cNvSpPr>
            <a:spLocks noGrp="1"/>
          </p:cNvSpPr>
          <p:nvPr>
            <p:ph sz="half" idx="1"/>
          </p:nvPr>
        </p:nvSpPr>
        <p:spPr>
          <a:xfrm>
            <a:off x="0" y="838200"/>
            <a:ext cx="4495800" cy="5715000"/>
          </a:xfrm>
        </p:spPr>
        <p:txBody>
          <a:bodyPr>
            <a:normAutofit fontScale="62500" lnSpcReduction="20000"/>
          </a:bodyPr>
          <a:lstStyle/>
          <a:p>
            <a:pPr marL="0" indent="0">
              <a:lnSpc>
                <a:spcPct val="150000"/>
              </a:lnSpc>
              <a:buNone/>
            </a:pPr>
            <a:endParaRPr lang="en-US" dirty="0">
              <a:solidFill>
                <a:schemeClr val="tx1">
                  <a:lumMod val="65000"/>
                  <a:lumOff val="35000"/>
                </a:schemeClr>
              </a:solidFill>
            </a:endParaRPr>
          </a:p>
          <a:p>
            <a:pPr>
              <a:lnSpc>
                <a:spcPct val="150000"/>
              </a:lnSpc>
            </a:pPr>
            <a:r>
              <a:rPr lang="en-US" dirty="0">
                <a:solidFill>
                  <a:schemeClr val="tx1">
                    <a:lumMod val="65000"/>
                    <a:lumOff val="35000"/>
                  </a:schemeClr>
                </a:solidFill>
              </a:rPr>
              <a:t>Alaska Native Renewable Industries selected as Kotzebue Electric Association Solar Contractor</a:t>
            </a:r>
          </a:p>
          <a:p>
            <a:pPr>
              <a:lnSpc>
                <a:spcPct val="150000"/>
              </a:lnSpc>
            </a:pPr>
            <a:r>
              <a:rPr lang="en-US" dirty="0">
                <a:solidFill>
                  <a:schemeClr val="tx1">
                    <a:lumMod val="65000"/>
                    <a:lumOff val="35000"/>
                  </a:schemeClr>
                </a:solidFill>
              </a:rPr>
              <a:t>Replaced legacy wind turbines that are no longer operational, and used some existing infrastructure to reduce costs</a:t>
            </a:r>
          </a:p>
          <a:p>
            <a:pPr>
              <a:lnSpc>
                <a:spcPct val="150000"/>
              </a:lnSpc>
            </a:pPr>
            <a:r>
              <a:rPr lang="en-US" dirty="0">
                <a:solidFill>
                  <a:schemeClr val="tx1">
                    <a:lumMod val="65000"/>
                    <a:lumOff val="35000"/>
                  </a:schemeClr>
                </a:solidFill>
              </a:rPr>
              <a:t>Largest solar array in rural Alaska (576 kW)</a:t>
            </a:r>
          </a:p>
          <a:p>
            <a:pPr>
              <a:lnSpc>
                <a:spcPct val="150000"/>
              </a:lnSpc>
            </a:pPr>
            <a:r>
              <a:rPr lang="en-US" dirty="0">
                <a:solidFill>
                  <a:schemeClr val="tx1">
                    <a:lumMod val="65000"/>
                    <a:lumOff val="35000"/>
                  </a:schemeClr>
                </a:solidFill>
              </a:rPr>
              <a:t>Interconnected with existing wind, battery, electric boilers, and now electric vehicle charging above the Arctic Circle</a:t>
            </a:r>
          </a:p>
          <a:p>
            <a:pPr>
              <a:lnSpc>
                <a:spcPct val="150000"/>
              </a:lnSpc>
            </a:pPr>
            <a:r>
              <a:rPr lang="en-US" dirty="0">
                <a:solidFill>
                  <a:schemeClr val="tx1">
                    <a:lumMod val="65000"/>
                    <a:lumOff val="35000"/>
                  </a:schemeClr>
                </a:solidFill>
              </a:rPr>
              <a:t>Drilled through permafrost for ground mounting – Improved over time, but could definitely be improved for future cost savings</a:t>
            </a:r>
          </a:p>
          <a:p>
            <a:pPr>
              <a:lnSpc>
                <a:spcPct val="150000"/>
              </a:lnSpc>
            </a:pPr>
            <a:endParaRPr lang="en-US" dirty="0">
              <a:solidFill>
                <a:schemeClr val="tx1">
                  <a:lumMod val="65000"/>
                  <a:lumOff val="35000"/>
                </a:schemeClr>
              </a:solidFill>
            </a:endParaRPr>
          </a:p>
          <a:p>
            <a:pPr marL="0" indent="0">
              <a:buNone/>
            </a:pPr>
            <a:endParaRPr lang="en-US" dirty="0"/>
          </a:p>
        </p:txBody>
      </p:sp>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95800" y="838200"/>
            <a:ext cx="4648200" cy="5715000"/>
          </a:xfrm>
          <a:prstGeom prst="rect">
            <a:avLst/>
          </a:prstGeom>
        </p:spPr>
      </p:pic>
    </p:spTree>
    <p:extLst>
      <p:ext uri="{BB962C8B-B14F-4D97-AF65-F5344CB8AC3E}">
        <p14:creationId xmlns:p14="http://schemas.microsoft.com/office/powerpoint/2010/main" val="1729515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89146"/>
            <a:ext cx="9144000" cy="6095404"/>
          </a:xfrm>
          <a:prstGeom prst="rect">
            <a:avLst/>
          </a:prstGeom>
        </p:spPr>
      </p:pic>
      <p:sp>
        <p:nvSpPr>
          <p:cNvPr id="5" name="Rectangle 4"/>
          <p:cNvSpPr/>
          <p:nvPr/>
        </p:nvSpPr>
        <p:spPr>
          <a:xfrm>
            <a:off x="419100" y="1686001"/>
            <a:ext cx="3810000" cy="1015663"/>
          </a:xfrm>
          <a:prstGeom prst="rect">
            <a:avLst/>
          </a:prstGeom>
        </p:spPr>
        <p:txBody>
          <a:bodyPr wrap="square">
            <a:spAutoFit/>
          </a:bodyPr>
          <a:lstStyle/>
          <a:p>
            <a:pPr marL="342900" indent="-342900">
              <a:lnSpc>
                <a:spcPct val="150000"/>
              </a:lnSpc>
              <a:buFont typeface="Arial" panose="020B0604020202020204" pitchFamily="34" charset="0"/>
              <a:buChar char="•"/>
            </a:pPr>
            <a:endParaRPr lang="en-US" sz="2000" dirty="0">
              <a:solidFill>
                <a:schemeClr val="tx1">
                  <a:lumMod val="65000"/>
                  <a:lumOff val="35000"/>
                </a:schemeClr>
              </a:solidFill>
            </a:endParaRPr>
          </a:p>
          <a:p>
            <a:pPr marL="342900" indent="-342900">
              <a:lnSpc>
                <a:spcPct val="150000"/>
              </a:lnSpc>
              <a:buFont typeface="Arial" panose="020B0604020202020204" pitchFamily="34" charset="0"/>
              <a:buChar char="•"/>
            </a:pPr>
            <a:endParaRPr lang="en-US" sz="2000" dirty="0">
              <a:solidFill>
                <a:schemeClr val="tx1">
                  <a:lumMod val="65000"/>
                  <a:lumOff val="35000"/>
                </a:schemeClr>
              </a:solidFill>
            </a:endParaRPr>
          </a:p>
        </p:txBody>
      </p:sp>
      <p:sp>
        <p:nvSpPr>
          <p:cNvPr id="6" name="TextBox 5"/>
          <p:cNvSpPr txBox="1"/>
          <p:nvPr/>
        </p:nvSpPr>
        <p:spPr>
          <a:xfrm>
            <a:off x="-152400" y="746885"/>
            <a:ext cx="6383657" cy="584776"/>
          </a:xfrm>
          <a:prstGeom prst="rect">
            <a:avLst/>
          </a:prstGeom>
          <a:noFill/>
        </p:spPr>
        <p:txBody>
          <a:bodyPr wrap="square" rtlCol="0">
            <a:spAutoFit/>
          </a:bodyPr>
          <a:lstStyle/>
          <a:p>
            <a:pPr algn="ctr"/>
            <a:r>
              <a:rPr lang="en-US" sz="3200" dirty="0">
                <a:solidFill>
                  <a:srgbClr val="0070C0"/>
                </a:solidFill>
              </a:rPr>
              <a:t>Innovations &amp; Lessons Learned </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999744"/>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473952"/>
            <a:ext cx="9144000" cy="384048"/>
          </a:xfrm>
          <a:prstGeom prst="rect">
            <a:avLst/>
          </a:prstGeom>
        </p:spPr>
      </p:pic>
      <p:sp>
        <p:nvSpPr>
          <p:cNvPr id="3" name="Content Placeholder 2">
            <a:extLst>
              <a:ext uri="{FF2B5EF4-FFF2-40B4-BE49-F238E27FC236}">
                <a16:creationId xmlns:a16="http://schemas.microsoft.com/office/drawing/2014/main" id="{E27FBD8F-3830-4147-949E-2299530EE5ED}"/>
              </a:ext>
            </a:extLst>
          </p:cNvPr>
          <p:cNvSpPr>
            <a:spLocks noGrp="1"/>
          </p:cNvSpPr>
          <p:nvPr>
            <p:ph sz="half" idx="1"/>
          </p:nvPr>
        </p:nvSpPr>
        <p:spPr>
          <a:xfrm>
            <a:off x="2654" y="1066800"/>
            <a:ext cx="4112145" cy="5791200"/>
          </a:xfrm>
        </p:spPr>
        <p:txBody>
          <a:bodyPr>
            <a:normAutofit fontScale="55000" lnSpcReduction="20000"/>
          </a:bodyPr>
          <a:lstStyle/>
          <a:p>
            <a:pPr>
              <a:lnSpc>
                <a:spcPct val="150000"/>
              </a:lnSpc>
            </a:pPr>
            <a:endParaRPr lang="en-US" dirty="0">
              <a:solidFill>
                <a:schemeClr val="tx1">
                  <a:lumMod val="65000"/>
                  <a:lumOff val="35000"/>
                </a:schemeClr>
              </a:solidFill>
            </a:endParaRPr>
          </a:p>
          <a:p>
            <a:pPr>
              <a:lnSpc>
                <a:spcPct val="150000"/>
              </a:lnSpc>
            </a:pPr>
            <a:r>
              <a:rPr lang="en-US" dirty="0">
                <a:solidFill>
                  <a:schemeClr val="tx1">
                    <a:lumMod val="65000"/>
                    <a:lumOff val="35000"/>
                  </a:schemeClr>
                </a:solidFill>
              </a:rPr>
              <a:t>Tilt Angle of 45 degrees = more output</a:t>
            </a:r>
          </a:p>
          <a:p>
            <a:pPr>
              <a:lnSpc>
                <a:spcPct val="150000"/>
              </a:lnSpc>
            </a:pPr>
            <a:r>
              <a:rPr lang="en-US" dirty="0">
                <a:solidFill>
                  <a:schemeClr val="tx1">
                    <a:lumMod val="65000"/>
                    <a:lumOff val="35000"/>
                  </a:schemeClr>
                </a:solidFill>
              </a:rPr>
              <a:t>Each box  &gt; 15 kW, but could be 20 kW</a:t>
            </a:r>
          </a:p>
          <a:p>
            <a:pPr>
              <a:lnSpc>
                <a:spcPct val="150000"/>
              </a:lnSpc>
            </a:pPr>
            <a:r>
              <a:rPr lang="en-US" dirty="0">
                <a:solidFill>
                  <a:schemeClr val="tx1">
                    <a:lumMod val="65000"/>
                    <a:lumOff val="35000"/>
                  </a:schemeClr>
                </a:solidFill>
              </a:rPr>
              <a:t>Low wind locations = less costly</a:t>
            </a:r>
          </a:p>
          <a:p>
            <a:pPr>
              <a:lnSpc>
                <a:spcPct val="150000"/>
              </a:lnSpc>
            </a:pPr>
            <a:r>
              <a:rPr lang="en-US" dirty="0">
                <a:solidFill>
                  <a:schemeClr val="tx1">
                    <a:lumMod val="65000"/>
                    <a:lumOff val="35000"/>
                  </a:schemeClr>
                </a:solidFill>
              </a:rPr>
              <a:t>Local Crew Works!</a:t>
            </a:r>
          </a:p>
          <a:p>
            <a:pPr>
              <a:lnSpc>
                <a:spcPct val="150000"/>
              </a:lnSpc>
            </a:pPr>
            <a:r>
              <a:rPr lang="en-US" dirty="0">
                <a:solidFill>
                  <a:schemeClr val="tx1">
                    <a:lumMod val="65000"/>
                    <a:lumOff val="35000"/>
                  </a:schemeClr>
                </a:solidFill>
              </a:rPr>
              <a:t>Trade-off between size of array and construction requirements – Each situation unique, requires analysis</a:t>
            </a:r>
          </a:p>
          <a:p>
            <a:pPr>
              <a:lnSpc>
                <a:spcPct val="150000"/>
              </a:lnSpc>
            </a:pPr>
            <a:r>
              <a:rPr lang="en-US" dirty="0">
                <a:solidFill>
                  <a:schemeClr val="tx1">
                    <a:lumMod val="65000"/>
                    <a:lumOff val="35000"/>
                  </a:schemeClr>
                </a:solidFill>
              </a:rPr>
              <a:t>Integration with batteries, wind, grid-forming inverter, electric boilers in powerhouse and </a:t>
            </a:r>
            <a:r>
              <a:rPr lang="en-US" dirty="0" err="1">
                <a:solidFill>
                  <a:schemeClr val="tx1">
                    <a:lumMod val="65000"/>
                    <a:lumOff val="35000"/>
                  </a:schemeClr>
                </a:solidFill>
              </a:rPr>
              <a:t>waterplant</a:t>
            </a:r>
            <a:r>
              <a:rPr lang="en-US" dirty="0">
                <a:solidFill>
                  <a:schemeClr val="tx1">
                    <a:lumMod val="65000"/>
                    <a:lumOff val="35000"/>
                  </a:schemeClr>
                </a:solidFill>
              </a:rPr>
              <a:t> – LOTS of extra work</a:t>
            </a:r>
          </a:p>
          <a:p>
            <a:pPr>
              <a:lnSpc>
                <a:spcPct val="150000"/>
              </a:lnSpc>
            </a:pPr>
            <a:r>
              <a:rPr lang="en-US" dirty="0">
                <a:solidFill>
                  <a:schemeClr val="tx1">
                    <a:lumMod val="65000"/>
                    <a:lumOff val="35000"/>
                  </a:schemeClr>
                </a:solidFill>
              </a:rPr>
              <a:t>Hosted Solar Energy International Training for region in June 2018 – created interest and competence</a:t>
            </a:r>
          </a:p>
          <a:p>
            <a:pPr>
              <a:lnSpc>
                <a:spcPct val="150000"/>
              </a:lnSpc>
            </a:pPr>
            <a:r>
              <a:rPr lang="en-US" dirty="0">
                <a:solidFill>
                  <a:schemeClr val="tx1">
                    <a:lumMod val="65000"/>
                    <a:lumOff val="35000"/>
                  </a:schemeClr>
                </a:solidFill>
              </a:rPr>
              <a:t>Continue to replicate: Noatak, elsewhere</a:t>
            </a:r>
          </a:p>
          <a:p>
            <a:pPr marL="0" indent="0">
              <a:buNone/>
            </a:pPr>
            <a:endParaRPr lang="en-US" dirty="0"/>
          </a:p>
        </p:txBody>
      </p:sp>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36057" y="999744"/>
            <a:ext cx="2590800" cy="1943100"/>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00310" y="1688890"/>
            <a:ext cx="2376687" cy="1809431"/>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36052" y="2971800"/>
            <a:ext cx="2590801" cy="2819400"/>
          </a:xfrm>
          <a:prstGeom prst="rect">
            <a:avLst/>
          </a:prstGeom>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00255" y="3872714"/>
            <a:ext cx="2376797" cy="1994686"/>
          </a:xfrm>
          <a:prstGeom prst="rect">
            <a:avLst/>
          </a:prstGeom>
        </p:spPr>
      </p:pic>
    </p:spTree>
    <p:extLst>
      <p:ext uri="{BB962C8B-B14F-4D97-AF65-F5344CB8AC3E}">
        <p14:creationId xmlns:p14="http://schemas.microsoft.com/office/powerpoint/2010/main" val="3775297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762596"/>
            <a:ext cx="4592544" cy="6095404"/>
          </a:xfrm>
          <a:prstGeom prst="rect">
            <a:avLst/>
          </a:prstGeom>
        </p:spPr>
      </p:pic>
      <p:sp>
        <p:nvSpPr>
          <p:cNvPr id="5" name="Rectangle 4"/>
          <p:cNvSpPr/>
          <p:nvPr/>
        </p:nvSpPr>
        <p:spPr>
          <a:xfrm>
            <a:off x="419100" y="1686001"/>
            <a:ext cx="3810000" cy="1015663"/>
          </a:xfrm>
          <a:prstGeom prst="rect">
            <a:avLst/>
          </a:prstGeom>
        </p:spPr>
        <p:txBody>
          <a:bodyPr wrap="square">
            <a:spAutoFit/>
          </a:bodyPr>
          <a:lstStyle/>
          <a:p>
            <a:pPr marL="342900" indent="-342900">
              <a:lnSpc>
                <a:spcPct val="150000"/>
              </a:lnSpc>
              <a:buFont typeface="Arial" panose="020B0604020202020204" pitchFamily="34" charset="0"/>
              <a:buChar char="•"/>
            </a:pPr>
            <a:endParaRPr lang="en-US" sz="2000" dirty="0">
              <a:solidFill>
                <a:schemeClr val="tx1">
                  <a:lumMod val="65000"/>
                  <a:lumOff val="35000"/>
                </a:schemeClr>
              </a:solidFill>
            </a:endParaRPr>
          </a:p>
          <a:p>
            <a:pPr marL="342900" indent="-342900">
              <a:lnSpc>
                <a:spcPct val="150000"/>
              </a:lnSpc>
              <a:buFont typeface="Arial" panose="020B0604020202020204" pitchFamily="34" charset="0"/>
              <a:buChar char="•"/>
            </a:pPr>
            <a:endParaRPr lang="en-US" sz="2000" dirty="0">
              <a:solidFill>
                <a:schemeClr val="tx1">
                  <a:lumMod val="65000"/>
                  <a:lumOff val="35000"/>
                </a:schemeClr>
              </a:solidFill>
            </a:endParaRPr>
          </a:p>
        </p:txBody>
      </p:sp>
      <p:sp>
        <p:nvSpPr>
          <p:cNvPr id="6" name="TextBox 5"/>
          <p:cNvSpPr txBox="1"/>
          <p:nvPr/>
        </p:nvSpPr>
        <p:spPr>
          <a:xfrm>
            <a:off x="0" y="762000"/>
            <a:ext cx="6383657" cy="584776"/>
          </a:xfrm>
          <a:prstGeom prst="rect">
            <a:avLst/>
          </a:prstGeom>
          <a:noFill/>
        </p:spPr>
        <p:txBody>
          <a:bodyPr wrap="square" rtlCol="0">
            <a:spAutoFit/>
          </a:bodyPr>
          <a:lstStyle/>
          <a:p>
            <a:r>
              <a:rPr lang="en-US" sz="3200" dirty="0">
                <a:solidFill>
                  <a:srgbClr val="0070C0"/>
                </a:solidFill>
              </a:rPr>
              <a:t>   Replication in Process! </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999744"/>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473952"/>
            <a:ext cx="9144000" cy="384048"/>
          </a:xfrm>
          <a:prstGeom prst="rect">
            <a:avLst/>
          </a:prstGeom>
        </p:spPr>
      </p:pic>
      <p:sp>
        <p:nvSpPr>
          <p:cNvPr id="3" name="Content Placeholder 2">
            <a:extLst>
              <a:ext uri="{FF2B5EF4-FFF2-40B4-BE49-F238E27FC236}">
                <a16:creationId xmlns:a16="http://schemas.microsoft.com/office/drawing/2014/main" id="{E27FBD8F-3830-4147-949E-2299530EE5ED}"/>
              </a:ext>
            </a:extLst>
          </p:cNvPr>
          <p:cNvSpPr>
            <a:spLocks noGrp="1"/>
          </p:cNvSpPr>
          <p:nvPr>
            <p:ph sz="half" idx="1"/>
          </p:nvPr>
        </p:nvSpPr>
        <p:spPr>
          <a:xfrm>
            <a:off x="2654" y="914400"/>
            <a:ext cx="4112145" cy="5562600"/>
          </a:xfrm>
        </p:spPr>
        <p:txBody>
          <a:bodyPr>
            <a:normAutofit fontScale="62500" lnSpcReduction="20000"/>
          </a:bodyPr>
          <a:lstStyle/>
          <a:p>
            <a:pPr>
              <a:lnSpc>
                <a:spcPct val="150000"/>
              </a:lnSpc>
            </a:pPr>
            <a:endParaRPr lang="en-US" dirty="0">
              <a:solidFill>
                <a:schemeClr val="tx1">
                  <a:lumMod val="65000"/>
                  <a:lumOff val="35000"/>
                </a:schemeClr>
              </a:solidFill>
            </a:endParaRPr>
          </a:p>
          <a:p>
            <a:pPr>
              <a:lnSpc>
                <a:spcPct val="150000"/>
              </a:lnSpc>
            </a:pPr>
            <a:r>
              <a:rPr lang="en-US" dirty="0">
                <a:solidFill>
                  <a:schemeClr val="tx1">
                    <a:lumMod val="65000"/>
                    <a:lumOff val="35000"/>
                  </a:schemeClr>
                </a:solidFill>
              </a:rPr>
              <a:t>Communities of </a:t>
            </a:r>
            <a:r>
              <a:rPr lang="en-US" dirty="0" err="1">
                <a:solidFill>
                  <a:schemeClr val="tx1">
                    <a:lumMod val="65000"/>
                    <a:lumOff val="35000"/>
                  </a:schemeClr>
                </a:solidFill>
              </a:rPr>
              <a:t>Shungnak</a:t>
            </a:r>
            <a:r>
              <a:rPr lang="en-US" dirty="0">
                <a:solidFill>
                  <a:schemeClr val="tx1">
                    <a:lumMod val="65000"/>
                    <a:lumOff val="35000"/>
                  </a:schemeClr>
                </a:solidFill>
              </a:rPr>
              <a:t> &amp; Kobuk interconnected via 10-mile distribution line</a:t>
            </a:r>
          </a:p>
          <a:p>
            <a:pPr>
              <a:lnSpc>
                <a:spcPct val="150000"/>
              </a:lnSpc>
            </a:pPr>
            <a:r>
              <a:rPr lang="en-US" dirty="0">
                <a:solidFill>
                  <a:schemeClr val="tx1">
                    <a:lumMod val="65000"/>
                    <a:lumOff val="35000"/>
                  </a:schemeClr>
                </a:solidFill>
              </a:rPr>
              <a:t>Received $1.3 million from USDA High Energy Cost Grant for 150 kW solar and ~650 kWh battery for </a:t>
            </a:r>
            <a:r>
              <a:rPr lang="en-US" dirty="0" err="1">
                <a:solidFill>
                  <a:schemeClr val="tx1">
                    <a:lumMod val="65000"/>
                    <a:lumOff val="35000"/>
                  </a:schemeClr>
                </a:solidFill>
              </a:rPr>
              <a:t>Shungnak</a:t>
            </a:r>
            <a:r>
              <a:rPr lang="en-US" dirty="0">
                <a:solidFill>
                  <a:schemeClr val="tx1">
                    <a:lumMod val="65000"/>
                    <a:lumOff val="35000"/>
                  </a:schemeClr>
                </a:solidFill>
              </a:rPr>
              <a:t> &amp; Kobuk, plus VIF/NAB/NANA funding</a:t>
            </a:r>
          </a:p>
          <a:p>
            <a:pPr>
              <a:lnSpc>
                <a:spcPct val="150000"/>
              </a:lnSpc>
            </a:pPr>
            <a:r>
              <a:rPr lang="en-US" dirty="0">
                <a:solidFill>
                  <a:schemeClr val="tx1">
                    <a:lumMod val="65000"/>
                    <a:lumOff val="35000"/>
                  </a:schemeClr>
                </a:solidFill>
              </a:rPr>
              <a:t>Intend to create Independent Power Producer and sell power to AVEC</a:t>
            </a:r>
          </a:p>
          <a:p>
            <a:pPr>
              <a:lnSpc>
                <a:spcPct val="150000"/>
              </a:lnSpc>
            </a:pPr>
            <a:r>
              <a:rPr lang="en-US" dirty="0">
                <a:solidFill>
                  <a:schemeClr val="tx1">
                    <a:lumMod val="65000"/>
                    <a:lumOff val="35000"/>
                  </a:schemeClr>
                </a:solidFill>
              </a:rPr>
              <a:t> Partnership between Tribes and Cities of </a:t>
            </a:r>
            <a:r>
              <a:rPr lang="en-US" dirty="0" err="1">
                <a:solidFill>
                  <a:schemeClr val="tx1">
                    <a:lumMod val="65000"/>
                    <a:lumOff val="35000"/>
                  </a:schemeClr>
                </a:solidFill>
              </a:rPr>
              <a:t>Shungnak</a:t>
            </a:r>
            <a:r>
              <a:rPr lang="en-US" dirty="0">
                <a:solidFill>
                  <a:schemeClr val="tx1">
                    <a:lumMod val="65000"/>
                    <a:lumOff val="35000"/>
                  </a:schemeClr>
                </a:solidFill>
              </a:rPr>
              <a:t>, Kobuk, NANA, Northwest Arctic Borough</a:t>
            </a:r>
          </a:p>
          <a:p>
            <a:pPr marL="0" indent="0">
              <a:buNone/>
            </a:pPr>
            <a:endParaRPr lang="en-US" dirty="0"/>
          </a:p>
        </p:txBody>
      </p:sp>
      <p:sp>
        <p:nvSpPr>
          <p:cNvPr id="10" name="TextBox 9"/>
          <p:cNvSpPr txBox="1"/>
          <p:nvPr/>
        </p:nvSpPr>
        <p:spPr>
          <a:xfrm>
            <a:off x="5257800" y="1676400"/>
            <a:ext cx="1371600" cy="369332"/>
          </a:xfrm>
          <a:prstGeom prst="rect">
            <a:avLst/>
          </a:prstGeom>
          <a:noFill/>
        </p:spPr>
        <p:txBody>
          <a:bodyPr wrap="square" rtlCol="0">
            <a:spAutoFit/>
          </a:bodyPr>
          <a:lstStyle/>
          <a:p>
            <a:endParaRPr lang="en-US" dirty="0"/>
          </a:p>
        </p:txBody>
      </p:sp>
      <p:sp>
        <p:nvSpPr>
          <p:cNvPr id="11" name="TextBox 10"/>
          <p:cNvSpPr txBox="1"/>
          <p:nvPr/>
        </p:nvSpPr>
        <p:spPr>
          <a:xfrm>
            <a:off x="5562600" y="2057400"/>
            <a:ext cx="2971800" cy="369332"/>
          </a:xfrm>
          <a:prstGeom prst="rect">
            <a:avLst/>
          </a:prstGeom>
          <a:noFill/>
        </p:spPr>
        <p:txBody>
          <a:bodyPr wrap="square" rtlCol="0">
            <a:spAutoFit/>
          </a:bodyPr>
          <a:lstStyle/>
          <a:p>
            <a:endParaRPr lang="en-US" dirty="0"/>
          </a:p>
        </p:txBody>
      </p:sp>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14799" y="914400"/>
            <a:ext cx="5029201" cy="5715000"/>
          </a:xfrm>
          <a:prstGeom prst="rect">
            <a:avLst/>
          </a:prstGeom>
        </p:spPr>
      </p:pic>
    </p:spTree>
    <p:extLst>
      <p:ext uri="{BB962C8B-B14F-4D97-AF65-F5344CB8AC3E}">
        <p14:creationId xmlns:p14="http://schemas.microsoft.com/office/powerpoint/2010/main" val="2478645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57872"/>
            <a:ext cx="9144000" cy="6095404"/>
          </a:xfrm>
          <a:prstGeom prst="rect">
            <a:avLst/>
          </a:prstGeom>
        </p:spPr>
      </p:pic>
      <p:sp>
        <p:nvSpPr>
          <p:cNvPr id="6" name="TextBox 5"/>
          <p:cNvSpPr txBox="1"/>
          <p:nvPr/>
        </p:nvSpPr>
        <p:spPr>
          <a:xfrm>
            <a:off x="1143000" y="914400"/>
            <a:ext cx="6629400" cy="584775"/>
          </a:xfrm>
          <a:prstGeom prst="rect">
            <a:avLst/>
          </a:prstGeom>
          <a:noFill/>
        </p:spPr>
        <p:txBody>
          <a:bodyPr wrap="square" rtlCol="0">
            <a:spAutoFit/>
          </a:bodyPr>
          <a:lstStyle/>
          <a:p>
            <a:pPr algn="ctr"/>
            <a:r>
              <a:rPr lang="en-US" sz="3200" dirty="0">
                <a:solidFill>
                  <a:srgbClr val="0070C0"/>
                </a:solidFill>
              </a:rPr>
              <a:t>USDA High Energy Cost Grant</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999744"/>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473952"/>
            <a:ext cx="9144000" cy="384048"/>
          </a:xfrm>
          <a:prstGeom prst="rect">
            <a:avLst/>
          </a:prstGeom>
        </p:spPr>
      </p:pic>
      <p:sp>
        <p:nvSpPr>
          <p:cNvPr id="3" name="Content Placeholder 2">
            <a:extLst>
              <a:ext uri="{FF2B5EF4-FFF2-40B4-BE49-F238E27FC236}">
                <a16:creationId xmlns:a16="http://schemas.microsoft.com/office/drawing/2014/main" id="{8893A652-CB97-5E41-9929-7A756810FE21}"/>
              </a:ext>
            </a:extLst>
          </p:cNvPr>
          <p:cNvSpPr>
            <a:spLocks noGrp="1"/>
          </p:cNvSpPr>
          <p:nvPr>
            <p:ph sz="half" idx="1"/>
          </p:nvPr>
        </p:nvSpPr>
        <p:spPr>
          <a:xfrm>
            <a:off x="0" y="1447800"/>
            <a:ext cx="4572000" cy="5105400"/>
          </a:xfrm>
        </p:spPr>
        <p:txBody>
          <a:bodyPr>
            <a:normAutofit fontScale="62500" lnSpcReduction="20000"/>
          </a:bodyPr>
          <a:lstStyle/>
          <a:p>
            <a:pPr>
              <a:lnSpc>
                <a:spcPct val="150000"/>
              </a:lnSpc>
            </a:pPr>
            <a:r>
              <a:rPr lang="en-US" b="1" dirty="0">
                <a:solidFill>
                  <a:schemeClr val="tx1">
                    <a:lumMod val="65000"/>
                    <a:lumOff val="35000"/>
                  </a:schemeClr>
                </a:solidFill>
              </a:rPr>
              <a:t>NANA selected for High Energy Cost Grant – $1.6M to install energy storage batteries and controls in Deering and Buckland</a:t>
            </a:r>
          </a:p>
          <a:p>
            <a:pPr>
              <a:lnSpc>
                <a:spcPct val="150000"/>
              </a:lnSpc>
            </a:pPr>
            <a:r>
              <a:rPr lang="en-US" b="1" dirty="0">
                <a:solidFill>
                  <a:schemeClr val="tx1">
                    <a:lumMod val="65000"/>
                    <a:lumOff val="35000"/>
                  </a:schemeClr>
                </a:solidFill>
              </a:rPr>
              <a:t>Necessary to make </a:t>
            </a:r>
            <a:r>
              <a:rPr lang="en-US" b="1">
                <a:solidFill>
                  <a:schemeClr val="tx1">
                    <a:lumMod val="65000"/>
                    <a:lumOff val="35000"/>
                  </a:schemeClr>
                </a:solidFill>
              </a:rPr>
              <a:t>solar effective</a:t>
            </a:r>
            <a:endParaRPr lang="en-US" b="1" dirty="0">
              <a:solidFill>
                <a:schemeClr val="tx1">
                  <a:lumMod val="65000"/>
                  <a:lumOff val="35000"/>
                </a:schemeClr>
              </a:solidFill>
            </a:endParaRPr>
          </a:p>
          <a:p>
            <a:pPr>
              <a:lnSpc>
                <a:spcPct val="150000"/>
              </a:lnSpc>
            </a:pPr>
            <a:r>
              <a:rPr lang="en-US" b="1" dirty="0">
                <a:solidFill>
                  <a:srgbClr val="800000"/>
                </a:solidFill>
              </a:rPr>
              <a:t>ABB Control system and SAFT batteries operational in Buckland &amp; </a:t>
            </a:r>
            <a:r>
              <a:rPr lang="en-US" b="1" dirty="0" err="1">
                <a:solidFill>
                  <a:srgbClr val="800000"/>
                </a:solidFill>
              </a:rPr>
              <a:t>Deering</a:t>
            </a:r>
            <a:endParaRPr lang="en-US" b="1" dirty="0">
              <a:solidFill>
                <a:srgbClr val="800000"/>
              </a:solidFill>
            </a:endParaRPr>
          </a:p>
          <a:p>
            <a:pPr>
              <a:lnSpc>
                <a:spcPct val="150000"/>
              </a:lnSpc>
            </a:pPr>
            <a:r>
              <a:rPr lang="en-US" b="1" dirty="0">
                <a:solidFill>
                  <a:schemeClr val="tx1">
                    <a:lumMod val="65000"/>
                    <a:lumOff val="35000"/>
                  </a:schemeClr>
                </a:solidFill>
              </a:rPr>
              <a:t>Working with IES, ABB, </a:t>
            </a:r>
            <a:r>
              <a:rPr lang="en-US" b="1" dirty="0" err="1">
                <a:solidFill>
                  <a:schemeClr val="tx1">
                    <a:lumMod val="65000"/>
                    <a:lumOff val="35000"/>
                  </a:schemeClr>
                </a:solidFill>
              </a:rPr>
              <a:t>Saft</a:t>
            </a:r>
            <a:r>
              <a:rPr lang="en-US" b="1" dirty="0">
                <a:solidFill>
                  <a:schemeClr val="tx1">
                    <a:lumMod val="65000"/>
                    <a:lumOff val="35000"/>
                  </a:schemeClr>
                </a:solidFill>
              </a:rPr>
              <a:t>, KEA, </a:t>
            </a:r>
            <a:r>
              <a:rPr lang="en-US" b="1" dirty="0" err="1">
                <a:solidFill>
                  <a:schemeClr val="tx1">
                    <a:lumMod val="65000"/>
                    <a:lumOff val="35000"/>
                  </a:schemeClr>
                </a:solidFill>
              </a:rPr>
              <a:t>DeerStone</a:t>
            </a:r>
            <a:r>
              <a:rPr lang="en-US" b="1" dirty="0">
                <a:solidFill>
                  <a:schemeClr val="tx1">
                    <a:lumMod val="65000"/>
                    <a:lumOff val="35000"/>
                  </a:schemeClr>
                </a:solidFill>
              </a:rPr>
              <a:t>, NWAB for system integration</a:t>
            </a:r>
          </a:p>
          <a:p>
            <a:pPr>
              <a:lnSpc>
                <a:spcPct val="150000"/>
              </a:lnSpc>
            </a:pPr>
            <a:r>
              <a:rPr lang="en-US" b="1" dirty="0">
                <a:solidFill>
                  <a:schemeClr val="tx1">
                    <a:lumMod val="65000"/>
                    <a:lumOff val="35000"/>
                  </a:schemeClr>
                </a:solidFill>
              </a:rPr>
              <a:t>Allows for high penetration renewables (wind &amp; solar) to turn diesels off when enough renewable energy available</a:t>
            </a:r>
          </a:p>
          <a:p>
            <a:pPr>
              <a:lnSpc>
                <a:spcPct val="150000"/>
              </a:lnSpc>
            </a:pPr>
            <a:r>
              <a:rPr lang="en-US" b="1" dirty="0">
                <a:solidFill>
                  <a:schemeClr val="tx1">
                    <a:lumMod val="65000"/>
                    <a:lumOff val="35000"/>
                  </a:schemeClr>
                </a:solidFill>
              </a:rPr>
              <a:t>Also controls electric boiler for additional diesel displacement</a:t>
            </a:r>
          </a:p>
          <a:p>
            <a:pPr marL="0" indent="0">
              <a:lnSpc>
                <a:spcPct val="150000"/>
              </a:lnSpc>
              <a:buNone/>
            </a:pPr>
            <a:endParaRPr lang="en-US" b="1" dirty="0">
              <a:solidFill>
                <a:schemeClr val="tx1">
                  <a:lumMod val="65000"/>
                  <a:lumOff val="35000"/>
                </a:schemeClr>
              </a:solidFill>
            </a:endParaRPr>
          </a:p>
          <a:p>
            <a:endParaRPr lang="en-US" dirty="0"/>
          </a:p>
        </p:txBody>
      </p:sp>
      <p:pic>
        <p:nvPicPr>
          <p:cNvPr id="12" name="Content Placeholder 3"/>
          <p:cNvPicPr>
            <a:picLocks noGrp="1" noChangeAspect="1"/>
          </p:cNvPicPr>
          <p:nvPr>
            <p:ph sz="half" idx="2"/>
          </p:nvPr>
        </p:nvPicPr>
        <p:blipFill>
          <a:blip r:embed="rId6" cstate="screen">
            <a:extLst>
              <a:ext uri="{28A0092B-C50C-407E-A947-70E740481C1C}">
                <a14:useLocalDpi xmlns:a14="http://schemas.microsoft.com/office/drawing/2010/main"/>
              </a:ext>
            </a:extLst>
          </a:blip>
          <a:srcRect/>
          <a:stretch>
            <a:fillRect/>
          </a:stretch>
        </p:blipFill>
        <p:spPr>
          <a:xfrm>
            <a:off x="4648200" y="1646237"/>
            <a:ext cx="4038600" cy="4525963"/>
          </a:xfrm>
        </p:spPr>
      </p:pic>
    </p:spTree>
    <p:extLst>
      <p:ext uri="{BB962C8B-B14F-4D97-AF65-F5344CB8AC3E}">
        <p14:creationId xmlns:p14="http://schemas.microsoft.com/office/powerpoint/2010/main" val="1823455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1" y="5329237"/>
            <a:ext cx="6865144" cy="6715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85901" y="3420803"/>
            <a:ext cx="3080843" cy="369332"/>
          </a:xfrm>
          <a:prstGeom prst="rect">
            <a:avLst/>
          </a:prstGeom>
          <a:noFill/>
        </p:spPr>
        <p:txBody>
          <a:bodyPr wrap="none" rtlCol="0">
            <a:spAutoFit/>
          </a:bodyPr>
          <a:lstStyle/>
          <a:p>
            <a:r>
              <a:rPr lang="en-US" b="1" dirty="0">
                <a:solidFill>
                  <a:schemeClr val="tx1">
                    <a:lumMod val="50000"/>
                    <a:lumOff val="50000"/>
                  </a:schemeClr>
                </a:solidFill>
              </a:rPr>
              <a:t>NANA Region Age Distribution</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43501" y="2400300"/>
            <a:ext cx="2607469" cy="2600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22020" y="2040317"/>
            <a:ext cx="1407319" cy="357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43501" y="2400300"/>
            <a:ext cx="2607469" cy="2600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43000" y="857250"/>
            <a:ext cx="6858000" cy="1014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371600" y="1018207"/>
            <a:ext cx="1601913" cy="415498"/>
          </a:xfrm>
          <a:prstGeom prst="rect">
            <a:avLst/>
          </a:prstGeom>
          <a:noFill/>
        </p:spPr>
        <p:txBody>
          <a:bodyPr wrap="none" rtlCol="0">
            <a:spAutoFit/>
          </a:bodyPr>
          <a:lstStyle/>
          <a:p>
            <a:r>
              <a:rPr lang="en-US" sz="2100" b="1" dirty="0">
                <a:solidFill>
                  <a:schemeClr val="bg1"/>
                </a:solidFill>
              </a:rPr>
              <a:t>Who We Are</a:t>
            </a:r>
          </a:p>
        </p:txBody>
      </p:sp>
      <p:pic>
        <p:nvPicPr>
          <p:cNvPr id="10" name="Picture 9" descr="C:\Users\david.barnes\Documents\Maps\region map no villages pretty rev2 dark blu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143000" y="796529"/>
            <a:ext cx="6858000" cy="5264944"/>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ectangle 11"/>
          <p:cNvSpPr/>
          <p:nvPr/>
        </p:nvSpPr>
        <p:spPr>
          <a:xfrm>
            <a:off x="1230085" y="3842147"/>
            <a:ext cx="2400300" cy="1477328"/>
          </a:xfrm>
          <a:prstGeom prst="rect">
            <a:avLst/>
          </a:prstGeom>
        </p:spPr>
        <p:txBody>
          <a:bodyPr wrap="square">
            <a:spAutoFit/>
          </a:bodyPr>
          <a:lstStyle/>
          <a:p>
            <a:pPr marL="214313" indent="-214313">
              <a:buFont typeface="Arial" pitchFamily="34" charset="0"/>
              <a:buChar char="•"/>
            </a:pPr>
            <a:endParaRPr lang="en-US" sz="1500" b="1" dirty="0">
              <a:solidFill>
                <a:schemeClr val="bg1"/>
              </a:solidFill>
              <a:latin typeface="Calibri" pitchFamily="34" charset="0"/>
            </a:endParaRPr>
          </a:p>
          <a:p>
            <a:pPr marL="214313" indent="-214313">
              <a:buFont typeface="Arial" pitchFamily="34" charset="0"/>
              <a:buChar char="•"/>
            </a:pPr>
            <a:r>
              <a:rPr lang="en-US" sz="1500" b="1" dirty="0">
                <a:solidFill>
                  <a:schemeClr val="bg1"/>
                </a:solidFill>
                <a:latin typeface="Calibri" pitchFamily="34" charset="0"/>
              </a:rPr>
              <a:t>NANA received 2.2 million acres and </a:t>
            </a:r>
          </a:p>
          <a:p>
            <a:r>
              <a:rPr lang="en-US" sz="1500" b="1" dirty="0">
                <a:solidFill>
                  <a:schemeClr val="bg1"/>
                </a:solidFill>
                <a:latin typeface="Calibri" pitchFamily="34" charset="0"/>
              </a:rPr>
              <a:t>      $44 million in cash</a:t>
            </a:r>
          </a:p>
          <a:p>
            <a:pPr marL="214313" indent="-214313">
              <a:buFont typeface="Arial" pitchFamily="34" charset="0"/>
              <a:buChar char="•"/>
            </a:pPr>
            <a:endParaRPr lang="en-US" sz="1500" b="1" dirty="0">
              <a:solidFill>
                <a:schemeClr val="bg1"/>
              </a:solidFill>
              <a:latin typeface="Calibri" pitchFamily="34" charset="0"/>
            </a:endParaRPr>
          </a:p>
          <a:p>
            <a:pPr marL="214313" indent="-214313">
              <a:buFont typeface="Arial" pitchFamily="34" charset="0"/>
              <a:buChar char="•"/>
            </a:pPr>
            <a:endParaRPr lang="en-US" sz="1500" b="1" dirty="0">
              <a:solidFill>
                <a:schemeClr val="bg1"/>
              </a:solidFill>
              <a:latin typeface="Calibri" pitchFamily="34" charset="0"/>
            </a:endParaRPr>
          </a:p>
        </p:txBody>
      </p:sp>
      <p:sp>
        <p:nvSpPr>
          <p:cNvPr id="13" name="TextBox 12"/>
          <p:cNvSpPr txBox="1"/>
          <p:nvPr/>
        </p:nvSpPr>
        <p:spPr>
          <a:xfrm>
            <a:off x="2274210" y="914400"/>
            <a:ext cx="5476760" cy="415498"/>
          </a:xfrm>
          <a:prstGeom prst="rect">
            <a:avLst/>
          </a:prstGeom>
          <a:noFill/>
        </p:spPr>
        <p:txBody>
          <a:bodyPr wrap="square" rtlCol="0">
            <a:spAutoFit/>
          </a:bodyPr>
          <a:lstStyle/>
          <a:p>
            <a:r>
              <a:rPr lang="en-US" sz="2100" b="1" dirty="0">
                <a:solidFill>
                  <a:schemeClr val="bg1"/>
                </a:solidFill>
              </a:rPr>
              <a:t>ANCSA – Alaska Native Claims Settlement Act</a:t>
            </a:r>
          </a:p>
        </p:txBody>
      </p:sp>
    </p:spTree>
    <p:extLst>
      <p:ext uri="{BB962C8B-B14F-4D97-AF65-F5344CB8AC3E}">
        <p14:creationId xmlns:p14="http://schemas.microsoft.com/office/powerpoint/2010/main" val="376954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57872"/>
            <a:ext cx="9144000" cy="6095404"/>
          </a:xfrm>
          <a:prstGeom prst="rect">
            <a:avLst/>
          </a:prstGeom>
        </p:spPr>
      </p:pic>
      <p:sp>
        <p:nvSpPr>
          <p:cNvPr id="6" name="TextBox 5"/>
          <p:cNvSpPr txBox="1"/>
          <p:nvPr/>
        </p:nvSpPr>
        <p:spPr>
          <a:xfrm>
            <a:off x="609600" y="533400"/>
            <a:ext cx="7162800" cy="954107"/>
          </a:xfrm>
          <a:prstGeom prst="rect">
            <a:avLst/>
          </a:prstGeom>
          <a:noFill/>
        </p:spPr>
        <p:txBody>
          <a:bodyPr wrap="square" rtlCol="0">
            <a:spAutoFit/>
          </a:bodyPr>
          <a:lstStyle/>
          <a:p>
            <a:pPr algn="ctr"/>
            <a:r>
              <a:rPr lang="en-US" sz="2800" dirty="0">
                <a:solidFill>
                  <a:srgbClr val="0070C0"/>
                </a:solidFill>
              </a:rPr>
              <a:t>USDA High Energy Cost Grant – </a:t>
            </a:r>
          </a:p>
          <a:p>
            <a:pPr algn="ctr"/>
            <a:r>
              <a:rPr lang="en-US" sz="2800" dirty="0">
                <a:solidFill>
                  <a:srgbClr val="0070C0"/>
                </a:solidFill>
              </a:rPr>
              <a:t>Breaking Trail</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6126"/>
            <a:ext cx="9144000" cy="788126"/>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473952"/>
            <a:ext cx="9144000" cy="384048"/>
          </a:xfrm>
          <a:prstGeom prst="rect">
            <a:avLst/>
          </a:prstGeom>
        </p:spPr>
      </p:pic>
      <p:sp>
        <p:nvSpPr>
          <p:cNvPr id="3" name="Content Placeholder 2">
            <a:extLst>
              <a:ext uri="{FF2B5EF4-FFF2-40B4-BE49-F238E27FC236}">
                <a16:creationId xmlns:a16="http://schemas.microsoft.com/office/drawing/2014/main" id="{8893A652-CB97-5E41-9929-7A756810FE21}"/>
              </a:ext>
            </a:extLst>
          </p:cNvPr>
          <p:cNvSpPr>
            <a:spLocks noGrp="1"/>
          </p:cNvSpPr>
          <p:nvPr>
            <p:ph sz="half" idx="1"/>
          </p:nvPr>
        </p:nvSpPr>
        <p:spPr>
          <a:xfrm>
            <a:off x="0" y="762000"/>
            <a:ext cx="4724400" cy="6096000"/>
          </a:xfrm>
        </p:spPr>
        <p:txBody>
          <a:bodyPr>
            <a:normAutofit fontScale="62500" lnSpcReduction="20000"/>
          </a:bodyPr>
          <a:lstStyle/>
          <a:p>
            <a:pPr>
              <a:lnSpc>
                <a:spcPct val="150000"/>
              </a:lnSpc>
            </a:pPr>
            <a:endParaRPr lang="en-US" b="1" dirty="0">
              <a:solidFill>
                <a:schemeClr val="tx1">
                  <a:lumMod val="65000"/>
                  <a:lumOff val="35000"/>
                </a:schemeClr>
              </a:solidFill>
            </a:endParaRPr>
          </a:p>
          <a:p>
            <a:pPr>
              <a:lnSpc>
                <a:spcPct val="150000"/>
              </a:lnSpc>
            </a:pPr>
            <a:endParaRPr lang="en-US" b="1" dirty="0">
              <a:solidFill>
                <a:schemeClr val="tx1">
                  <a:lumMod val="65000"/>
                  <a:lumOff val="35000"/>
                </a:schemeClr>
              </a:solidFill>
            </a:endParaRPr>
          </a:p>
          <a:p>
            <a:pPr>
              <a:lnSpc>
                <a:spcPct val="150000"/>
              </a:lnSpc>
            </a:pPr>
            <a:r>
              <a:rPr lang="en-US" b="1" dirty="0">
                <a:solidFill>
                  <a:schemeClr val="tx1">
                    <a:lumMod val="65000"/>
                    <a:lumOff val="35000"/>
                  </a:schemeClr>
                </a:solidFill>
              </a:rPr>
              <a:t>First (</a:t>
            </a:r>
            <a:r>
              <a:rPr lang="en-US" b="1" dirty="0">
                <a:solidFill>
                  <a:srgbClr val="800000"/>
                </a:solidFill>
              </a:rPr>
              <a:t>and second!</a:t>
            </a:r>
            <a:r>
              <a:rPr lang="en-US" b="1" dirty="0">
                <a:solidFill>
                  <a:schemeClr val="tx1">
                    <a:lumMod val="65000"/>
                    <a:lumOff val="35000"/>
                  </a:schemeClr>
                </a:solidFill>
              </a:rPr>
              <a:t>) utility scale wind-solar-battery-diesel hybrid system in rural AK</a:t>
            </a:r>
          </a:p>
          <a:p>
            <a:pPr>
              <a:lnSpc>
                <a:spcPct val="150000"/>
              </a:lnSpc>
            </a:pPr>
            <a:r>
              <a:rPr lang="en-US" b="1" dirty="0">
                <a:solidFill>
                  <a:schemeClr val="tx1">
                    <a:lumMod val="65000"/>
                    <a:lumOff val="35000"/>
                  </a:schemeClr>
                </a:solidFill>
              </a:rPr>
              <a:t>Diesels-off in Buckland on July 24, 2019 &amp; in </a:t>
            </a:r>
            <a:r>
              <a:rPr lang="en-US" b="1" dirty="0" err="1">
                <a:solidFill>
                  <a:schemeClr val="tx1">
                    <a:lumMod val="65000"/>
                    <a:lumOff val="35000"/>
                  </a:schemeClr>
                </a:solidFill>
              </a:rPr>
              <a:t>Deering</a:t>
            </a:r>
            <a:r>
              <a:rPr lang="en-US" b="1" dirty="0">
                <a:solidFill>
                  <a:schemeClr val="tx1">
                    <a:lumMod val="65000"/>
                    <a:lumOff val="35000"/>
                  </a:schemeClr>
                </a:solidFill>
              </a:rPr>
              <a:t> on October 11, 2019</a:t>
            </a:r>
          </a:p>
          <a:p>
            <a:pPr>
              <a:lnSpc>
                <a:spcPct val="150000"/>
              </a:lnSpc>
            </a:pPr>
            <a:r>
              <a:rPr lang="en-US" b="1" dirty="0">
                <a:solidFill>
                  <a:schemeClr val="tx1">
                    <a:lumMod val="65000"/>
                    <a:lumOff val="35000"/>
                  </a:schemeClr>
                </a:solidFill>
              </a:rPr>
              <a:t>Expect Significant Fuel Savings</a:t>
            </a:r>
          </a:p>
          <a:p>
            <a:pPr>
              <a:lnSpc>
                <a:spcPct val="150000"/>
              </a:lnSpc>
            </a:pPr>
            <a:r>
              <a:rPr lang="en-US" b="1" dirty="0">
                <a:solidFill>
                  <a:schemeClr val="tx1">
                    <a:lumMod val="65000"/>
                    <a:lumOff val="35000"/>
                  </a:schemeClr>
                </a:solidFill>
              </a:rPr>
              <a:t>Developing Institutional and Financial Structures to Monetize Fuel Savings</a:t>
            </a:r>
          </a:p>
          <a:p>
            <a:pPr>
              <a:lnSpc>
                <a:spcPct val="150000"/>
              </a:lnSpc>
            </a:pPr>
            <a:r>
              <a:rPr lang="en-US" b="1" dirty="0">
                <a:solidFill>
                  <a:schemeClr val="tx1">
                    <a:lumMod val="65000"/>
                    <a:lumOff val="35000"/>
                  </a:schemeClr>
                </a:solidFill>
              </a:rPr>
              <a:t>Still Need to Address heating diesel engines and powerhouse under long-duration diesels-off (good problem to have!)</a:t>
            </a:r>
          </a:p>
          <a:p>
            <a:pPr>
              <a:lnSpc>
                <a:spcPct val="150000"/>
              </a:lnSpc>
            </a:pPr>
            <a:r>
              <a:rPr lang="en-US" b="1" dirty="0">
                <a:solidFill>
                  <a:schemeClr val="tx1">
                    <a:lumMod val="65000"/>
                    <a:lumOff val="35000"/>
                  </a:schemeClr>
                </a:solidFill>
              </a:rPr>
              <a:t>Enables high penetration &amp; </a:t>
            </a:r>
            <a:r>
              <a:rPr lang="en-US" b="1">
                <a:solidFill>
                  <a:schemeClr val="tx1">
                    <a:lumMod val="65000"/>
                    <a:lumOff val="35000"/>
                  </a:schemeClr>
                </a:solidFill>
              </a:rPr>
              <a:t>high quality renewable </a:t>
            </a:r>
            <a:r>
              <a:rPr lang="en-US" b="1" dirty="0">
                <a:solidFill>
                  <a:schemeClr val="tx1">
                    <a:lumMod val="65000"/>
                    <a:lumOff val="35000"/>
                  </a:schemeClr>
                </a:solidFill>
              </a:rPr>
              <a:t>generation, like wind and solar energy, without destabilizing the system</a:t>
            </a:r>
          </a:p>
          <a:p>
            <a:endParaRPr lang="en-US" dirty="0"/>
          </a:p>
        </p:txBody>
      </p:sp>
      <p:pic>
        <p:nvPicPr>
          <p:cNvPr id="5" name="Content Placeholder 4"/>
          <p:cNvPicPr>
            <a:picLocks noGrp="1" noChangeAspect="1"/>
          </p:cNvPicPr>
          <p:nvPr>
            <p:ph sz="half" idx="2"/>
          </p:nvPr>
        </p:nvPicPr>
        <p:blipFill>
          <a:blip r:embed="rId6"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00630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57872"/>
            <a:ext cx="9144000" cy="6095404"/>
          </a:xfrm>
          <a:prstGeom prst="rect">
            <a:avLst/>
          </a:prstGeom>
        </p:spPr>
      </p:pic>
      <p:sp>
        <p:nvSpPr>
          <p:cNvPr id="2" name="TextBox 1"/>
          <p:cNvSpPr txBox="1"/>
          <p:nvPr/>
        </p:nvSpPr>
        <p:spPr>
          <a:xfrm>
            <a:off x="0" y="771496"/>
            <a:ext cx="9144000" cy="584776"/>
          </a:xfrm>
          <a:prstGeom prst="rect">
            <a:avLst/>
          </a:prstGeom>
          <a:noFill/>
        </p:spPr>
        <p:txBody>
          <a:bodyPr wrap="square" rtlCol="0">
            <a:spAutoFit/>
          </a:bodyPr>
          <a:lstStyle/>
          <a:p>
            <a:pPr algn="ctr"/>
            <a:r>
              <a:rPr lang="en-US" sz="3200" dirty="0">
                <a:solidFill>
                  <a:srgbClr val="0070C0"/>
                </a:solidFill>
              </a:rPr>
              <a:t>Recommendations</a:t>
            </a: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999744"/>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473952"/>
            <a:ext cx="9144000" cy="384048"/>
          </a:xfrm>
          <a:prstGeom prst="rect">
            <a:avLst/>
          </a:prstGeom>
        </p:spPr>
      </p:pic>
      <p:sp>
        <p:nvSpPr>
          <p:cNvPr id="9" name="Content Placeholder 8">
            <a:extLst>
              <a:ext uri="{FF2B5EF4-FFF2-40B4-BE49-F238E27FC236}">
                <a16:creationId xmlns:a16="http://schemas.microsoft.com/office/drawing/2014/main" id="{A7F13565-8673-7842-BAFC-88B2608898F4}"/>
              </a:ext>
            </a:extLst>
          </p:cNvPr>
          <p:cNvSpPr>
            <a:spLocks noGrp="1"/>
          </p:cNvSpPr>
          <p:nvPr>
            <p:ph sz="half" idx="1"/>
          </p:nvPr>
        </p:nvSpPr>
        <p:spPr>
          <a:xfrm>
            <a:off x="457200" y="1600200"/>
            <a:ext cx="4038600" cy="4873752"/>
          </a:xfrm>
        </p:spPr>
        <p:txBody>
          <a:bodyPr>
            <a:normAutofit fontScale="62500" lnSpcReduction="20000"/>
          </a:bodyPr>
          <a:lstStyle/>
          <a:p>
            <a:pPr marL="457200" indent="-457200">
              <a:lnSpc>
                <a:spcPct val="150000"/>
              </a:lnSpc>
            </a:pPr>
            <a:r>
              <a:rPr lang="en-US" b="1" dirty="0">
                <a:solidFill>
                  <a:schemeClr val="tx1">
                    <a:lumMod val="65000"/>
                    <a:lumOff val="35000"/>
                  </a:schemeClr>
                </a:solidFill>
              </a:rPr>
              <a:t>Critical path to Village Economic Development: Roads and Interties</a:t>
            </a:r>
          </a:p>
          <a:p>
            <a:pPr marL="457200" indent="-457200">
              <a:lnSpc>
                <a:spcPct val="150000"/>
              </a:lnSpc>
            </a:pPr>
            <a:r>
              <a:rPr lang="en-US" b="1" dirty="0">
                <a:solidFill>
                  <a:schemeClr val="tx1">
                    <a:lumMod val="65000"/>
                    <a:lumOff val="35000"/>
                  </a:schemeClr>
                </a:solidFill>
              </a:rPr>
              <a:t>Powerhouse Upgrades to Integrate Renewable Energy</a:t>
            </a:r>
          </a:p>
          <a:p>
            <a:pPr marL="457200" indent="-457200">
              <a:lnSpc>
                <a:spcPct val="150000"/>
              </a:lnSpc>
            </a:pPr>
            <a:r>
              <a:rPr lang="en-US" b="1" dirty="0">
                <a:solidFill>
                  <a:schemeClr val="tx1">
                    <a:lumMod val="65000"/>
                    <a:lumOff val="35000"/>
                  </a:schemeClr>
                </a:solidFill>
              </a:rPr>
              <a:t>Workforce Development  -  Utility management, Powerhouse operators/mechanics</a:t>
            </a:r>
          </a:p>
          <a:p>
            <a:pPr marL="457200" indent="-457200">
              <a:lnSpc>
                <a:spcPct val="150000"/>
              </a:lnSpc>
            </a:pPr>
            <a:r>
              <a:rPr lang="en-US" b="1" dirty="0">
                <a:solidFill>
                  <a:schemeClr val="tx1">
                    <a:lumMod val="65000"/>
                    <a:lumOff val="35000"/>
                  </a:schemeClr>
                </a:solidFill>
              </a:rPr>
              <a:t>Renewable Energy training – wind technicians, solar technicians, energy storage battery maintenance, heat pumps</a:t>
            </a:r>
          </a:p>
          <a:p>
            <a:pPr algn="ctr">
              <a:buFont typeface="Wingdings" pitchFamily="2" charset="2"/>
              <a:buChar char="ü"/>
            </a:pPr>
            <a:endParaRPr lang="en-US" sz="3600" b="1" dirty="0">
              <a:latin typeface="Trajan Pro" pitchFamily="18" charset="0"/>
            </a:endParaRPr>
          </a:p>
          <a:p>
            <a:endParaRPr lang="en-US" dirty="0"/>
          </a:p>
        </p:txBody>
      </p:sp>
      <p:pic>
        <p:nvPicPr>
          <p:cNvPr id="14" name="Content Placeholder 13">
            <a:extLst>
              <a:ext uri="{FF2B5EF4-FFF2-40B4-BE49-F238E27FC236}">
                <a16:creationId xmlns:a16="http://schemas.microsoft.com/office/drawing/2014/main" id="{3E3BB705-1629-E841-A994-2C54CFD62512}"/>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tretch>
            <a:fillRect/>
          </a:stretch>
        </p:blipFill>
        <p:spPr>
          <a:xfrm>
            <a:off x="4495800" y="1457296"/>
            <a:ext cx="4648200" cy="5016656"/>
          </a:xfrm>
        </p:spPr>
      </p:pic>
    </p:spTree>
    <p:extLst>
      <p:ext uri="{BB962C8B-B14F-4D97-AF65-F5344CB8AC3E}">
        <p14:creationId xmlns:p14="http://schemas.microsoft.com/office/powerpoint/2010/main" val="4016316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86545"/>
            <a:ext cx="9144000" cy="6095404"/>
          </a:xfrm>
          <a:prstGeom prst="rect">
            <a:avLst/>
          </a:prstGeom>
        </p:spPr>
      </p:pic>
      <p:sp>
        <p:nvSpPr>
          <p:cNvPr id="2" name="TextBox 1"/>
          <p:cNvSpPr txBox="1"/>
          <p:nvPr/>
        </p:nvSpPr>
        <p:spPr>
          <a:xfrm>
            <a:off x="0" y="771496"/>
            <a:ext cx="9144000" cy="584776"/>
          </a:xfrm>
          <a:prstGeom prst="rect">
            <a:avLst/>
          </a:prstGeom>
          <a:noFill/>
        </p:spPr>
        <p:txBody>
          <a:bodyPr wrap="square" rtlCol="0">
            <a:spAutoFit/>
          </a:bodyPr>
          <a:lstStyle/>
          <a:p>
            <a:pPr algn="ctr"/>
            <a:r>
              <a:rPr lang="en-US" sz="3200" dirty="0">
                <a:solidFill>
                  <a:srgbClr val="0070C0"/>
                </a:solidFill>
              </a:rPr>
              <a:t>Leveraging Regional Lessons to Inform Policy</a:t>
            </a: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999744"/>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473952"/>
            <a:ext cx="9144000" cy="384048"/>
          </a:xfrm>
          <a:prstGeom prst="rect">
            <a:avLst/>
          </a:prstGeom>
        </p:spPr>
      </p:pic>
      <p:sp>
        <p:nvSpPr>
          <p:cNvPr id="9" name="Content Placeholder 8">
            <a:extLst>
              <a:ext uri="{FF2B5EF4-FFF2-40B4-BE49-F238E27FC236}">
                <a16:creationId xmlns:a16="http://schemas.microsoft.com/office/drawing/2014/main" id="{A7F13565-8673-7842-BAFC-88B2608898F4}"/>
              </a:ext>
            </a:extLst>
          </p:cNvPr>
          <p:cNvSpPr>
            <a:spLocks noGrp="1"/>
          </p:cNvSpPr>
          <p:nvPr>
            <p:ph sz="half" idx="1"/>
          </p:nvPr>
        </p:nvSpPr>
        <p:spPr>
          <a:xfrm>
            <a:off x="76200" y="1600200"/>
            <a:ext cx="4038600" cy="4873752"/>
          </a:xfrm>
        </p:spPr>
        <p:txBody>
          <a:bodyPr>
            <a:normAutofit fontScale="47500" lnSpcReduction="20000"/>
          </a:bodyPr>
          <a:lstStyle/>
          <a:p>
            <a:pPr>
              <a:buFont typeface="Wingdings" pitchFamily="2" charset="2"/>
              <a:buChar char="ü"/>
            </a:pPr>
            <a:r>
              <a:rPr lang="en-US" sz="3600" b="1" dirty="0">
                <a:latin typeface="Trajan Pro" pitchFamily="18" charset="0"/>
              </a:rPr>
              <a:t>Grants are still necessary </a:t>
            </a:r>
          </a:p>
          <a:p>
            <a:pPr>
              <a:buFont typeface="Wingdings" pitchFamily="2" charset="2"/>
              <a:buChar char="ü"/>
            </a:pPr>
            <a:r>
              <a:rPr lang="en-US" sz="3600" b="1" dirty="0">
                <a:latin typeface="Trajan Pro" pitchFamily="18" charset="0"/>
              </a:rPr>
              <a:t>Be creative to create economies of scale (e.g., Energy &amp; Utilities can include power, heat, transportation, water, sewer, broadband; aggregate across communities &amp; regions)</a:t>
            </a:r>
          </a:p>
          <a:p>
            <a:pPr>
              <a:buFont typeface="Wingdings" pitchFamily="2" charset="2"/>
              <a:buChar char="ü"/>
            </a:pPr>
            <a:r>
              <a:rPr lang="en-US" sz="3600" b="1" dirty="0">
                <a:latin typeface="Trajan Pro" pitchFamily="18" charset="0"/>
              </a:rPr>
              <a:t>Reduce complexity of grants, cost share</a:t>
            </a:r>
          </a:p>
          <a:p>
            <a:pPr>
              <a:buFont typeface="Wingdings" pitchFamily="2" charset="2"/>
              <a:buChar char="ü"/>
            </a:pPr>
            <a:r>
              <a:rPr lang="en-US" sz="3600" b="1" dirty="0">
                <a:latin typeface="Trajan Pro" pitchFamily="18" charset="0"/>
              </a:rPr>
              <a:t>Tax credits are not very useful in rural AK</a:t>
            </a:r>
          </a:p>
          <a:p>
            <a:pPr>
              <a:buFont typeface="Wingdings" pitchFamily="2" charset="2"/>
              <a:buChar char="ü"/>
            </a:pPr>
            <a:r>
              <a:rPr lang="en-US" sz="3600" b="1" dirty="0">
                <a:latin typeface="Trajan Pro" pitchFamily="18" charset="0"/>
              </a:rPr>
              <a:t>Economic justification for renewables should include not just fuel savings, but also jobs, energy security, fuel diversity, reduced impact on diesel equipment</a:t>
            </a:r>
          </a:p>
          <a:p>
            <a:pPr>
              <a:buFont typeface="Wingdings" pitchFamily="2" charset="2"/>
              <a:buChar char="ü"/>
            </a:pPr>
            <a:r>
              <a:rPr lang="en-US" sz="3600" b="1" dirty="0">
                <a:latin typeface="Trajan Pro" pitchFamily="18" charset="0"/>
              </a:rPr>
              <a:t>Workforce development is crucial for long term project success (and often neglected, with limited funding opportunities)</a:t>
            </a:r>
          </a:p>
          <a:p>
            <a:pPr>
              <a:buFont typeface="Wingdings" pitchFamily="2" charset="2"/>
              <a:buChar char="ü"/>
            </a:pPr>
            <a:r>
              <a:rPr lang="en-US" sz="3600" b="1" dirty="0">
                <a:latin typeface="Trajan Pro" pitchFamily="18" charset="0"/>
              </a:rPr>
              <a:t>Provide long term funding &amp; technical support – not annual cycles</a:t>
            </a:r>
          </a:p>
          <a:p>
            <a:pPr>
              <a:buFont typeface="Wingdings" pitchFamily="2" charset="2"/>
              <a:buChar char="ü"/>
            </a:pPr>
            <a:endParaRPr lang="en-US" sz="3600" b="1" dirty="0">
              <a:latin typeface="Trajan Pro" pitchFamily="18" charset="0"/>
            </a:endParaRPr>
          </a:p>
          <a:p>
            <a:pPr algn="ctr">
              <a:buFont typeface="Wingdings" pitchFamily="2" charset="2"/>
              <a:buChar char="ü"/>
            </a:pPr>
            <a:endParaRPr lang="en-US" sz="3600" b="1" dirty="0">
              <a:latin typeface="Trajan Pro" pitchFamily="18" charset="0"/>
            </a:endParaRPr>
          </a:p>
          <a:p>
            <a:endParaRPr lang="en-US" dirty="0"/>
          </a:p>
        </p:txBody>
      </p:sp>
      <p:pic>
        <p:nvPicPr>
          <p:cNvPr id="7" name="Content Placeholder 6">
            <a:extLst>
              <a:ext uri="{FF2B5EF4-FFF2-40B4-BE49-F238E27FC236}">
                <a16:creationId xmlns:a16="http://schemas.microsoft.com/office/drawing/2014/main" id="{7FF20CBC-839B-4E43-92FF-4E6D38E5E392}"/>
              </a:ext>
            </a:extLst>
          </p:cNvPr>
          <p:cNvPicPr>
            <a:picLocks noGrp="1" noChangeAspect="1"/>
          </p:cNvPicPr>
          <p:nvPr>
            <p:ph sz="half" idx="2"/>
          </p:nvPr>
        </p:nvPicPr>
        <p:blipFill>
          <a:blip r:embed="rId6">
            <a:extLst>
              <a:ext uri="{28A0092B-C50C-407E-A947-70E740481C1C}">
                <a14:useLocalDpi xmlns:a14="http://schemas.microsoft.com/office/drawing/2010/main" val="0"/>
              </a:ext>
            </a:extLst>
          </a:blip>
          <a:srcRect/>
          <a:stretch/>
        </p:blipFill>
        <p:spPr>
          <a:xfrm>
            <a:off x="4114800" y="1600201"/>
            <a:ext cx="5334000" cy="4849802"/>
          </a:xfrm>
        </p:spPr>
      </p:pic>
    </p:spTree>
    <p:extLst>
      <p:ext uri="{BB962C8B-B14F-4D97-AF65-F5344CB8AC3E}">
        <p14:creationId xmlns:p14="http://schemas.microsoft.com/office/powerpoint/2010/main" val="3495947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731520"/>
            <a:ext cx="9144000" cy="612648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a:off x="3962400" y="4765655"/>
            <a:ext cx="6019800" cy="923330"/>
          </a:xfrm>
          <a:prstGeom prst="rect">
            <a:avLst/>
          </a:prstGeom>
          <a:noFill/>
        </p:spPr>
        <p:txBody>
          <a:bodyPr wrap="square" rtlCol="0">
            <a:spAutoFit/>
          </a:bodyPr>
          <a:lstStyle/>
          <a:p>
            <a:pPr algn="ctr"/>
            <a:r>
              <a:rPr lang="en-US" sz="5400" b="1" dirty="0" err="1">
                <a:solidFill>
                  <a:schemeClr val="bg1"/>
                </a:solidFill>
                <a:latin typeface="+mj-lt"/>
              </a:rPr>
              <a:t>Taikuu</a:t>
            </a:r>
            <a:r>
              <a:rPr lang="en-US" sz="5400" b="1" dirty="0">
                <a:solidFill>
                  <a:schemeClr val="bg1"/>
                </a:solidFill>
                <a:latin typeface="+mj-lt"/>
              </a:rPr>
              <a:t>!</a:t>
            </a: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999744"/>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473952"/>
            <a:ext cx="9144000" cy="384048"/>
          </a:xfrm>
          <a:prstGeom prst="rect">
            <a:avLst/>
          </a:prstGeom>
        </p:spPr>
      </p:pic>
      <p:sp>
        <p:nvSpPr>
          <p:cNvPr id="2" name="TextBox 1">
            <a:extLst>
              <a:ext uri="{FF2B5EF4-FFF2-40B4-BE49-F238E27FC236}">
                <a16:creationId xmlns:a16="http://schemas.microsoft.com/office/drawing/2014/main" id="{EFE8BDE6-9670-0F43-995C-B088A448398C}"/>
              </a:ext>
            </a:extLst>
          </p:cNvPr>
          <p:cNvSpPr txBox="1"/>
          <p:nvPr/>
        </p:nvSpPr>
        <p:spPr>
          <a:xfrm>
            <a:off x="152400" y="4088249"/>
            <a:ext cx="2819400" cy="1169551"/>
          </a:xfrm>
          <a:prstGeom prst="rect">
            <a:avLst/>
          </a:prstGeom>
          <a:noFill/>
        </p:spPr>
        <p:txBody>
          <a:bodyPr wrap="square" rtlCol="0">
            <a:spAutoFit/>
          </a:bodyPr>
          <a:lstStyle/>
          <a:p>
            <a:r>
              <a:rPr lang="en-US" sz="1400" dirty="0">
                <a:solidFill>
                  <a:schemeClr val="bg1"/>
                </a:solidFill>
              </a:rPr>
              <a:t>Sonny Adams</a:t>
            </a:r>
          </a:p>
          <a:p>
            <a:r>
              <a:rPr lang="en-US" sz="1400" dirty="0">
                <a:solidFill>
                  <a:schemeClr val="bg1"/>
                </a:solidFill>
              </a:rPr>
              <a:t>Director of Alternative Energy</a:t>
            </a:r>
          </a:p>
          <a:p>
            <a:r>
              <a:rPr lang="en-US" sz="1400" dirty="0">
                <a:solidFill>
                  <a:schemeClr val="bg1"/>
                </a:solidFill>
              </a:rPr>
              <a:t>NANA Regional Corporation</a:t>
            </a:r>
          </a:p>
          <a:p>
            <a:r>
              <a:rPr lang="en-US" sz="1400" dirty="0">
                <a:solidFill>
                  <a:srgbClr val="FFFF00"/>
                </a:solidFill>
                <a:hlinkClick r:id="rId6">
                  <a:extLst>
                    <a:ext uri="{A12FA001-AC4F-418D-AE19-62706E023703}">
                      <ahyp:hlinkClr xmlns:ahyp="http://schemas.microsoft.com/office/drawing/2018/hyperlinkcolor" val="tx"/>
                    </a:ext>
                  </a:extLst>
                </a:hlinkClick>
              </a:rPr>
              <a:t>Sonny.adams@nana.com</a:t>
            </a:r>
            <a:endParaRPr lang="en-US" sz="1400" dirty="0">
              <a:solidFill>
                <a:srgbClr val="FFFF00"/>
              </a:solidFill>
            </a:endParaRPr>
          </a:p>
          <a:p>
            <a:r>
              <a:rPr lang="en-US" sz="1400" dirty="0">
                <a:solidFill>
                  <a:schemeClr val="bg1"/>
                </a:solidFill>
              </a:rPr>
              <a:t>(907) 265-4185</a:t>
            </a:r>
          </a:p>
        </p:txBody>
      </p:sp>
      <p:sp>
        <p:nvSpPr>
          <p:cNvPr id="8" name="TextBox 7">
            <a:extLst>
              <a:ext uri="{FF2B5EF4-FFF2-40B4-BE49-F238E27FC236}">
                <a16:creationId xmlns:a16="http://schemas.microsoft.com/office/drawing/2014/main" id="{BE141BBC-D218-8C41-958D-6044AC579850}"/>
              </a:ext>
            </a:extLst>
          </p:cNvPr>
          <p:cNvSpPr txBox="1"/>
          <p:nvPr/>
        </p:nvSpPr>
        <p:spPr>
          <a:xfrm>
            <a:off x="152400" y="5383649"/>
            <a:ext cx="2667000" cy="1169551"/>
          </a:xfrm>
          <a:prstGeom prst="rect">
            <a:avLst/>
          </a:prstGeom>
          <a:noFill/>
        </p:spPr>
        <p:txBody>
          <a:bodyPr wrap="square" rtlCol="0">
            <a:spAutoFit/>
          </a:bodyPr>
          <a:lstStyle/>
          <a:p>
            <a:r>
              <a:rPr lang="en-US" sz="1400" dirty="0">
                <a:solidFill>
                  <a:schemeClr val="bg1"/>
                </a:solidFill>
              </a:rPr>
              <a:t>Brian Hirsch</a:t>
            </a:r>
          </a:p>
          <a:p>
            <a:r>
              <a:rPr lang="en-US" sz="1400" dirty="0">
                <a:solidFill>
                  <a:schemeClr val="bg1"/>
                </a:solidFill>
              </a:rPr>
              <a:t>Founder &amp; CEO</a:t>
            </a:r>
          </a:p>
          <a:p>
            <a:r>
              <a:rPr lang="en-US" sz="1400" dirty="0" err="1">
                <a:solidFill>
                  <a:schemeClr val="bg1"/>
                </a:solidFill>
              </a:rPr>
              <a:t>DeerStone</a:t>
            </a:r>
            <a:r>
              <a:rPr lang="en-US" sz="1400" dirty="0">
                <a:solidFill>
                  <a:schemeClr val="bg1"/>
                </a:solidFill>
              </a:rPr>
              <a:t> Consulting</a:t>
            </a:r>
          </a:p>
          <a:p>
            <a:r>
              <a:rPr lang="en-US" sz="1400" dirty="0" err="1">
                <a:solidFill>
                  <a:srgbClr val="FFFF00"/>
                </a:solidFill>
              </a:rPr>
              <a:t>brian@deerstoneconsulting.com</a:t>
            </a:r>
            <a:endParaRPr lang="en-US" sz="1400" dirty="0">
              <a:solidFill>
                <a:srgbClr val="FFFF00"/>
              </a:solidFill>
            </a:endParaRPr>
          </a:p>
          <a:p>
            <a:r>
              <a:rPr lang="en-US" sz="1400" dirty="0">
                <a:solidFill>
                  <a:schemeClr val="bg1"/>
                </a:solidFill>
              </a:rPr>
              <a:t>(907) 299-0268</a:t>
            </a:r>
          </a:p>
        </p:txBody>
      </p:sp>
    </p:spTree>
    <p:extLst>
      <p:ext uri="{BB962C8B-B14F-4D97-AF65-F5344CB8AC3E}">
        <p14:creationId xmlns:p14="http://schemas.microsoft.com/office/powerpoint/2010/main" val="3188104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139AB-12B6-8E4B-82C3-234907AAB1EE}"/>
              </a:ext>
            </a:extLst>
          </p:cNvPr>
          <p:cNvSpPr>
            <a:spLocks noGrp="1"/>
          </p:cNvSpPr>
          <p:nvPr>
            <p:ph type="title"/>
          </p:nvPr>
        </p:nvSpPr>
        <p:spPr>
          <a:xfrm>
            <a:off x="457200" y="487362"/>
            <a:ext cx="8229600" cy="960438"/>
          </a:xfrm>
        </p:spPr>
        <p:txBody>
          <a:bodyPr/>
          <a:lstStyle/>
          <a:p>
            <a:r>
              <a:rPr lang="en-US" b="1" dirty="0"/>
              <a:t>NANA REGION Introduction</a:t>
            </a:r>
          </a:p>
        </p:txBody>
      </p:sp>
      <p:pic>
        <p:nvPicPr>
          <p:cNvPr id="5" name="Content Placeholder 4">
            <a:extLst>
              <a:ext uri="{FF2B5EF4-FFF2-40B4-BE49-F238E27FC236}">
                <a16:creationId xmlns:a16="http://schemas.microsoft.com/office/drawing/2014/main" id="{653FB79D-5D99-764F-8DEE-6C7E48401A8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6200" y="1219200"/>
            <a:ext cx="8991600" cy="5638800"/>
          </a:xfrm>
          <a:solidFill>
            <a:schemeClr val="accent3"/>
          </a:solidFill>
          <a:scene3d>
            <a:camera prst="orthographicFront"/>
            <a:lightRig rig="threePt" dir="t"/>
          </a:scene3d>
          <a:sp3d contourW="12700">
            <a:contourClr>
              <a:schemeClr val="tx1"/>
            </a:contourClr>
          </a:sp3d>
        </p:spPr>
      </p:pic>
      <p:pic>
        <p:nvPicPr>
          <p:cNvPr id="4" name="Picture 3">
            <a:extLst>
              <a:ext uri="{FF2B5EF4-FFF2-40B4-BE49-F238E27FC236}">
                <a16:creationId xmlns:a16="http://schemas.microsoft.com/office/drawing/2014/main" id="{1E986819-4AF2-5F40-9B88-417948DEE8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0553"/>
            <a:ext cx="9144000" cy="848753"/>
          </a:xfrm>
          <a:prstGeom prst="rect">
            <a:avLst/>
          </a:prstGeom>
        </p:spPr>
      </p:pic>
    </p:spTree>
    <p:extLst>
      <p:ext uri="{BB962C8B-B14F-4D97-AF65-F5344CB8AC3E}">
        <p14:creationId xmlns:p14="http://schemas.microsoft.com/office/powerpoint/2010/main" val="1134041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72200" y="1762124"/>
            <a:ext cx="1371600" cy="1371601"/>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24200" y="1785762"/>
            <a:ext cx="1371600" cy="1338437"/>
          </a:xfrm>
          <a:prstGeom prst="rect">
            <a:avLst/>
          </a:prstGeom>
        </p:spPr>
      </p:pic>
      <p:pic>
        <p:nvPicPr>
          <p:cNvPr id="102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5962650"/>
            <a:ext cx="9153525" cy="895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9144000" cy="1352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6200000">
            <a:off x="1600203" y="1752600"/>
            <a:ext cx="1371599" cy="1371599"/>
          </a:xfrm>
          <a:prstGeom prst="rect">
            <a:avLst/>
          </a:prstGeom>
        </p:spPr>
      </p:pic>
      <p:pic>
        <p:nvPicPr>
          <p:cNvPr id="14" name="Picture 1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0" y="1752600"/>
            <a:ext cx="1382890" cy="1385712"/>
          </a:xfrm>
          <a:prstGeom prst="rect">
            <a:avLst/>
          </a:prstGeom>
        </p:spPr>
      </p:pic>
      <p:sp>
        <p:nvSpPr>
          <p:cNvPr id="11" name="TextBox 10"/>
          <p:cNvSpPr txBox="1"/>
          <p:nvPr/>
        </p:nvSpPr>
        <p:spPr>
          <a:xfrm>
            <a:off x="304800" y="214610"/>
            <a:ext cx="2750625" cy="523220"/>
          </a:xfrm>
          <a:prstGeom prst="rect">
            <a:avLst/>
          </a:prstGeom>
          <a:noFill/>
        </p:spPr>
        <p:txBody>
          <a:bodyPr wrap="none" rtlCol="0">
            <a:spAutoFit/>
          </a:bodyPr>
          <a:lstStyle/>
          <a:p>
            <a:r>
              <a:rPr lang="en-US" sz="2800" b="1" dirty="0">
                <a:solidFill>
                  <a:schemeClr val="bg1"/>
                </a:solidFill>
              </a:rPr>
              <a:t>A Remote Region</a:t>
            </a:r>
          </a:p>
        </p:txBody>
      </p:sp>
      <p:pic>
        <p:nvPicPr>
          <p:cNvPr id="17" name="Picture 16"/>
          <p:cNvPicPr>
            <a:picLocks noChangeArrowheads="1"/>
          </p:cNvPicPr>
          <p:nvPr/>
        </p:nvPicPr>
        <p:blipFill rotWithShape="1">
          <a:blip r:embed="rId9" cstate="screen">
            <a:extLst>
              <a:ext uri="{28A0092B-C50C-407E-A947-70E740481C1C}">
                <a14:useLocalDpi xmlns:a14="http://schemas.microsoft.com/office/drawing/2010/main"/>
              </a:ext>
            </a:extLst>
          </a:blip>
          <a:srcRect l="-3"/>
          <a:stretch/>
        </p:blipFill>
        <p:spPr bwMode="auto">
          <a:xfrm>
            <a:off x="4638674" y="1771650"/>
            <a:ext cx="1371601" cy="1371600"/>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19" name="Picture 18"/>
          <p:cNvPicPr>
            <a:picLocks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762875" y="1785762"/>
            <a:ext cx="1390649" cy="1357488"/>
          </a:xfrm>
          <a:prstGeom prst="rect">
            <a:avLst/>
          </a:prstGeom>
          <a:noFill/>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23" name="Content Placeholder 2"/>
          <p:cNvSpPr txBox="1">
            <a:spLocks/>
          </p:cNvSpPr>
          <p:nvPr/>
        </p:nvSpPr>
        <p:spPr>
          <a:xfrm>
            <a:off x="381000" y="3048000"/>
            <a:ext cx="9144000" cy="3505200"/>
          </a:xfrm>
          <a:prstGeom prst="rect">
            <a:avLst/>
          </a:prstGeom>
          <a:noFill/>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2400" b="1" dirty="0">
              <a:solidFill>
                <a:schemeClr val="tx1">
                  <a:lumMod val="50000"/>
                  <a:lumOff val="50000"/>
                </a:schemeClr>
              </a:solidFill>
            </a:endParaRPr>
          </a:p>
          <a:p>
            <a:pPr marL="457200" indent="-457200" algn="l">
              <a:buFont typeface="Arial" pitchFamily="34" charset="0"/>
              <a:buChar char="•"/>
            </a:pPr>
            <a:r>
              <a:rPr lang="en-US" sz="2800" dirty="0">
                <a:solidFill>
                  <a:schemeClr val="tx1">
                    <a:lumMod val="50000"/>
                    <a:lumOff val="50000"/>
                  </a:schemeClr>
                </a:solidFill>
              </a:rPr>
              <a:t>No roads connect communities</a:t>
            </a:r>
          </a:p>
          <a:p>
            <a:pPr marL="457200" indent="-457200" algn="l">
              <a:buFont typeface="Arial" pitchFamily="34" charset="0"/>
              <a:buChar char="•"/>
            </a:pPr>
            <a:r>
              <a:rPr lang="en-US" sz="2800" dirty="0">
                <a:solidFill>
                  <a:schemeClr val="tx1">
                    <a:lumMod val="50000"/>
                    <a:lumOff val="50000"/>
                  </a:schemeClr>
                </a:solidFill>
              </a:rPr>
              <a:t>61 % more expensive than Anchorage</a:t>
            </a:r>
          </a:p>
          <a:p>
            <a:pPr marL="457200" indent="-457200" algn="l">
              <a:buFont typeface="Arial" pitchFamily="34" charset="0"/>
              <a:buChar char="•"/>
            </a:pPr>
            <a:r>
              <a:rPr lang="en-US" sz="2800" dirty="0">
                <a:solidFill>
                  <a:schemeClr val="tx1">
                    <a:lumMod val="50000"/>
                    <a:lumOff val="50000"/>
                  </a:schemeClr>
                </a:solidFill>
              </a:rPr>
              <a:t>High cost goods and fuel </a:t>
            </a:r>
          </a:p>
          <a:p>
            <a:pPr marL="457200" indent="-457200" algn="l">
              <a:buFont typeface="Arial" pitchFamily="34" charset="0"/>
              <a:buChar char="•"/>
            </a:pPr>
            <a:r>
              <a:rPr lang="en-US" sz="2800" dirty="0">
                <a:solidFill>
                  <a:schemeClr val="tx1">
                    <a:lumMod val="50000"/>
                    <a:lumOff val="50000"/>
                  </a:schemeClr>
                </a:solidFill>
              </a:rPr>
              <a:t>Diesel Dependence = Energy Insecure</a:t>
            </a:r>
          </a:p>
          <a:p>
            <a:pPr algn="l"/>
            <a:endParaRPr lang="en-US" sz="2400" dirty="0">
              <a:solidFill>
                <a:schemeClr val="tx1">
                  <a:lumMod val="50000"/>
                  <a:lumOff val="50000"/>
                </a:schemeClr>
              </a:solidFill>
            </a:endParaRPr>
          </a:p>
        </p:txBody>
      </p:sp>
    </p:spTree>
    <p:extLst>
      <p:ext uri="{BB962C8B-B14F-4D97-AF65-F5344CB8AC3E}">
        <p14:creationId xmlns:p14="http://schemas.microsoft.com/office/powerpoint/2010/main" val="182124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vid.barnes\Documents\This is nana\2013 this is nana head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573212"/>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7"/>
          <p:cNvSpPr txBox="1"/>
          <p:nvPr/>
        </p:nvSpPr>
        <p:spPr>
          <a:xfrm>
            <a:off x="457200" y="1143000"/>
            <a:ext cx="8001000" cy="729734"/>
          </a:xfrm>
          <a:prstGeom prst="rect">
            <a:avLst/>
          </a:prstGeom>
          <a:no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solidFill>
                  <a:srgbClr val="0070C0"/>
                </a:solidFill>
                <a:latin typeface="Myriad Pro" pitchFamily="34" charset="0"/>
              </a:rPr>
              <a:t>NANA’s Energy Vision</a:t>
            </a:r>
          </a:p>
        </p:txBody>
      </p:sp>
      <p:sp>
        <p:nvSpPr>
          <p:cNvPr id="12" name="TextBox 7"/>
          <p:cNvSpPr txBox="1"/>
          <p:nvPr/>
        </p:nvSpPr>
        <p:spPr>
          <a:xfrm>
            <a:off x="252663" y="236621"/>
            <a:ext cx="5462337" cy="449179"/>
          </a:xfrm>
          <a:prstGeom prst="rect">
            <a:avLst/>
          </a:prstGeom>
          <a:no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spc="100" dirty="0">
                <a:solidFill>
                  <a:schemeClr val="accent1">
                    <a:lumMod val="40000"/>
                    <a:lumOff val="60000"/>
                  </a:schemeClr>
                </a:solidFill>
                <a:latin typeface="Myriad Pro" pitchFamily="34" charset="0"/>
              </a:rPr>
              <a:t>NANA Region Energy Projects</a:t>
            </a:r>
          </a:p>
        </p:txBody>
      </p:sp>
      <p:pic>
        <p:nvPicPr>
          <p:cNvPr id="1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32" y="6348412"/>
            <a:ext cx="9144000" cy="509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35000" y="1948934"/>
            <a:ext cx="7543800" cy="4154984"/>
          </a:xfrm>
          <a:prstGeom prst="rect">
            <a:avLst/>
          </a:prstGeom>
          <a:noFill/>
        </p:spPr>
        <p:txBody>
          <a:bodyPr wrap="square" rtlCol="0">
            <a:spAutoFit/>
          </a:bodyPr>
          <a:lstStyle/>
          <a:p>
            <a:pPr marL="342900" indent="-342900">
              <a:buFont typeface="Arial" pitchFamily="34" charset="0"/>
              <a:buChar char="•"/>
            </a:pPr>
            <a:r>
              <a:rPr lang="en-US" sz="2400" b="1" dirty="0"/>
              <a:t>The energy vision for the NANA Region is to be 50 percent reliant on alternative energy sources, both renewable and non-renewable.  </a:t>
            </a:r>
          </a:p>
          <a:p>
            <a:pPr marL="342900" indent="-342900">
              <a:buFont typeface="Arial" pitchFamily="34" charset="0"/>
              <a:buChar char="•"/>
            </a:pPr>
            <a:endParaRPr lang="en-US" sz="2400" b="1" dirty="0"/>
          </a:p>
          <a:p>
            <a:pPr marL="342900" indent="-342900">
              <a:buFont typeface="Arial" pitchFamily="34" charset="0"/>
              <a:buChar char="•"/>
            </a:pPr>
            <a:r>
              <a:rPr lang="en-US" sz="2400" dirty="0"/>
              <a:t>10 percent decrease of imported diesel fuels by 2020</a:t>
            </a:r>
          </a:p>
          <a:p>
            <a:pPr marL="800100" lvl="1" indent="-342900">
              <a:buFont typeface="Wingdings" pitchFamily="2" charset="2"/>
              <a:buChar char="ü"/>
            </a:pPr>
            <a:r>
              <a:rPr lang="en-US" sz="2400" b="1" dirty="0">
                <a:solidFill>
                  <a:srgbClr val="00B050"/>
                </a:solidFill>
              </a:rPr>
              <a:t>We are on-track to meet this goal, in part thanks to DOE and significant community effort</a:t>
            </a:r>
          </a:p>
          <a:p>
            <a:pPr marL="342900" indent="-342900">
              <a:buFont typeface="Arial" pitchFamily="34" charset="0"/>
              <a:buChar char="•"/>
            </a:pPr>
            <a:endParaRPr lang="en-US" sz="2400" dirty="0"/>
          </a:p>
          <a:p>
            <a:pPr marL="342900" indent="-342900">
              <a:buFont typeface="Arial" pitchFamily="34" charset="0"/>
              <a:buChar char="•"/>
            </a:pPr>
            <a:r>
              <a:rPr lang="en-US" sz="2400" dirty="0"/>
              <a:t>25 percent decrease of imported diesel fuels by 2030</a:t>
            </a:r>
          </a:p>
          <a:p>
            <a:pPr marL="342900" indent="-342900">
              <a:buFont typeface="Arial" pitchFamily="34" charset="0"/>
              <a:buChar char="•"/>
            </a:pPr>
            <a:endParaRPr lang="en-US" sz="2400" dirty="0"/>
          </a:p>
          <a:p>
            <a:pPr marL="342900" indent="-342900">
              <a:buFont typeface="Arial" pitchFamily="34" charset="0"/>
              <a:buChar char="•"/>
            </a:pPr>
            <a:r>
              <a:rPr lang="en-US" sz="2400" dirty="0"/>
              <a:t>50 percent decrease of imported diesel fuels by 2050</a:t>
            </a:r>
          </a:p>
        </p:txBody>
      </p:sp>
    </p:spTree>
    <p:extLst>
      <p:ext uri="{BB962C8B-B14F-4D97-AF65-F5344CB8AC3E}">
        <p14:creationId xmlns:p14="http://schemas.microsoft.com/office/powerpoint/2010/main" val="2507474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0A4E9-6D30-0041-B3F5-FDFF6D97B174}"/>
              </a:ext>
            </a:extLst>
          </p:cNvPr>
          <p:cNvSpPr>
            <a:spLocks noGrp="1"/>
          </p:cNvSpPr>
          <p:nvPr>
            <p:ph type="title"/>
          </p:nvPr>
        </p:nvSpPr>
        <p:spPr>
          <a:xfrm>
            <a:off x="76200" y="1025102"/>
            <a:ext cx="8534400" cy="879898"/>
          </a:xfrm>
        </p:spPr>
        <p:txBody>
          <a:bodyPr>
            <a:normAutofit fontScale="90000"/>
          </a:bodyPr>
          <a:lstStyle/>
          <a:p>
            <a:r>
              <a:rPr lang="en-US" dirty="0"/>
              <a:t>NANA’s Village Energy Program History</a:t>
            </a:r>
          </a:p>
        </p:txBody>
      </p:sp>
      <p:pic>
        <p:nvPicPr>
          <p:cNvPr id="6" name="Content Placeholder 5" descr="Timeline&#10;&#10;Description automatically generated">
            <a:extLst>
              <a:ext uri="{FF2B5EF4-FFF2-40B4-BE49-F238E27FC236}">
                <a16:creationId xmlns:a16="http://schemas.microsoft.com/office/drawing/2014/main" id="{2C2AEEDA-1F02-6A47-B48F-BD1BF93DA62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04800" y="1995487"/>
            <a:ext cx="8534399" cy="4838563"/>
          </a:xfrm>
        </p:spPr>
      </p:pic>
      <p:pic>
        <p:nvPicPr>
          <p:cNvPr id="5" name="Picture 4">
            <a:extLst>
              <a:ext uri="{FF2B5EF4-FFF2-40B4-BE49-F238E27FC236}">
                <a16:creationId xmlns:a16="http://schemas.microsoft.com/office/drawing/2014/main" id="{D4C4905C-572C-7640-831B-8FD7707068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23949"/>
            <a:ext cx="9144000" cy="1001153"/>
          </a:xfrm>
          <a:prstGeom prst="rect">
            <a:avLst/>
          </a:prstGeom>
        </p:spPr>
      </p:pic>
    </p:spTree>
    <p:extLst>
      <p:ext uri="{BB962C8B-B14F-4D97-AF65-F5344CB8AC3E}">
        <p14:creationId xmlns:p14="http://schemas.microsoft.com/office/powerpoint/2010/main" val="153793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6E3E42-BD20-4379-871F-3E4B83D6838A}"/>
              </a:ext>
            </a:extLst>
          </p:cNvPr>
          <p:cNvSpPr>
            <a:spLocks noGrp="1"/>
          </p:cNvSpPr>
          <p:nvPr>
            <p:ph type="title"/>
          </p:nvPr>
        </p:nvSpPr>
        <p:spPr bwMode="grayWhite">
          <a:xfrm>
            <a:off x="76671" y="1754157"/>
            <a:ext cx="2785494" cy="1143139"/>
          </a:xfrm>
        </p:spPr>
        <p:txBody>
          <a:bodyPr>
            <a:normAutofit fontScale="90000"/>
          </a:bodyPr>
          <a:lstStyle/>
          <a:p>
            <a:r>
              <a:rPr lang="en-US" dirty="0"/>
              <a:t>Importance of Renewable Energy</a:t>
            </a:r>
            <a:endParaRPr lang="ru-RU" dirty="0"/>
          </a:p>
        </p:txBody>
      </p:sp>
      <p:sp>
        <p:nvSpPr>
          <p:cNvPr id="5" name="Text Placeholder 4">
            <a:extLst>
              <a:ext uri="{FF2B5EF4-FFF2-40B4-BE49-F238E27FC236}">
                <a16:creationId xmlns:a16="http://schemas.microsoft.com/office/drawing/2014/main" id="{342E27BA-7F93-4365-B043-35F6517974F1}"/>
              </a:ext>
            </a:extLst>
          </p:cNvPr>
          <p:cNvSpPr>
            <a:spLocks noGrp="1"/>
          </p:cNvSpPr>
          <p:nvPr>
            <p:ph type="body" sz="quarter" idx="13"/>
          </p:nvPr>
        </p:nvSpPr>
        <p:spPr bwMode="grayWhite">
          <a:xfrm>
            <a:off x="4073017" y="1064855"/>
            <a:ext cx="3989594" cy="1616056"/>
          </a:xfrm>
        </p:spPr>
        <p:txBody>
          <a:bodyPr>
            <a:normAutofit/>
          </a:bodyPr>
          <a:lstStyle/>
          <a:p>
            <a:pPr algn="ctr"/>
            <a:r>
              <a:rPr lang="en-US" sz="2000" dirty="0">
                <a:solidFill>
                  <a:schemeClr val="bg1"/>
                </a:solidFill>
              </a:rPr>
              <a:t>Current NANA Region Fuel Prices and Electric rates</a:t>
            </a:r>
          </a:p>
        </p:txBody>
      </p:sp>
      <p:sp>
        <p:nvSpPr>
          <p:cNvPr id="2" name="Slide Number Placeholder 1">
            <a:extLst>
              <a:ext uri="{FF2B5EF4-FFF2-40B4-BE49-F238E27FC236}">
                <a16:creationId xmlns:a16="http://schemas.microsoft.com/office/drawing/2014/main" id="{9FE1CCEE-5676-4586-8866-FA5BE5CA59D6}"/>
              </a:ext>
            </a:extLst>
          </p:cNvPr>
          <p:cNvSpPr>
            <a:spLocks noGrp="1"/>
          </p:cNvSpPr>
          <p:nvPr>
            <p:ph type="sldNum" sz="quarter" idx="10"/>
          </p:nvPr>
        </p:nvSpPr>
        <p:spPr bwMode="grayWhite"/>
        <p:txBody>
          <a:bodyPr/>
          <a:lstStyle/>
          <a:p>
            <a:fld id="{D495E168-DA5E-4888-8D8A-92B118324C14}" type="slidenum">
              <a:rPr lang="ru-RU" smtClean="0"/>
              <a:pPr/>
              <a:t>7</a:t>
            </a:fld>
            <a:endParaRPr lang="ru-RU" dirty="0"/>
          </a:p>
        </p:txBody>
      </p:sp>
      <p:graphicFrame>
        <p:nvGraphicFramePr>
          <p:cNvPr id="7" name="Table 6"/>
          <p:cNvGraphicFramePr>
            <a:graphicFrameLocks noGrp="1"/>
          </p:cNvGraphicFramePr>
          <p:nvPr>
            <p:extLst>
              <p:ext uri="{D42A27DB-BD31-4B8C-83A1-F6EECF244321}">
                <p14:modId xmlns:p14="http://schemas.microsoft.com/office/powerpoint/2010/main" val="1882930277"/>
              </p:ext>
            </p:extLst>
          </p:nvPr>
        </p:nvGraphicFramePr>
        <p:xfrm>
          <a:off x="108501" y="-40641"/>
          <a:ext cx="9372598" cy="6932298"/>
        </p:xfrm>
        <a:graphic>
          <a:graphicData uri="http://schemas.openxmlformats.org/drawingml/2006/table">
            <a:tbl>
              <a:tblPr firstRow="1" firstCol="1" bandRow="1">
                <a:tableStyleId>{5C22544A-7EE6-4342-B048-85BDC9FD1C3A}</a:tableStyleId>
              </a:tblPr>
              <a:tblGrid>
                <a:gridCol w="1802207">
                  <a:extLst>
                    <a:ext uri="{9D8B030D-6E8A-4147-A177-3AD203B41FA5}">
                      <a16:colId xmlns:a16="http://schemas.microsoft.com/office/drawing/2014/main" val="20000"/>
                    </a:ext>
                  </a:extLst>
                </a:gridCol>
                <a:gridCol w="1802207">
                  <a:extLst>
                    <a:ext uri="{9D8B030D-6E8A-4147-A177-3AD203B41FA5}">
                      <a16:colId xmlns:a16="http://schemas.microsoft.com/office/drawing/2014/main" val="20001"/>
                    </a:ext>
                  </a:extLst>
                </a:gridCol>
                <a:gridCol w="1802207">
                  <a:extLst>
                    <a:ext uri="{9D8B030D-6E8A-4147-A177-3AD203B41FA5}">
                      <a16:colId xmlns:a16="http://schemas.microsoft.com/office/drawing/2014/main" val="20002"/>
                    </a:ext>
                  </a:extLst>
                </a:gridCol>
                <a:gridCol w="1802207">
                  <a:extLst>
                    <a:ext uri="{9D8B030D-6E8A-4147-A177-3AD203B41FA5}">
                      <a16:colId xmlns:a16="http://schemas.microsoft.com/office/drawing/2014/main" val="20003"/>
                    </a:ext>
                  </a:extLst>
                </a:gridCol>
                <a:gridCol w="2163770">
                  <a:extLst>
                    <a:ext uri="{9D8B030D-6E8A-4147-A177-3AD203B41FA5}">
                      <a16:colId xmlns:a16="http://schemas.microsoft.com/office/drawing/2014/main" val="20004"/>
                    </a:ext>
                  </a:extLst>
                </a:gridCol>
              </a:tblGrid>
              <a:tr h="991419">
                <a:tc>
                  <a:txBody>
                    <a:bodyPr/>
                    <a:lstStyle/>
                    <a:p>
                      <a:pPr marL="0" marR="0" algn="ctr">
                        <a:lnSpc>
                          <a:spcPct val="107000"/>
                        </a:lnSpc>
                        <a:spcBef>
                          <a:spcPts val="0"/>
                        </a:spcBef>
                        <a:spcAft>
                          <a:spcPts val="0"/>
                        </a:spcAft>
                      </a:pPr>
                      <a:r>
                        <a:rPr lang="en-US" sz="1600" u="sng" dirty="0">
                          <a:solidFill>
                            <a:schemeClr val="tx1"/>
                          </a:solidFill>
                          <a:effectLst/>
                        </a:rPr>
                        <a:t>WHY ARE WE DOING THIS???</a:t>
                      </a:r>
                      <a:r>
                        <a:rPr lang="en-US" sz="1600" dirty="0">
                          <a:solidFill>
                            <a:schemeClr val="tx1"/>
                          </a:solidFill>
                          <a:effectLst/>
                        </a:rPr>
                        <a:t> </a:t>
                      </a:r>
                    </a:p>
                    <a:p>
                      <a:pPr marL="0" marR="0" algn="ctr">
                        <a:lnSpc>
                          <a:spcPct val="10700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2020 ENERGY PRICES IN…</a:t>
                      </a:r>
                    </a:p>
                  </a:txBody>
                  <a:tcPr marL="51435" marR="51435" marT="0" marB="0"/>
                </a:tc>
                <a:tc>
                  <a:txBody>
                    <a:bodyPr/>
                    <a:lstStyle/>
                    <a:p>
                      <a:pPr marL="0" marR="0" algn="ctr">
                        <a:lnSpc>
                          <a:spcPct val="107000"/>
                        </a:lnSpc>
                        <a:spcBef>
                          <a:spcPts val="0"/>
                        </a:spcBef>
                        <a:spcAft>
                          <a:spcPts val="0"/>
                        </a:spcAft>
                      </a:pPr>
                      <a:r>
                        <a:rPr lang="en-US" sz="1600" dirty="0">
                          <a:effectLst/>
                        </a:rPr>
                        <a:t>Gas/G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effectLst/>
                        </a:rPr>
                        <a:t>Stove Oil/G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effectLst/>
                        </a:rPr>
                        <a:t>Kwh (1-500)</a:t>
                      </a:r>
                    </a:p>
                    <a:p>
                      <a:pPr marL="0" marR="0" algn="ctr">
                        <a:lnSpc>
                          <a:spcPct val="107000"/>
                        </a:lnSpc>
                        <a:spcBef>
                          <a:spcPts val="0"/>
                        </a:spcBef>
                        <a:spcAft>
                          <a:spcPts val="0"/>
                        </a:spcAft>
                      </a:pPr>
                      <a:r>
                        <a:rPr lang="en-US" sz="1600" dirty="0">
                          <a:effectLst/>
                        </a:rPr>
                        <a:t>PCE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effectLst/>
                        </a:rPr>
                        <a:t>Kwh (&gt;501)</a:t>
                      </a:r>
                    </a:p>
                    <a:p>
                      <a:pPr marL="0" marR="0" algn="ctr">
                        <a:lnSpc>
                          <a:spcPct val="107000"/>
                        </a:lnSpc>
                        <a:spcBef>
                          <a:spcPts val="0"/>
                        </a:spcBef>
                        <a:spcAft>
                          <a:spcPts val="0"/>
                        </a:spcAft>
                      </a:pPr>
                      <a:r>
                        <a:rPr lang="en-US" sz="1600" dirty="0">
                          <a:effectLst/>
                        </a:rPr>
                        <a:t>NO PCE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495709">
                <a:tc>
                  <a:txBody>
                    <a:bodyPr/>
                    <a:lstStyle/>
                    <a:p>
                      <a:pPr marL="0" marR="0" algn="ctr">
                        <a:lnSpc>
                          <a:spcPct val="107000"/>
                        </a:lnSpc>
                        <a:spcBef>
                          <a:spcPts val="0"/>
                        </a:spcBef>
                        <a:spcAft>
                          <a:spcPts val="0"/>
                        </a:spcAft>
                      </a:pPr>
                      <a:r>
                        <a:rPr lang="en-US" sz="1600" dirty="0">
                          <a:effectLst/>
                        </a:rPr>
                        <a:t>Kotzebue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rgbClr val="FF0000"/>
                          </a:solidFill>
                          <a:effectLst/>
                        </a:rPr>
                        <a:t>$5.88</a:t>
                      </a:r>
                    </a:p>
                  </a:txBody>
                  <a:tcPr marL="51435" marR="51435" marT="0" marB="0"/>
                </a:tc>
                <a:tc>
                  <a:txBody>
                    <a:bodyPr/>
                    <a:lstStyle/>
                    <a:p>
                      <a:pPr marL="0" marR="0" algn="ctr">
                        <a:lnSpc>
                          <a:spcPct val="107000"/>
                        </a:lnSpc>
                        <a:spcBef>
                          <a:spcPts val="0"/>
                        </a:spcBef>
                        <a:spcAft>
                          <a:spcPts val="0"/>
                        </a:spcAft>
                      </a:pPr>
                      <a:r>
                        <a:rPr lang="en-US" sz="1600" dirty="0">
                          <a:solidFill>
                            <a:srgbClr val="00B050"/>
                          </a:solidFill>
                          <a:effectLst/>
                        </a:rPr>
                        <a:t>$5.92</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rgbClr val="FF0000"/>
                          </a:solidFill>
                          <a:effectLst/>
                        </a:rPr>
                        <a:t>$0.19</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chemeClr val="tx1"/>
                          </a:solidFill>
                          <a:effectLst/>
                        </a:rPr>
                        <a:t>$0.41</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495709">
                <a:tc>
                  <a:txBody>
                    <a:bodyPr/>
                    <a:lstStyle/>
                    <a:p>
                      <a:pPr marL="0" marR="0" algn="ctr">
                        <a:lnSpc>
                          <a:spcPct val="107000"/>
                        </a:lnSpc>
                        <a:spcBef>
                          <a:spcPts val="0"/>
                        </a:spcBef>
                        <a:spcAft>
                          <a:spcPts val="0"/>
                        </a:spcAft>
                      </a:pPr>
                      <a:r>
                        <a:rPr lang="en-US" sz="1600" dirty="0">
                          <a:effectLst/>
                        </a:rPr>
                        <a:t>Ambler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rgbClr val="FF0000"/>
                          </a:solidFill>
                          <a:effectLst/>
                        </a:rPr>
                        <a:t>$10</a:t>
                      </a:r>
                      <a:r>
                        <a:rPr lang="en-US" sz="1600" dirty="0">
                          <a:solidFill>
                            <a:srgbClr val="FF0000"/>
                          </a:solidFill>
                          <a:effectLst/>
                          <a:latin typeface="Calibri" panose="020F0502020204030204" pitchFamily="34" charset="0"/>
                          <a:cs typeface="Times New Roman" panose="02020603050405020304" pitchFamily="18" charset="0"/>
                        </a:rPr>
                        <a:t>.30</a:t>
                      </a:r>
                      <a:endParaRPr lang="en-US" sz="1600" dirty="0">
                        <a:solidFill>
                          <a:srgbClr val="FF0000"/>
                        </a:solidFill>
                        <a:effectLst/>
                      </a:endParaRPr>
                    </a:p>
                  </a:txBody>
                  <a:tcPr marL="51435" marR="51435" marT="0" marB="0"/>
                </a:tc>
                <a:tc>
                  <a:txBody>
                    <a:bodyPr/>
                    <a:lstStyle/>
                    <a:p>
                      <a:pPr marL="0" marR="0" algn="ctr">
                        <a:lnSpc>
                          <a:spcPct val="107000"/>
                        </a:lnSpc>
                        <a:spcBef>
                          <a:spcPts val="0"/>
                        </a:spcBef>
                        <a:spcAft>
                          <a:spcPts val="0"/>
                        </a:spcAft>
                      </a:pPr>
                      <a:r>
                        <a:rPr lang="en-US" sz="1600" dirty="0">
                          <a:solidFill>
                            <a:srgbClr val="FF0000"/>
                          </a:solidFill>
                          <a:effectLst/>
                        </a:rPr>
                        <a:t>$10.30</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rgbClr val="FF0000"/>
                          </a:solidFill>
                          <a:effectLst/>
                        </a:rPr>
                        <a:t>$0.23</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rgbClr val="FF0000"/>
                          </a:solidFill>
                          <a:effectLst/>
                        </a:rPr>
                        <a:t>$0.64</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r h="495709">
                <a:tc>
                  <a:txBody>
                    <a:bodyPr/>
                    <a:lstStyle/>
                    <a:p>
                      <a:pPr marL="0" marR="0" algn="ctr">
                        <a:lnSpc>
                          <a:spcPct val="107000"/>
                        </a:lnSpc>
                        <a:spcBef>
                          <a:spcPts val="0"/>
                        </a:spcBef>
                        <a:spcAft>
                          <a:spcPts val="0"/>
                        </a:spcAft>
                      </a:pPr>
                      <a:r>
                        <a:rPr lang="en-US" sz="1600">
                          <a:effectLst/>
                        </a:rPr>
                        <a:t>Kobuk</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rgbClr val="FF0000"/>
                          </a:solidFill>
                          <a:effectLst/>
                        </a:rPr>
                        <a:t>$9.27</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rgbClr val="FF0000"/>
                          </a:solidFill>
                          <a:effectLst/>
                        </a:rPr>
                        <a:t>$9.27</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rgbClr val="FF0000"/>
                          </a:solidFill>
                          <a:effectLst/>
                        </a:rPr>
                        <a:t>$0.23</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rgbClr val="FF0000"/>
                          </a:solidFill>
                          <a:effectLst/>
                        </a:rPr>
                        <a:t>$0.70</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3"/>
                  </a:ext>
                </a:extLst>
              </a:tr>
              <a:tr h="495709">
                <a:tc>
                  <a:txBody>
                    <a:bodyPr/>
                    <a:lstStyle/>
                    <a:p>
                      <a:pPr marL="0" marR="0" algn="ctr">
                        <a:lnSpc>
                          <a:spcPct val="107000"/>
                        </a:lnSpc>
                        <a:spcBef>
                          <a:spcPts val="0"/>
                        </a:spcBef>
                        <a:spcAft>
                          <a:spcPts val="0"/>
                        </a:spcAft>
                      </a:pPr>
                      <a:r>
                        <a:rPr lang="en-US" sz="1600">
                          <a:effectLst/>
                        </a:rPr>
                        <a:t>Shungnak</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rgbClr val="FF0000"/>
                          </a:solidFill>
                          <a:effectLst/>
                        </a:rPr>
                        <a:t>$8.50</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rgbClr val="FF0000"/>
                          </a:solidFill>
                          <a:effectLst/>
                        </a:rPr>
                        <a:t>$8.50</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rgbClr val="FF0000"/>
                          </a:solidFill>
                          <a:effectLst/>
                        </a:rPr>
                        <a:t>$0.23</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rgbClr val="FF0000"/>
                          </a:solidFill>
                          <a:effectLst/>
                        </a:rPr>
                        <a:t>$0.70</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4"/>
                  </a:ext>
                </a:extLst>
              </a:tr>
              <a:tr h="495709">
                <a:tc>
                  <a:txBody>
                    <a:bodyPr/>
                    <a:lstStyle/>
                    <a:p>
                      <a:pPr marL="0" marR="0" algn="ctr">
                        <a:lnSpc>
                          <a:spcPct val="107000"/>
                        </a:lnSpc>
                        <a:spcBef>
                          <a:spcPts val="0"/>
                        </a:spcBef>
                        <a:spcAft>
                          <a:spcPts val="0"/>
                        </a:spcAft>
                      </a:pPr>
                      <a:r>
                        <a:rPr lang="en-US" sz="1600">
                          <a:effectLst/>
                        </a:rPr>
                        <a:t>Kiana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rgbClr val="00B050"/>
                          </a:solidFill>
                          <a:effectLst/>
                        </a:rPr>
                        <a:t>$5.15</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chemeClr val="tx1"/>
                          </a:solidFill>
                          <a:effectLst/>
                        </a:rPr>
                        <a:t>$5.67</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effectLst/>
                        </a:rPr>
                        <a:t>$0.22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effectLst/>
                        </a:rPr>
                        <a:t>$0.54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5"/>
                  </a:ext>
                </a:extLst>
              </a:tr>
              <a:tr h="495709">
                <a:tc>
                  <a:txBody>
                    <a:bodyPr/>
                    <a:lstStyle/>
                    <a:p>
                      <a:pPr marL="0" marR="0" algn="ctr">
                        <a:lnSpc>
                          <a:spcPct val="107000"/>
                        </a:lnSpc>
                        <a:spcBef>
                          <a:spcPts val="0"/>
                        </a:spcBef>
                        <a:spcAft>
                          <a:spcPts val="0"/>
                        </a:spcAft>
                      </a:pPr>
                      <a:r>
                        <a:rPr lang="en-US" sz="1600" dirty="0">
                          <a:effectLst/>
                        </a:rPr>
                        <a:t>Noorvik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chemeClr val="tx1"/>
                          </a:solidFill>
                          <a:effectLst/>
                        </a:rPr>
                        <a:t>$6.06</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chemeClr val="tx1"/>
                          </a:solidFill>
                          <a:effectLst/>
                        </a:rPr>
                        <a:t>$5.64</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effectLst/>
                        </a:rPr>
                        <a:t>$0.22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a:effectLst/>
                        </a:rPr>
                        <a:t>$0.56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6"/>
                  </a:ext>
                </a:extLst>
              </a:tr>
              <a:tr h="495709">
                <a:tc>
                  <a:txBody>
                    <a:bodyPr/>
                    <a:lstStyle/>
                    <a:p>
                      <a:pPr marL="0" marR="0" algn="ctr">
                        <a:lnSpc>
                          <a:spcPct val="107000"/>
                        </a:lnSpc>
                        <a:spcBef>
                          <a:spcPts val="0"/>
                        </a:spcBef>
                        <a:spcAft>
                          <a:spcPts val="0"/>
                        </a:spcAft>
                      </a:pPr>
                      <a:r>
                        <a:rPr lang="en-US" sz="1600">
                          <a:effectLst/>
                        </a:rPr>
                        <a:t>Selawik</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rgbClr val="00B050"/>
                          </a:solidFill>
                          <a:effectLst/>
                        </a:rPr>
                        <a:t>$5.30</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rgbClr val="00B050"/>
                          </a:solidFill>
                          <a:effectLst/>
                        </a:rPr>
                        <a:t>$6.36</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effectLst/>
                        </a:rPr>
                        <a:t>$0.22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effectLst/>
                        </a:rPr>
                        <a:t>$0.54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7"/>
                  </a:ext>
                </a:extLst>
              </a:tr>
              <a:tr h="495709">
                <a:tc>
                  <a:txBody>
                    <a:bodyPr/>
                    <a:lstStyle/>
                    <a:p>
                      <a:pPr marL="0" marR="0" algn="ctr">
                        <a:lnSpc>
                          <a:spcPct val="107000"/>
                        </a:lnSpc>
                        <a:spcBef>
                          <a:spcPts val="0"/>
                        </a:spcBef>
                        <a:spcAft>
                          <a:spcPts val="0"/>
                        </a:spcAft>
                      </a:pPr>
                      <a:r>
                        <a:rPr lang="en-US" sz="1600">
                          <a:effectLst/>
                        </a:rPr>
                        <a:t>Buckland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rgbClr val="00B050"/>
                          </a:solidFill>
                          <a:effectLst/>
                        </a:rPr>
                        <a:t>$6.15</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rgbClr val="00B050"/>
                          </a:solidFill>
                          <a:effectLst/>
                        </a:rPr>
                        <a:t>$6.15</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effectLst/>
                        </a:rPr>
                        <a:t>$0.26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effectLst/>
                        </a:rPr>
                        <a:t>$0.47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8"/>
                  </a:ext>
                </a:extLst>
              </a:tr>
              <a:tr h="529303">
                <a:tc>
                  <a:txBody>
                    <a:bodyPr/>
                    <a:lstStyle/>
                    <a:p>
                      <a:pPr marL="0" marR="0" algn="ctr">
                        <a:lnSpc>
                          <a:spcPct val="107000"/>
                        </a:lnSpc>
                        <a:spcBef>
                          <a:spcPts val="0"/>
                        </a:spcBef>
                        <a:spcAft>
                          <a:spcPts val="0"/>
                        </a:spcAft>
                      </a:pPr>
                      <a:r>
                        <a:rPr lang="en-US" sz="1600">
                          <a:effectLst/>
                        </a:rPr>
                        <a:t>Deering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rgbClr val="00B050"/>
                          </a:solidFill>
                          <a:effectLst/>
                        </a:rPr>
                        <a:t>$3.35</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rgbClr val="00B050"/>
                          </a:solidFill>
                          <a:effectLst/>
                        </a:rPr>
                        <a:t>$3.35</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effectLst/>
                        </a:rPr>
                        <a:t>$0.39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effectLst/>
                        </a:rPr>
                        <a:t>$0.67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9"/>
                  </a:ext>
                </a:extLst>
              </a:tr>
              <a:tr h="495709">
                <a:tc>
                  <a:txBody>
                    <a:bodyPr/>
                    <a:lstStyle/>
                    <a:p>
                      <a:pPr marL="0" marR="0" algn="ctr">
                        <a:lnSpc>
                          <a:spcPct val="107000"/>
                        </a:lnSpc>
                        <a:spcBef>
                          <a:spcPts val="0"/>
                        </a:spcBef>
                        <a:spcAft>
                          <a:spcPts val="0"/>
                        </a:spcAft>
                      </a:pPr>
                      <a:r>
                        <a:rPr lang="en-US" sz="1600">
                          <a:effectLst/>
                        </a:rPr>
                        <a:t>Kivalina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rgbClr val="FF0000"/>
                          </a:solidFill>
                          <a:effectLst/>
                        </a:rPr>
                        <a:t>$5.10</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rgbClr val="FF0000"/>
                          </a:solidFill>
                          <a:effectLst/>
                        </a:rPr>
                        <a:t>$4.53</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effectLst/>
                        </a:rPr>
                        <a:t>$0.22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effectLst/>
                        </a:rPr>
                        <a:t>$0.52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10"/>
                  </a:ext>
                </a:extLst>
              </a:tr>
              <a:tr h="909485">
                <a:tc>
                  <a:txBody>
                    <a:bodyPr/>
                    <a:lstStyle/>
                    <a:p>
                      <a:pPr marL="0" marR="0" algn="ctr">
                        <a:lnSpc>
                          <a:spcPct val="107000"/>
                        </a:lnSpc>
                        <a:spcBef>
                          <a:spcPts val="0"/>
                        </a:spcBef>
                        <a:spcAft>
                          <a:spcPts val="0"/>
                        </a:spcAft>
                      </a:pPr>
                      <a:r>
                        <a:rPr lang="en-US" sz="1600">
                          <a:effectLst/>
                        </a:rPr>
                        <a:t>Noatak</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rgbClr val="00B050"/>
                          </a:solidFill>
                          <a:effectLst/>
                        </a:rPr>
                        <a:t>$9.26</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solidFill>
                            <a:srgbClr val="00B050"/>
                          </a:solidFill>
                          <a:effectLst/>
                        </a:rPr>
                        <a:t>$9.26</a:t>
                      </a:r>
                      <a:endParaRPr lang="en-US"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a:effectLst/>
                        </a:rPr>
                        <a:t>$0.21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07000"/>
                        </a:lnSpc>
                        <a:spcBef>
                          <a:spcPts val="0"/>
                        </a:spcBef>
                        <a:spcAft>
                          <a:spcPts val="0"/>
                        </a:spcAft>
                      </a:pPr>
                      <a:r>
                        <a:rPr lang="en-US" sz="1600" dirty="0">
                          <a:effectLst/>
                        </a:rPr>
                        <a:t>$0.91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161822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5244D6-FFB6-3242-A325-9930CD759DB7}"/>
              </a:ext>
            </a:extLst>
          </p:cNvPr>
          <p:cNvSpPr>
            <a:spLocks noGrp="1"/>
          </p:cNvSpPr>
          <p:nvPr>
            <p:ph type="title"/>
          </p:nvPr>
        </p:nvSpPr>
        <p:spPr/>
        <p:txBody>
          <a:bodyPr/>
          <a:lstStyle/>
          <a:p>
            <a:r>
              <a:rPr lang="en-US" dirty="0"/>
              <a:t>Regional Energy Costs in 2019</a:t>
            </a:r>
          </a:p>
        </p:txBody>
      </p:sp>
      <p:sp>
        <p:nvSpPr>
          <p:cNvPr id="5" name="Content Placeholder 4">
            <a:extLst>
              <a:ext uri="{FF2B5EF4-FFF2-40B4-BE49-F238E27FC236}">
                <a16:creationId xmlns:a16="http://schemas.microsoft.com/office/drawing/2014/main" id="{74BD7FE3-0C69-3346-BB4C-9F215A5C3456}"/>
              </a:ext>
            </a:extLst>
          </p:cNvPr>
          <p:cNvSpPr>
            <a:spLocks noGrp="1"/>
          </p:cNvSpPr>
          <p:nvPr>
            <p:ph sz="half" idx="1"/>
          </p:nvPr>
        </p:nvSpPr>
        <p:spPr>
          <a:xfrm>
            <a:off x="457200" y="1600200"/>
            <a:ext cx="2971800" cy="4983162"/>
          </a:xfrm>
        </p:spPr>
        <p:txBody>
          <a:bodyPr/>
          <a:lstStyle/>
          <a:p>
            <a:pPr marL="0" indent="0">
              <a:buNone/>
            </a:pPr>
            <a:endParaRPr lang="en-US" sz="1800" dirty="0"/>
          </a:p>
          <a:p>
            <a:pPr marL="0" indent="0">
              <a:buNone/>
            </a:pPr>
            <a:r>
              <a:rPr lang="en-US" sz="1800" dirty="0"/>
              <a:t>Power Generation Fuel Costs	      $12,766,366</a:t>
            </a:r>
          </a:p>
          <a:p>
            <a:r>
              <a:rPr lang="en-US" sz="1500" dirty="0"/>
              <a:t>AVEC Utilities		$5,284,984</a:t>
            </a:r>
          </a:p>
          <a:p>
            <a:r>
              <a:rPr lang="en-US" sz="1500" dirty="0"/>
              <a:t>Independent Utilities	$7,481,381</a:t>
            </a:r>
          </a:p>
          <a:p>
            <a:pPr lvl="1"/>
            <a:endParaRPr lang="en-US" sz="1500" dirty="0"/>
          </a:p>
          <a:p>
            <a:pPr marL="0" indent="0">
              <a:buNone/>
            </a:pPr>
            <a:r>
              <a:rPr lang="en-US" sz="1800" dirty="0"/>
              <a:t>Heating Fuel Costs 		      $23,213,120</a:t>
            </a:r>
            <a:endParaRPr lang="en-US" sz="1500" dirty="0"/>
          </a:p>
          <a:p>
            <a:r>
              <a:rPr lang="en-US" sz="1500" dirty="0"/>
              <a:t>NWAB School District	$3,058,900</a:t>
            </a:r>
          </a:p>
          <a:p>
            <a:r>
              <a:rPr lang="en-US" sz="1500" dirty="0"/>
              <a:t>All other customers	$20,154,220</a:t>
            </a:r>
          </a:p>
          <a:p>
            <a:pPr lvl="1"/>
            <a:endParaRPr lang="en-US" sz="1500" dirty="0"/>
          </a:p>
          <a:p>
            <a:endParaRPr lang="en-US" dirty="0"/>
          </a:p>
        </p:txBody>
      </p:sp>
      <p:graphicFrame>
        <p:nvGraphicFramePr>
          <p:cNvPr id="7" name="Content Placeholder 6">
            <a:extLst>
              <a:ext uri="{FF2B5EF4-FFF2-40B4-BE49-F238E27FC236}">
                <a16:creationId xmlns:a16="http://schemas.microsoft.com/office/drawing/2014/main" id="{7E1508DA-5F21-1441-91C2-6BB0BF814808}"/>
              </a:ext>
            </a:extLst>
          </p:cNvPr>
          <p:cNvGraphicFramePr>
            <a:graphicFrameLocks noGrp="1"/>
          </p:cNvGraphicFramePr>
          <p:nvPr>
            <p:ph sz="half" idx="2"/>
            <p:extLst>
              <p:ext uri="{D42A27DB-BD31-4B8C-83A1-F6EECF244321}">
                <p14:modId xmlns:p14="http://schemas.microsoft.com/office/powerpoint/2010/main" val="1356826034"/>
              </p:ext>
            </p:extLst>
          </p:nvPr>
        </p:nvGraphicFramePr>
        <p:xfrm>
          <a:off x="2667000" y="1600517"/>
          <a:ext cx="6657703" cy="52574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81276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57872"/>
            <a:ext cx="9144000" cy="6095404"/>
          </a:xfrm>
          <a:prstGeom prst="rect">
            <a:avLst/>
          </a:prstGeom>
        </p:spPr>
      </p:pic>
      <p:sp>
        <p:nvSpPr>
          <p:cNvPr id="2" name="Title 1"/>
          <p:cNvSpPr>
            <a:spLocks noGrp="1"/>
          </p:cNvSpPr>
          <p:nvPr>
            <p:ph type="title"/>
          </p:nvPr>
        </p:nvSpPr>
        <p:spPr>
          <a:xfrm>
            <a:off x="457200" y="490469"/>
            <a:ext cx="8229600" cy="1143000"/>
          </a:xfrm>
        </p:spPr>
        <p:txBody>
          <a:bodyPr>
            <a:normAutofit/>
          </a:bodyPr>
          <a:lstStyle/>
          <a:p>
            <a:r>
              <a:rPr lang="en-US" sz="3200" dirty="0">
                <a:solidFill>
                  <a:srgbClr val="0070C0"/>
                </a:solidFill>
              </a:rPr>
              <a:t>DOE Inter-Tribal Technical Assistance Grant</a:t>
            </a:r>
          </a:p>
        </p:txBody>
      </p:sp>
      <p:sp>
        <p:nvSpPr>
          <p:cNvPr id="3" name="Content Placeholder 2"/>
          <p:cNvSpPr>
            <a:spLocks noGrp="1"/>
          </p:cNvSpPr>
          <p:nvPr>
            <p:ph sz="half" idx="1"/>
          </p:nvPr>
        </p:nvSpPr>
        <p:spPr>
          <a:xfrm>
            <a:off x="467060" y="1395476"/>
            <a:ext cx="3602915" cy="5005324"/>
          </a:xfrm>
        </p:spPr>
        <p:txBody>
          <a:bodyPr>
            <a:normAutofit fontScale="92500" lnSpcReduction="20000"/>
          </a:bodyPr>
          <a:lstStyle/>
          <a:p>
            <a:pPr>
              <a:spcBef>
                <a:spcPts val="0"/>
              </a:spcBef>
              <a:spcAft>
                <a:spcPts val="1200"/>
              </a:spcAft>
            </a:pPr>
            <a:r>
              <a:rPr lang="en-US" sz="2000" dirty="0">
                <a:solidFill>
                  <a:schemeClr val="tx1">
                    <a:lumMod val="65000"/>
                    <a:lumOff val="35000"/>
                  </a:schemeClr>
                </a:solidFill>
              </a:rPr>
              <a:t>Department of Energy has awarded NANA $495,460 to create an Inter-Tribal Network in the Northwest Arctic</a:t>
            </a:r>
          </a:p>
          <a:p>
            <a:pPr>
              <a:spcBef>
                <a:spcPts val="0"/>
              </a:spcBef>
              <a:spcAft>
                <a:spcPts val="1200"/>
              </a:spcAft>
            </a:pPr>
            <a:r>
              <a:rPr lang="en-US" sz="2000" dirty="0">
                <a:solidFill>
                  <a:schemeClr val="tx1">
                    <a:lumMod val="65000"/>
                    <a:lumOff val="35000"/>
                  </a:schemeClr>
                </a:solidFill>
              </a:rPr>
              <a:t>5-year effort (began in October 2016); ending in Sept 2021</a:t>
            </a:r>
          </a:p>
          <a:p>
            <a:pPr>
              <a:spcBef>
                <a:spcPts val="0"/>
              </a:spcBef>
              <a:spcAft>
                <a:spcPts val="1200"/>
              </a:spcAft>
            </a:pPr>
            <a:r>
              <a:rPr lang="en-US" sz="2000" dirty="0">
                <a:solidFill>
                  <a:srgbClr val="FF0000"/>
                </a:solidFill>
              </a:rPr>
              <a:t>Local capacity building and economic development</a:t>
            </a:r>
          </a:p>
          <a:p>
            <a:pPr>
              <a:spcBef>
                <a:spcPts val="0"/>
              </a:spcBef>
              <a:spcAft>
                <a:spcPts val="1200"/>
              </a:spcAft>
            </a:pPr>
            <a:r>
              <a:rPr lang="en-US" sz="2000" dirty="0">
                <a:solidFill>
                  <a:schemeClr val="tx1">
                    <a:lumMod val="65000"/>
                    <a:lumOff val="35000"/>
                  </a:schemeClr>
                </a:solidFill>
              </a:rPr>
              <a:t>Regional Coordination for all 11 communities</a:t>
            </a:r>
          </a:p>
          <a:p>
            <a:pPr>
              <a:spcBef>
                <a:spcPts val="0"/>
              </a:spcBef>
              <a:spcAft>
                <a:spcPts val="1200"/>
              </a:spcAft>
            </a:pPr>
            <a:r>
              <a:rPr lang="en-US" sz="2000" dirty="0">
                <a:solidFill>
                  <a:schemeClr val="tx1">
                    <a:lumMod val="65000"/>
                    <a:lumOff val="35000"/>
                  </a:schemeClr>
                </a:solidFill>
              </a:rPr>
              <a:t>Other AK Regionals also received grant (with potential for cross regional collaboration), including in Bering Strait &amp; </a:t>
            </a:r>
            <a:r>
              <a:rPr lang="en-US" sz="2000" dirty="0" err="1">
                <a:solidFill>
                  <a:schemeClr val="tx1">
                    <a:lumMod val="65000"/>
                    <a:lumOff val="35000"/>
                  </a:schemeClr>
                </a:solidFill>
              </a:rPr>
              <a:t>Calista</a:t>
            </a:r>
            <a:r>
              <a:rPr lang="en-US" sz="2000" dirty="0">
                <a:solidFill>
                  <a:schemeClr val="tx1">
                    <a:lumMod val="65000"/>
                    <a:lumOff val="35000"/>
                  </a:schemeClr>
                </a:solidFill>
              </a:rPr>
              <a:t> regions, attendance at ESC meetings in Kotzebue</a:t>
            </a:r>
          </a:p>
          <a:p>
            <a:pPr>
              <a:spcBef>
                <a:spcPts val="0"/>
              </a:spcBef>
              <a:spcAft>
                <a:spcPts val="1200"/>
              </a:spcAft>
            </a:pPr>
            <a:endParaRPr lang="en-US" sz="2000" dirty="0">
              <a:solidFill>
                <a:schemeClr val="tx1">
                  <a:lumMod val="65000"/>
                  <a:lumOff val="35000"/>
                </a:schemeClr>
              </a:solidFill>
            </a:endParaRPr>
          </a:p>
        </p:txBody>
      </p:sp>
      <p:pic>
        <p:nvPicPr>
          <p:cNvPr id="9" name="Content Placeholder 8">
            <a:extLst>
              <a:ext uri="{FF2B5EF4-FFF2-40B4-BE49-F238E27FC236}">
                <a16:creationId xmlns:a16="http://schemas.microsoft.com/office/drawing/2014/main" id="{3403E9A2-A963-F94D-AD54-006B6505F382}"/>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114800" y="1371600"/>
            <a:ext cx="4441115" cy="2743200"/>
          </a:xfr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0553"/>
            <a:ext cx="9144000" cy="999744"/>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6473952"/>
            <a:ext cx="9144000" cy="384048"/>
          </a:xfrm>
          <a:prstGeom prst="rect">
            <a:avLst/>
          </a:prstGeom>
        </p:spPr>
      </p:pic>
      <p:pic>
        <p:nvPicPr>
          <p:cNvPr id="11" name="Picture 10">
            <a:extLst>
              <a:ext uri="{FF2B5EF4-FFF2-40B4-BE49-F238E27FC236}">
                <a16:creationId xmlns:a16="http://schemas.microsoft.com/office/drawing/2014/main" id="{3256F8E2-CC22-F743-86C7-93E7CBF071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4801" y="3733800"/>
            <a:ext cx="4462630" cy="3124200"/>
          </a:xfrm>
          <a:prstGeom prst="rect">
            <a:avLst/>
          </a:prstGeom>
        </p:spPr>
      </p:pic>
    </p:spTree>
    <p:extLst>
      <p:ext uri="{BB962C8B-B14F-4D97-AF65-F5344CB8AC3E}">
        <p14:creationId xmlns:p14="http://schemas.microsoft.com/office/powerpoint/2010/main" val="3373824107"/>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1F497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14703</TotalTime>
  <Words>2355</Words>
  <Application>Microsoft Macintosh PowerPoint</Application>
  <PresentationFormat>On-screen Show (4:3)</PresentationFormat>
  <Paragraphs>281</Paragraphs>
  <Slides>23</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Myriad Pro</vt:lpstr>
      <vt:lpstr>Trajan Pro</vt:lpstr>
      <vt:lpstr>Wingdings</vt:lpstr>
      <vt:lpstr>Office Theme</vt:lpstr>
      <vt:lpstr>PowerPoint Presentation</vt:lpstr>
      <vt:lpstr>PowerPoint Presentation</vt:lpstr>
      <vt:lpstr>NANA REGION Introduction</vt:lpstr>
      <vt:lpstr>PowerPoint Presentation</vt:lpstr>
      <vt:lpstr>PowerPoint Presentation</vt:lpstr>
      <vt:lpstr>NANA’s Village Energy Program History</vt:lpstr>
      <vt:lpstr>Importance of Renewable Energy</vt:lpstr>
      <vt:lpstr>Regional Energy Costs in 2019</vt:lpstr>
      <vt:lpstr>DOE Inter-Tribal Technical Assistance Grant</vt:lpstr>
      <vt:lpstr>APPLIED ARCTIC TECHNOLOGY </vt:lpstr>
      <vt:lpstr>ESC Priorities  Action Plan</vt:lpstr>
      <vt:lpstr>Accomplishments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WHPacific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NANA Regionsa/</dc:creator>
  <cp:lastModifiedBy>Brian Hirsch</cp:lastModifiedBy>
  <cp:revision>448</cp:revision>
  <dcterms:created xsi:type="dcterms:W3CDTF">2012-12-08T00:26:04Z</dcterms:created>
  <dcterms:modified xsi:type="dcterms:W3CDTF">2021-04-19T23:02:32Z</dcterms:modified>
</cp:coreProperties>
</file>